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6"/>
  </p:notesMasterIdLst>
  <p:sldIdLst>
    <p:sldId id="256" r:id="rId2"/>
    <p:sldId id="257" r:id="rId3"/>
    <p:sldId id="260" r:id="rId4"/>
    <p:sldId id="263" r:id="rId5"/>
    <p:sldId id="258" r:id="rId6"/>
    <p:sldId id="259" r:id="rId7"/>
    <p:sldId id="264" r:id="rId8"/>
    <p:sldId id="269" r:id="rId9"/>
    <p:sldId id="265" r:id="rId10"/>
    <p:sldId id="266" r:id="rId11"/>
    <p:sldId id="267" r:id="rId12"/>
    <p:sldId id="268" r:id="rId13"/>
    <p:sldId id="270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4" autoAdjust="0"/>
    <p:restoredTop sz="80259" autoAdjust="0"/>
  </p:normalViewPr>
  <p:slideViewPr>
    <p:cSldViewPr snapToGrid="0">
      <p:cViewPr varScale="1">
        <p:scale>
          <a:sx n="69" d="100"/>
          <a:sy n="69" d="100"/>
        </p:scale>
        <p:origin x="10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E8497-F5EE-40FA-BD92-7B07A39C5C7D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7095B-717F-44C9-8456-9A1998C7C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981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C7095B-717F-44C9-8456-9A1998C7C0E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835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树莓派中运行的操作系统是定制的 </a:t>
            </a:r>
            <a:r>
              <a:rPr lang="en-US" altLang="zh-CN" dirty="0"/>
              <a:t>Raspbian</a:t>
            </a:r>
            <a:r>
              <a:rPr lang="zh-CN" altLang="en-US" dirty="0"/>
              <a:t>，它基于 </a:t>
            </a:r>
            <a:r>
              <a:rPr lang="en-US" altLang="zh-CN" dirty="0"/>
              <a:t>Debian </a:t>
            </a:r>
            <a:r>
              <a:rPr lang="zh-CN" altLang="en-US" dirty="0"/>
              <a:t>的 </a:t>
            </a:r>
            <a:r>
              <a:rPr lang="en-US" altLang="zh-CN" dirty="0"/>
              <a:t>Linux </a:t>
            </a:r>
            <a:r>
              <a:rPr lang="zh-CN" altLang="en-US" dirty="0"/>
              <a:t>发行版，专门为树莓派的硬件所优化。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apt-get update 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更新软件源中的所有软件列表。 </a:t>
            </a:r>
            <a:b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</a:br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apt-get upgrade 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更新软件。 </a:t>
            </a:r>
            <a:b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</a:br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apt-get </a:t>
            </a:r>
            <a:r>
              <a:rPr lang="en-US" altLang="zh-CN" b="0" i="0" dirty="0" err="1">
                <a:solidFill>
                  <a:srgbClr val="1A1A1A"/>
                </a:solidFill>
                <a:effectLst/>
                <a:latin typeface="-apple-system"/>
              </a:rPr>
              <a:t>dist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-upgrade 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更新系统版本。</a:t>
            </a:r>
            <a:endParaRPr lang="en-US" altLang="zh-CN" b="0" i="0" dirty="0">
              <a:solidFill>
                <a:srgbClr val="1A1A1A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i="0" dirty="0">
              <a:solidFill>
                <a:srgbClr val="1A1A1A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apt-cache search keyword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搜索包含有关键词</a:t>
            </a:r>
            <a:r>
              <a:rPr lang="en-US" altLang="zh-CN" dirty="0"/>
              <a:t>keyword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的软件包的名字</a:t>
            </a:r>
            <a:endParaRPr lang="zh-CN" altLang="en-US" b="1" i="0" dirty="0">
              <a:solidFill>
                <a:srgbClr val="1A1A1A"/>
              </a:solidFill>
              <a:effectLst/>
              <a:latin typeface="-apple-system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C7095B-717F-44C9-8456-9A1998C7C0E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824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C7095B-717F-44C9-8456-9A1998C7C0E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061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C7095B-717F-44C9-8456-9A1998C7C0E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075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C7095B-717F-44C9-8456-9A1998C7C0E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092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C7095B-717F-44C9-8456-9A1998C7C0E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905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99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90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64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56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380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691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20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73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3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9/21/2023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03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66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834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xie_xiansheng/article/details/78413306" TargetMode="External"/><Relationship Id="rId2" Type="http://schemas.openxmlformats.org/officeDocument/2006/relationships/hyperlink" Target="mailto:lv.guocheng@pku.edu.c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3/library/index.html" TargetMode="External"/><Relationship Id="rId5" Type="http://schemas.openxmlformats.org/officeDocument/2006/relationships/hyperlink" Target="https://www.runoob.com/python3/python3-tutorial.html" TargetMode="External"/><Relationship Id="rId4" Type="http://schemas.openxmlformats.org/officeDocument/2006/relationships/hyperlink" Target="https://www.runoob.com/w3cnote/google-python-styleguide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775958"/>
          </a:xfrm>
        </p:spPr>
        <p:txBody>
          <a:bodyPr/>
          <a:lstStyle/>
          <a:p>
            <a:pPr algn="ctr"/>
            <a:r>
              <a:rPr lang="zh-CN" altLang="en-US" dirty="0"/>
              <a:t>智能硬件应用实验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60172"/>
          </a:xfrm>
        </p:spPr>
        <p:txBody>
          <a:bodyPr>
            <a:noAutofit/>
          </a:bodyPr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实验一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任课教师：吕国成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实验时间：周四</a:t>
            </a:r>
          </a:p>
        </p:txBody>
      </p:sp>
    </p:spTree>
    <p:extLst>
      <p:ext uri="{BB962C8B-B14F-4D97-AF65-F5344CB8AC3E}">
        <p14:creationId xmlns:p14="http://schemas.microsoft.com/office/powerpoint/2010/main" val="149151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RPi.GPIO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560" y="525926"/>
            <a:ext cx="5569160" cy="5806147"/>
          </a:xfrm>
        </p:spPr>
      </p:pic>
      <p:sp>
        <p:nvSpPr>
          <p:cNvPr id="7" name="文本框 6"/>
          <p:cNvSpPr txBox="1"/>
          <p:nvPr/>
        </p:nvSpPr>
        <p:spPr>
          <a:xfrm>
            <a:off x="1036320" y="1737360"/>
            <a:ext cx="3887787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#import </a:t>
            </a:r>
            <a:r>
              <a:rPr lang="en-US" altLang="zh-CN" sz="3200" b="1" dirty="0" err="1">
                <a:solidFill>
                  <a:srgbClr val="FF0000"/>
                </a:solidFill>
              </a:rPr>
              <a:t>RPi.GPIO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编号规则</a:t>
            </a:r>
            <a:endParaRPr lang="en-US" altLang="zh-CN" sz="2800" dirty="0"/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/>
              <a:t>BOARD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/>
              <a:t>BCM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输入输出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PWM</a:t>
            </a:r>
            <a:r>
              <a:rPr lang="zh-CN" altLang="en-US" sz="2800" dirty="0"/>
              <a:t>模式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FF0000"/>
                </a:solidFill>
              </a:rPr>
              <a:t>最后要 </a:t>
            </a:r>
            <a:r>
              <a:rPr lang="en-US" altLang="zh-CN" sz="2800" dirty="0">
                <a:solidFill>
                  <a:srgbClr val="FF0000"/>
                </a:solidFill>
              </a:rPr>
              <a:t>cleanup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7070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GPIO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使用情况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3" y="1812470"/>
            <a:ext cx="3889373" cy="4317547"/>
          </a:xfrm>
        </p:spPr>
        <p:txBody>
          <a:bodyPr>
            <a:normAutofit/>
          </a:bodyPr>
          <a:lstStyle/>
          <a:p>
            <a:r>
              <a:rPr lang="zh-CN" altLang="en-US" dirty="0"/>
              <a:t>发光管（</a:t>
            </a:r>
            <a:r>
              <a:rPr lang="en-US" altLang="zh-CN" dirty="0"/>
              <a:t>BCM 26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按键（</a:t>
            </a:r>
            <a:r>
              <a:rPr lang="en-US" altLang="zh-CN" dirty="0"/>
              <a:t>BCM 20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五方向按键的四个方向通过其它芯片（端口扩展）读入</a:t>
            </a:r>
            <a:endParaRPr lang="en-US" altLang="zh-CN" dirty="0"/>
          </a:p>
          <a:p>
            <a:r>
              <a:rPr lang="zh-CN" altLang="en-US" dirty="0"/>
              <a:t>外接按键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， 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  <a:r>
              <a:rPr lang="zh-CN" altLang="en-US" dirty="0">
                <a:solidFill>
                  <a:srgbClr val="FF0000"/>
                </a:solidFill>
              </a:rPr>
              <a:t>， </a:t>
            </a:r>
            <a:r>
              <a:rPr lang="en-US" altLang="zh-CN" dirty="0">
                <a:solidFill>
                  <a:srgbClr val="FF0000"/>
                </a:solidFill>
              </a:rPr>
              <a:t>13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/>
              <a:t>可以使用黄色接头</a:t>
            </a:r>
            <a:endParaRPr lang="en-US" altLang="zh-CN" dirty="0"/>
          </a:p>
          <a:p>
            <a:r>
              <a:rPr lang="zh-CN" altLang="en-US" dirty="0"/>
              <a:t>电源和地的使用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</a:rPr>
              <a:t>GND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3.3V</a:t>
            </a:r>
            <a:r>
              <a:rPr lang="zh-CN" altLang="en-US" dirty="0"/>
              <a:t>（树莓派</a:t>
            </a:r>
            <a:r>
              <a:rPr lang="en-US" altLang="zh-CN" dirty="0"/>
              <a:t>IO</a:t>
            </a:r>
            <a:r>
              <a:rPr lang="zh-CN" altLang="en-US" dirty="0"/>
              <a:t>电平）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877" y="1063045"/>
            <a:ext cx="6016625" cy="521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14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863406"/>
            <a:ext cx="7111337" cy="4132279"/>
          </a:xfrm>
        </p:spPr>
        <p:txBody>
          <a:bodyPr>
            <a:normAutofit fontScale="92500"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课前需要预习</a:t>
            </a:r>
            <a:endParaRPr lang="en-US" altLang="zh-CN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/>
              <a:t>做完程序需要让老师检查，离开前要填写实验记录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/home/pi </a:t>
            </a:r>
            <a:r>
              <a:rPr lang="zh-CN" altLang="en-US" sz="2400" dirty="0"/>
              <a:t>目录下的文件在后续实验中会使用，不要删除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使用</a:t>
            </a:r>
            <a:r>
              <a:rPr lang="en-US" altLang="zh-CN" sz="2400" dirty="0" err="1"/>
              <a:t>rm</a:t>
            </a:r>
            <a:r>
              <a:rPr lang="zh-CN" altLang="en-US" sz="2400" dirty="0"/>
              <a:t>命令要小心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命令行可以用</a:t>
            </a:r>
            <a:r>
              <a:rPr lang="en-US" altLang="zh-CN" sz="2400" dirty="0"/>
              <a:t>&lt;tab&gt;</a:t>
            </a:r>
            <a:r>
              <a:rPr lang="zh-CN" altLang="en-US" sz="2400" dirty="0"/>
              <a:t>按键进行命令与文件名补全</a:t>
            </a:r>
            <a:endParaRPr lang="en-US" altLang="zh-CN" sz="2400" dirty="0"/>
          </a:p>
          <a:p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遇到不明白的问题及时向老师求助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B8E337-2086-4B1B-B5DB-3C02A6285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046" y="1863406"/>
            <a:ext cx="2871094" cy="451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18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3C2950-EF7B-4857-8FBE-54BAB0E55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37DBE6-3E2F-4333-83CB-5E4F8E08F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newbing 的图像结果">
            <a:extLst>
              <a:ext uri="{FF2B5EF4-FFF2-40B4-BE49-F238E27FC236}">
                <a16:creationId xmlns:a16="http://schemas.microsoft.com/office/drawing/2014/main" id="{AFB7249A-25A2-4ECF-BDC1-C1F96EF3B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020" y="2820351"/>
            <a:ext cx="15525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EBC315D-AE17-4113-98C4-146E30500082}"/>
              </a:ext>
            </a:extLst>
          </p:cNvPr>
          <p:cNvSpPr txBox="1"/>
          <p:nvPr/>
        </p:nvSpPr>
        <p:spPr>
          <a:xfrm>
            <a:off x="1518498" y="4786933"/>
            <a:ext cx="1973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newbing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 descr="chatgtp 的图像结果">
            <a:extLst>
              <a:ext uri="{FF2B5EF4-FFF2-40B4-BE49-F238E27FC236}">
                <a16:creationId xmlns:a16="http://schemas.microsoft.com/office/drawing/2014/main" id="{FF17F75F-72A2-40A0-AA54-36B5EE6E5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753" y="3142858"/>
            <a:ext cx="215265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323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2B1A4-6309-4FC0-9216-A1C972B1F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联系方式</a:t>
            </a:r>
            <a:r>
              <a:rPr lang="en-US" altLang="zh-CN" dirty="0"/>
              <a:t>&amp;</a:t>
            </a:r>
            <a:r>
              <a:rPr lang="zh-CN" altLang="en-US" dirty="0"/>
              <a:t>相关资源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1FDCC5B6-635B-4E16-A3B9-F43140A09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3407"/>
            <a:ext cx="9905999" cy="3541714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/>
              <a:t>实验报告提交邮箱：</a:t>
            </a:r>
            <a:r>
              <a:rPr lang="en-US" altLang="zh-CN" sz="2400" dirty="0">
                <a:hlinkClick r:id="rId2"/>
              </a:rPr>
              <a:t>lv.guocheng@pku.edu.cn</a:t>
            </a:r>
            <a:endParaRPr lang="en-US" altLang="zh-CN" sz="2400" dirty="0"/>
          </a:p>
          <a:p>
            <a:pPr lvl="1"/>
            <a:r>
              <a:rPr lang="zh-CN" altLang="en-US" sz="2000" dirty="0"/>
              <a:t>题目注明：智能硬件</a:t>
            </a:r>
            <a:r>
              <a:rPr lang="en-US" altLang="zh-CN" sz="2000" dirty="0"/>
              <a:t>+</a:t>
            </a:r>
            <a:r>
              <a:rPr lang="zh-CN" altLang="en-US" sz="2000" dirty="0"/>
              <a:t>姓名</a:t>
            </a:r>
            <a:r>
              <a:rPr lang="en-US" altLang="zh-CN" sz="2000" dirty="0"/>
              <a:t>+</a:t>
            </a:r>
            <a:r>
              <a:rPr lang="zh-CN" altLang="en-US" sz="2000" dirty="0"/>
              <a:t>实验几（最好使用</a:t>
            </a:r>
            <a:r>
              <a:rPr lang="en-US" altLang="zh-CN" sz="2000" dirty="0"/>
              <a:t>latex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endParaRPr lang="en-US" altLang="zh-CN" sz="2400" dirty="0"/>
          </a:p>
          <a:p>
            <a:r>
              <a:rPr lang="zh-CN" altLang="en-US" sz="2400" dirty="0"/>
              <a:t>相关资源：</a:t>
            </a:r>
            <a:endParaRPr lang="en-US" altLang="zh-CN" sz="2400" dirty="0"/>
          </a:p>
          <a:p>
            <a:pPr lvl="1"/>
            <a:r>
              <a:rPr lang="en-US" altLang="zh-CN" sz="2000" dirty="0"/>
              <a:t>Vi </a:t>
            </a:r>
            <a:r>
              <a:rPr lang="zh-CN" altLang="en-US" sz="2000" dirty="0"/>
              <a:t>使用说明：</a:t>
            </a:r>
            <a:r>
              <a:rPr lang="en-US" altLang="zh-CN" sz="2000" u="sng" dirty="0">
                <a:hlinkClick r:id="rId3"/>
              </a:rPr>
              <a:t>https://blog.csdn.net/xie_xiansheng/article/details/78413306</a:t>
            </a:r>
            <a:endParaRPr lang="en-US" altLang="zh-CN" sz="2000" dirty="0"/>
          </a:p>
          <a:p>
            <a:pPr lvl="1"/>
            <a:r>
              <a:rPr lang="en-US" altLang="zh-CN" sz="2000" dirty="0"/>
              <a:t>Python </a:t>
            </a:r>
            <a:r>
              <a:rPr lang="zh-CN" altLang="en-US" sz="2000" dirty="0"/>
              <a:t>编码规范：</a:t>
            </a:r>
            <a:r>
              <a:rPr lang="en-US" altLang="zh-CN" sz="2000" u="sng" dirty="0">
                <a:hlinkClick r:id="rId4"/>
              </a:rPr>
              <a:t>https://www.runoob.com/w3cnote/google-python-styleguide.html</a:t>
            </a:r>
            <a:endParaRPr lang="en-US" altLang="zh-CN" sz="2000" dirty="0"/>
          </a:p>
          <a:p>
            <a:pPr lvl="1"/>
            <a:r>
              <a:rPr lang="en-US" altLang="zh-CN" sz="2000" dirty="0"/>
              <a:t>Python 3 </a:t>
            </a:r>
            <a:r>
              <a:rPr lang="zh-CN" altLang="en-US" sz="2000" dirty="0"/>
              <a:t>教程：</a:t>
            </a:r>
            <a:r>
              <a:rPr lang="en-US" altLang="zh-CN" sz="2000" u="sng" dirty="0">
                <a:hlinkClick r:id="rId5"/>
              </a:rPr>
              <a:t>https://www.runoob.com/python3/python3-tutorial.html</a:t>
            </a:r>
            <a:endParaRPr lang="en-US" altLang="zh-CN" sz="2000" dirty="0"/>
          </a:p>
          <a:p>
            <a:pPr lvl="1"/>
            <a:r>
              <a:rPr lang="en-US" altLang="zh-CN" sz="2000" dirty="0"/>
              <a:t>Python </a:t>
            </a:r>
            <a:r>
              <a:rPr lang="zh-CN" altLang="en-US" sz="2000" dirty="0"/>
              <a:t>函数查询：</a:t>
            </a:r>
            <a:r>
              <a:rPr lang="en-US" altLang="zh-CN" sz="2000" u="sng" dirty="0">
                <a:hlinkClick r:id="rId6"/>
              </a:rPr>
              <a:t>https://docs.python.org/3/library/index.html</a:t>
            </a:r>
            <a:endParaRPr lang="en-US" altLang="zh-CN" sz="2000" dirty="0"/>
          </a:p>
          <a:p>
            <a:pPr lvl="2"/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help(</a:t>
            </a:r>
            <a:r>
              <a:rPr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time.localtime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())</a:t>
            </a:r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print(</a:t>
            </a:r>
            <a:r>
              <a:rPr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time.localtime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().__doc__)</a:t>
            </a:r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print(</a:t>
            </a:r>
            <a:r>
              <a:rPr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time.localtime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()))</a:t>
            </a:r>
            <a:endParaRPr lang="zh-CN" alt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28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硬件连接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1D144AA-F994-4CFD-AB38-BD4127B34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16425" y="1796143"/>
            <a:ext cx="7401005" cy="4161587"/>
          </a:xfr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326D6447-06E9-417A-B164-12C5F59DAD80}"/>
              </a:ext>
            </a:extLst>
          </p:cNvPr>
          <p:cNvSpPr txBox="1">
            <a:spLocks/>
          </p:cNvSpPr>
          <p:nvPr/>
        </p:nvSpPr>
        <p:spPr>
          <a:xfrm>
            <a:off x="1141413" y="1796143"/>
            <a:ext cx="2481464" cy="399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课前已经连好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下课关机断开电源即可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连接杜邦线注意不要短路</a:t>
            </a:r>
          </a:p>
        </p:txBody>
      </p:sp>
    </p:spTree>
    <p:extLst>
      <p:ext uri="{BB962C8B-B14F-4D97-AF65-F5344CB8AC3E}">
        <p14:creationId xmlns:p14="http://schemas.microsoft.com/office/powerpoint/2010/main" val="3260415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操作系统安装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796143"/>
            <a:ext cx="4940981" cy="399505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下载操作系统映像写入</a:t>
            </a:r>
            <a:r>
              <a:rPr lang="en-US" altLang="zh-CN" sz="2800" dirty="0"/>
              <a:t>SD</a:t>
            </a:r>
            <a:r>
              <a:rPr lang="zh-CN" altLang="en-US" sz="2800" dirty="0"/>
              <a:t>卡</a:t>
            </a:r>
            <a:endParaRPr lang="en-US" altLang="zh-CN" sz="2800" dirty="0"/>
          </a:p>
          <a:p>
            <a:r>
              <a:rPr lang="zh-CN" altLang="en-US" sz="2800" dirty="0"/>
              <a:t>安装软件</a:t>
            </a:r>
            <a:endParaRPr lang="en-US" altLang="zh-CN" sz="2800" dirty="0"/>
          </a:p>
          <a:p>
            <a:pPr lvl="1"/>
            <a:r>
              <a:rPr lang="en-US" altLang="zh-CN" sz="2400" dirty="0"/>
              <a:t>apt-get update</a:t>
            </a:r>
          </a:p>
          <a:p>
            <a:pPr lvl="1"/>
            <a:r>
              <a:rPr lang="en-US" altLang="zh-CN" sz="2400" dirty="0"/>
              <a:t>apt-get install</a:t>
            </a:r>
          </a:p>
          <a:p>
            <a:pPr lvl="1"/>
            <a:r>
              <a:rPr lang="en-US" altLang="zh-CN" sz="2400" dirty="0"/>
              <a:t>apt-cache search</a:t>
            </a:r>
          </a:p>
          <a:p>
            <a:r>
              <a:rPr lang="zh-CN" altLang="en-US" sz="2800" dirty="0"/>
              <a:t>安装</a:t>
            </a:r>
            <a:r>
              <a:rPr lang="en-US" altLang="zh-CN" sz="2800" dirty="0"/>
              <a:t>python</a:t>
            </a:r>
            <a:r>
              <a:rPr lang="zh-CN" altLang="en-US" sz="2800" dirty="0"/>
              <a:t>库</a:t>
            </a:r>
            <a:endParaRPr lang="en-US" altLang="zh-CN" sz="2800" dirty="0"/>
          </a:p>
          <a:p>
            <a:pPr lvl="1"/>
            <a:r>
              <a:rPr lang="en-US" altLang="zh-CN" sz="2400" dirty="0"/>
              <a:t>apt-get install</a:t>
            </a:r>
          </a:p>
          <a:p>
            <a:pPr lvl="1"/>
            <a:r>
              <a:rPr lang="en-US" altLang="zh-CN" sz="2400" dirty="0"/>
              <a:t>pip3 install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234" y="2000007"/>
            <a:ext cx="5573863" cy="358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575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3A79D-8137-465E-8BD5-B7B7678A1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操作系统使用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196AE1-9DA5-4FB4-8E08-7DA9D34C4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076" y="1809750"/>
            <a:ext cx="10066336" cy="4552343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Linux</a:t>
            </a:r>
            <a:r>
              <a:rPr lang="zh-CN" altLang="en-US" sz="2400" b="1" dirty="0"/>
              <a:t>命令行常用命令</a:t>
            </a:r>
            <a:endParaRPr lang="en-US" altLang="zh-CN" sz="2400" b="1" dirty="0"/>
          </a:p>
          <a:p>
            <a:r>
              <a:rPr lang="en-US" altLang="zh-CN" sz="2400" b="1" dirty="0"/>
              <a:t>Bash </a:t>
            </a:r>
            <a:r>
              <a:rPr lang="zh-CN" altLang="en-US" sz="2400" b="1" dirty="0"/>
              <a:t>使用技巧</a:t>
            </a:r>
            <a:endParaRPr lang="en-US" altLang="zh-CN" sz="2400" b="1" dirty="0"/>
          </a:p>
          <a:p>
            <a:pPr lvl="1"/>
            <a:r>
              <a:rPr lang="en-US" altLang="zh-CN" sz="2000" dirty="0"/>
              <a:t>&lt;Tab&gt;</a:t>
            </a:r>
            <a:r>
              <a:rPr lang="zh-CN" altLang="en-US" sz="2000" dirty="0"/>
              <a:t>键命令、路径文件名补齐</a:t>
            </a:r>
            <a:endParaRPr lang="en-US" altLang="zh-CN" sz="2000" dirty="0"/>
          </a:p>
          <a:p>
            <a:pPr lvl="1"/>
            <a:r>
              <a:rPr lang="en-US" altLang="zh-CN" sz="2000" dirty="0"/>
              <a:t>history/</a:t>
            </a:r>
            <a:r>
              <a:rPr lang="zh-CN" altLang="en-US" sz="2000" dirty="0"/>
              <a:t>上下方向键 之前的命令</a:t>
            </a:r>
            <a:endParaRPr lang="en-US" altLang="zh-CN" sz="2000" dirty="0"/>
          </a:p>
          <a:p>
            <a:r>
              <a:rPr lang="en-US" altLang="zh-CN" sz="2400" b="1" dirty="0"/>
              <a:t>VI</a:t>
            </a:r>
            <a:r>
              <a:rPr lang="zh-CN" altLang="en-US" sz="2400" b="1" dirty="0"/>
              <a:t>编辑器基本用法</a:t>
            </a:r>
            <a:endParaRPr lang="en-US" altLang="zh-CN" sz="2400" b="1" dirty="0"/>
          </a:p>
          <a:p>
            <a:pPr lvl="1"/>
            <a:r>
              <a:rPr lang="en-US" altLang="zh-CN" sz="2000" dirty="0"/>
              <a:t>apt-get install vim</a:t>
            </a:r>
          </a:p>
          <a:p>
            <a:pPr lvl="1"/>
            <a:r>
              <a:rPr lang="en-US" altLang="zh-CN" sz="2000" b="0" i="0" u="none" strike="noStrike" baseline="0" dirty="0">
                <a:latin typeface="LMMono10-Regular-Identity-H"/>
              </a:rPr>
              <a:t>vi </a:t>
            </a:r>
            <a:r>
              <a:rPr lang="en-US" altLang="zh-CN" sz="2000" b="0" i="0" u="none" strike="noStrike" baseline="0" dirty="0" err="1">
                <a:latin typeface="LMMono10-Regular-Identity-H"/>
              </a:rPr>
              <a:t>file_name</a:t>
            </a:r>
            <a:endParaRPr lang="en-US" altLang="zh-CN" sz="2000" b="0" i="0" u="none" strike="noStrike" baseline="0" dirty="0">
              <a:latin typeface="LMMono10-Regular-Identity-H"/>
            </a:endParaRPr>
          </a:p>
          <a:p>
            <a:pPr lvl="1"/>
            <a:r>
              <a:rPr lang="en-US" altLang="zh-CN" sz="2000" dirty="0"/>
              <a:t>3</a:t>
            </a:r>
            <a:r>
              <a:rPr lang="zh-CN" altLang="en-US" sz="2000" dirty="0"/>
              <a:t>种模式：命令</a:t>
            </a:r>
            <a:r>
              <a:rPr lang="en-US" altLang="zh-CN" sz="2000" dirty="0">
                <a:solidFill>
                  <a:srgbClr val="FF0000"/>
                </a:solidFill>
              </a:rPr>
              <a:t>Esc</a:t>
            </a:r>
            <a:r>
              <a:rPr lang="zh-CN" altLang="en-US" sz="2000" dirty="0"/>
              <a:t>、命令行</a:t>
            </a:r>
            <a:r>
              <a:rPr lang="en-US" altLang="zh-CN" sz="2000" dirty="0">
                <a:solidFill>
                  <a:srgbClr val="FF0000"/>
                </a:solidFill>
              </a:rPr>
              <a:t>:</a:t>
            </a:r>
            <a:r>
              <a:rPr lang="zh-CN" altLang="en-US" sz="2000" dirty="0"/>
              <a:t>、编辑</a:t>
            </a:r>
            <a:r>
              <a:rPr lang="en-US" altLang="zh-CN" sz="2000" dirty="0" err="1">
                <a:solidFill>
                  <a:srgbClr val="FF0000"/>
                </a:solidFill>
              </a:rPr>
              <a:t>i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b="0" i="0" u="none" strike="noStrike" baseline="0" dirty="0">
                <a:latin typeface="LMRoman10-Regular-Identity-H"/>
              </a:rPr>
              <a:t>:</a:t>
            </a:r>
            <a:r>
              <a:rPr lang="en-US" altLang="zh-CN" sz="2000" b="0" i="0" u="none" strike="noStrike" baseline="0" dirty="0" err="1">
                <a:latin typeface="LMRoman10-Regular-Identity-H"/>
              </a:rPr>
              <a:t>wq</a:t>
            </a:r>
            <a:r>
              <a:rPr lang="en-US" altLang="zh-CN" sz="2000" b="0" i="0" u="none" strike="noStrike" baseline="0" dirty="0">
                <a:latin typeface="LMRoman10-Regular-Identity-H"/>
              </a:rPr>
              <a:t> &lt; </a:t>
            </a:r>
            <a:r>
              <a:rPr lang="zh-CN" altLang="en-US" sz="20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回车</a:t>
            </a:r>
            <a:r>
              <a:rPr lang="en-US" altLang="zh-CN" sz="2000" b="0" i="0" u="none" strike="noStrike" baseline="0" dirty="0">
                <a:latin typeface="LMRoman10-Regular-Identity-H"/>
                <a:ea typeface="宋体" panose="02010600030101010101" pitchFamily="2" charset="-122"/>
              </a:rPr>
              <a:t>&gt;</a:t>
            </a:r>
            <a:r>
              <a:rPr lang="zh-CN" altLang="en-US" sz="20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b="0" i="0" u="none" strike="noStrike" baseline="0" dirty="0">
                <a:latin typeface="LMRoman10-Regular-Identity-H"/>
                <a:ea typeface="宋体" panose="02010600030101010101" pitchFamily="2" charset="-122"/>
              </a:rPr>
              <a:t>write and quit</a:t>
            </a:r>
            <a:r>
              <a:rPr lang="zh-CN" altLang="en-US" sz="2000" b="0" i="0" u="none" strike="noStrike" baseline="0" dirty="0">
                <a:latin typeface="LMRoman10-Regular-Identity-H"/>
                <a:ea typeface="宋体" panose="02010600030101010101" pitchFamily="2" charset="-122"/>
              </a:rPr>
              <a:t>）</a:t>
            </a:r>
            <a:endParaRPr lang="en-US" altLang="zh-CN" sz="2000" b="0" i="0" u="none" strike="noStrike" baseline="0" dirty="0">
              <a:latin typeface="LMRoman10-Regular-Identity-H"/>
              <a:ea typeface="宋体" panose="02010600030101010101" pitchFamily="2" charset="-122"/>
            </a:endParaRPr>
          </a:p>
          <a:p>
            <a:pPr lvl="1"/>
            <a:r>
              <a:rPr lang="en-US" altLang="zh-CN" sz="2000" b="0" i="0" u="none" strike="noStrike" baseline="0" dirty="0">
                <a:latin typeface="LMRoman10-Regular-Identity-H"/>
                <a:ea typeface="宋体" panose="02010600030101010101" pitchFamily="2" charset="-122"/>
              </a:rPr>
              <a:t>x, dd, p, </a:t>
            </a:r>
            <a:r>
              <a:rPr lang="en-US" altLang="zh-CN" sz="2000" b="0" i="0" u="none" strike="noStrike" baseline="0" dirty="0" err="1">
                <a:latin typeface="LMRoman10-Regular-Identity-H"/>
                <a:ea typeface="宋体" panose="02010600030101010101" pitchFamily="2" charset="-122"/>
              </a:rPr>
              <a:t>yy</a:t>
            </a:r>
            <a:r>
              <a:rPr lang="en-US" altLang="zh-CN" sz="2000" b="0" i="0" u="none" strike="noStrike" baseline="0" dirty="0">
                <a:latin typeface="LMRoman10-Regular-Identity-H"/>
                <a:ea typeface="宋体" panose="02010600030101010101" pitchFamily="2" charset="-122"/>
              </a:rPr>
              <a:t>, #yy, u, ZZ</a:t>
            </a:r>
          </a:p>
          <a:p>
            <a:pPr lvl="1"/>
            <a:r>
              <a:rPr lang="en-US" altLang="zh-CN" sz="2000" b="0" i="0" u="none" strike="noStrike" baseline="0" dirty="0">
                <a:latin typeface="LMMono9-Regular-Identity-H"/>
              </a:rPr>
              <a:t>:s/One /1/g</a:t>
            </a:r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CF6551-13E6-4F98-8CF1-19FD9A49F42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60176" y="557212"/>
            <a:ext cx="5731823" cy="57435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718925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操作系统使用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140" y="1812470"/>
            <a:ext cx="6208693" cy="431754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系统接口配置（</a:t>
            </a:r>
            <a:r>
              <a:rPr lang="en-US" altLang="zh-CN" sz="2400" dirty="0">
                <a:solidFill>
                  <a:srgbClr val="FF0000"/>
                </a:solidFill>
              </a:rPr>
              <a:t>Preferences-&gt; … </a:t>
            </a:r>
            <a:r>
              <a:rPr lang="en-US" altLang="zh-CN" sz="2400" dirty="0"/>
              <a:t>)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建立个人目录（</a:t>
            </a:r>
            <a:r>
              <a:rPr lang="en-US" altLang="zh-CN" sz="2400" dirty="0" err="1">
                <a:solidFill>
                  <a:srgbClr val="FF0000"/>
                </a:solidFill>
              </a:rPr>
              <a:t>mkdir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r>
              <a:rPr lang="zh-CN" altLang="en-US" sz="2400" dirty="0"/>
              <a:t>，每个实验单独目录</a:t>
            </a:r>
            <a:endParaRPr lang="en-US" altLang="zh-CN" sz="2400" dirty="0"/>
          </a:p>
          <a:p>
            <a:r>
              <a:rPr lang="en-US" altLang="zh-CN" sz="2800" dirty="0"/>
              <a:t>Python</a:t>
            </a:r>
            <a:r>
              <a:rPr lang="zh-CN" altLang="en-US" sz="2800" dirty="0"/>
              <a:t>使用方法</a:t>
            </a:r>
            <a:endParaRPr lang="en-US" altLang="zh-CN" sz="2800" dirty="0"/>
          </a:p>
          <a:p>
            <a:pPr lvl="1"/>
            <a:r>
              <a:rPr lang="zh-CN" altLang="en-US" sz="2400" dirty="0"/>
              <a:t>命令行 </a:t>
            </a:r>
            <a:r>
              <a:rPr lang="en-US" altLang="zh-CN" sz="2400" dirty="0"/>
              <a:t>python3 script.py</a:t>
            </a:r>
          </a:p>
          <a:p>
            <a:pPr lvl="1"/>
            <a:r>
              <a:rPr lang="zh-CN" altLang="en-US" sz="2400" dirty="0"/>
              <a:t>赋予执行权限 </a:t>
            </a:r>
            <a:r>
              <a:rPr lang="en-US" altLang="zh-CN" sz="2400" dirty="0" err="1"/>
              <a:t>chmod</a:t>
            </a:r>
            <a:r>
              <a:rPr lang="en-US" altLang="zh-CN" sz="2400" dirty="0"/>
              <a:t> +x script.py </a:t>
            </a:r>
            <a:r>
              <a:rPr lang="zh-CN" altLang="en-US" sz="2400" dirty="0"/>
              <a:t>（</a:t>
            </a:r>
            <a:r>
              <a:rPr lang="en-US" altLang="zh-CN" sz="2400" dirty="0"/>
              <a:t>#!/usr/bin/python3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     ./script.py</a:t>
            </a:r>
          </a:p>
          <a:p>
            <a:pPr lvl="1"/>
            <a:r>
              <a:rPr lang="en-US" altLang="zh-CN" sz="2400" dirty="0" err="1"/>
              <a:t>Thonny</a:t>
            </a:r>
            <a:r>
              <a:rPr lang="en-US" altLang="zh-CN" sz="2400" dirty="0"/>
              <a:t> Python IDE</a:t>
            </a:r>
          </a:p>
          <a:p>
            <a:pPr lvl="2"/>
            <a:r>
              <a:rPr lang="en-US" altLang="zh-CN" sz="1800" dirty="0">
                <a:solidFill>
                  <a:srgbClr val="FF0000"/>
                </a:solidFill>
              </a:rPr>
              <a:t>Debug</a:t>
            </a:r>
            <a:r>
              <a:rPr lang="en-US" altLang="zh-CN" sz="1800" dirty="0"/>
              <a:t>, Step Over(F6), Step Into(F7), Step Out(F8)</a:t>
            </a: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832" y="1691368"/>
            <a:ext cx="455295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906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</a:t>
            </a:r>
            <a:r>
              <a:rPr lang="zh-CN" altLang="en-US" dirty="0"/>
              <a:t>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3" y="2249487"/>
            <a:ext cx="3544888" cy="35417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/>
              <a:t>条件判断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/>
              <a:t>循环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/>
              <a:t>函数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/>
              <a:t>文件使用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/>
              <a:t>其它技巧的积累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736" y="2953217"/>
            <a:ext cx="6866524" cy="31664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1F20CAE-841A-4121-A06A-5EA574616C2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61597" y="718042"/>
            <a:ext cx="4382112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A2508-5D67-4B5F-9600-AA7AD78CE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回调函数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5C0790C-A4B2-4E06-AC8A-282F6CC1B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80579" y="2307675"/>
            <a:ext cx="7828304" cy="3379037"/>
          </a:xfr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8AB9096-13D5-40F5-B66A-D41D1B5BDDB1}"/>
              </a:ext>
            </a:extLst>
          </p:cNvPr>
          <p:cNvSpPr txBox="1">
            <a:spLocks/>
          </p:cNvSpPr>
          <p:nvPr/>
        </p:nvSpPr>
        <p:spPr>
          <a:xfrm>
            <a:off x="489995" y="2226337"/>
            <a:ext cx="3383706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主程序中不用调用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事件发生后自动运行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参数</a:t>
            </a:r>
            <a:r>
              <a:rPr lang="en-US" altLang="zh-CN" dirty="0" err="1"/>
              <a:t>ch</a:t>
            </a:r>
            <a:r>
              <a:rPr lang="zh-CN" altLang="en-US" dirty="0"/>
              <a:t>为按键编号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可以多个按键共享同一个回调函数</a:t>
            </a:r>
          </a:p>
        </p:txBody>
      </p:sp>
    </p:spTree>
    <p:extLst>
      <p:ext uri="{BB962C8B-B14F-4D97-AF65-F5344CB8AC3E}">
        <p14:creationId xmlns:p14="http://schemas.microsoft.com/office/powerpoint/2010/main" val="2174511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2DF01-5765-44B1-ACCC-6501652A5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global</a:t>
            </a:r>
            <a:r>
              <a:rPr lang="zh-CN" altLang="en-US" dirty="0"/>
              <a:t>用法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BEC01D-CBA8-4071-9376-3D12F4271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US" altLang="zh-CN" sz="2400" b="0" i="0" dirty="0">
                <a:effectLst/>
                <a:latin typeface="+mn-ea"/>
              </a:rPr>
              <a:t>python</a:t>
            </a:r>
            <a:r>
              <a:rPr lang="zh-CN" altLang="en-US" sz="2400" b="0" i="0" dirty="0">
                <a:effectLst/>
                <a:latin typeface="+mn-ea"/>
              </a:rPr>
              <a:t>这个变量的作用域是全局变量</a:t>
            </a:r>
            <a:endParaRPr lang="en-US" altLang="zh-CN" sz="2400" b="0" i="0" dirty="0">
              <a:effectLst/>
              <a:latin typeface="+mn-ea"/>
            </a:endParaRPr>
          </a:p>
          <a:p>
            <a:pPr lvl="1">
              <a:lnSpc>
                <a:spcPct val="250000"/>
              </a:lnSpc>
            </a:pPr>
            <a:r>
              <a:rPr lang="zh-CN" altLang="en-US" sz="2400" dirty="0">
                <a:latin typeface="+mn-ea"/>
              </a:rPr>
              <a:t>用法一：</a:t>
            </a:r>
            <a:r>
              <a:rPr lang="zh-CN" altLang="en-US" sz="2400" b="0" i="0" dirty="0">
                <a:effectLst/>
                <a:latin typeface="+mn-ea"/>
              </a:rPr>
              <a:t>让方法内的局部变量全局可用</a:t>
            </a:r>
            <a:endParaRPr lang="en-US" altLang="zh-CN" sz="2400" b="0" i="0" dirty="0">
              <a:effectLst/>
              <a:latin typeface="+mn-ea"/>
            </a:endParaRPr>
          </a:p>
          <a:p>
            <a:pPr lvl="1">
              <a:lnSpc>
                <a:spcPct val="250000"/>
              </a:lnSpc>
            </a:pPr>
            <a:r>
              <a:rPr lang="zh-CN" altLang="en-US" sz="2400" dirty="0">
                <a:latin typeface="+mn-ea"/>
              </a:rPr>
              <a:t>用法二：</a:t>
            </a:r>
            <a:r>
              <a:rPr lang="zh-CN" altLang="en-US" sz="2400" b="0" i="0" dirty="0">
                <a:effectLst/>
                <a:latin typeface="+mn-ea"/>
              </a:rPr>
              <a:t>在局部函数对全局变量重新赋值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A1430E-334A-419A-A2CE-829DACA16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9869" y="1117480"/>
            <a:ext cx="2109904" cy="17964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DABDA26-C621-482D-9A30-4F62FD8CF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376" y="3133008"/>
            <a:ext cx="3712891" cy="256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85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扩展板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" t="-573" r="3243" b="53070"/>
          <a:stretch/>
        </p:blipFill>
        <p:spPr>
          <a:xfrm>
            <a:off x="3620215" y="1382907"/>
            <a:ext cx="7696970" cy="4998485"/>
          </a:xfrm>
        </p:spPr>
      </p:pic>
    </p:spTree>
    <p:extLst>
      <p:ext uri="{BB962C8B-B14F-4D97-AF65-F5344CB8AC3E}">
        <p14:creationId xmlns:p14="http://schemas.microsoft.com/office/powerpoint/2010/main" val="159179218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874</TotalTime>
  <Words>629</Words>
  <Application>Microsoft Office PowerPoint</Application>
  <PresentationFormat>宽屏</PresentationFormat>
  <Paragraphs>104</Paragraphs>
  <Slides>14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-apple-system</vt:lpstr>
      <vt:lpstr>LMMono10-Regular-Identity-H</vt:lpstr>
      <vt:lpstr>LMMono9-Regular-Identity-H</vt:lpstr>
      <vt:lpstr>LMRoman10-Regular-Identity-H</vt:lpstr>
      <vt:lpstr>等线</vt:lpstr>
      <vt:lpstr>宋体</vt:lpstr>
      <vt:lpstr>微软雅黑</vt:lpstr>
      <vt:lpstr>Arial</vt:lpstr>
      <vt:lpstr>Calibri</vt:lpstr>
      <vt:lpstr>Calibri Light</vt:lpstr>
      <vt:lpstr>Wingdings</vt:lpstr>
      <vt:lpstr>回顾</vt:lpstr>
      <vt:lpstr>智能硬件应用实验</vt:lpstr>
      <vt:lpstr>硬件连接</vt:lpstr>
      <vt:lpstr>Linux操作系统安装</vt:lpstr>
      <vt:lpstr>Linux操作系统使用</vt:lpstr>
      <vt:lpstr>Linux操作系统使用</vt:lpstr>
      <vt:lpstr>Python 基本语法</vt:lpstr>
      <vt:lpstr>回调函数</vt:lpstr>
      <vt:lpstr>global用法</vt:lpstr>
      <vt:lpstr>扩展板</vt:lpstr>
      <vt:lpstr>RPi.GPIO</vt:lpstr>
      <vt:lpstr>GPIO 使用情况</vt:lpstr>
      <vt:lpstr>一些注意事项</vt:lpstr>
      <vt:lpstr>一些注意事项</vt:lpstr>
      <vt:lpstr>联系方式&amp;相关资源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智能硬件应用实验</dc:title>
  <dc:creator>Yang Yanjun</dc:creator>
  <cp:lastModifiedBy>guocheng</cp:lastModifiedBy>
  <cp:revision>61</cp:revision>
  <dcterms:created xsi:type="dcterms:W3CDTF">2019-09-12T09:08:26Z</dcterms:created>
  <dcterms:modified xsi:type="dcterms:W3CDTF">2023-09-21T09:32:12Z</dcterms:modified>
</cp:coreProperties>
</file>