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8" r:id="rId3"/>
    <p:sldId id="258" r:id="rId4"/>
    <p:sldId id="280" r:id="rId5"/>
    <p:sldId id="283" r:id="rId6"/>
    <p:sldId id="284" r:id="rId7"/>
    <p:sldId id="285" r:id="rId8"/>
    <p:sldId id="279" r:id="rId9"/>
    <p:sldId id="282" r:id="rId10"/>
    <p:sldId id="281" r:id="rId11"/>
    <p:sldId id="276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C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016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252525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52525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52525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52525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3961" y="329818"/>
            <a:ext cx="175844" cy="17589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6539" y="499363"/>
            <a:ext cx="103162" cy="1031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9371" y="207644"/>
            <a:ext cx="1598295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252525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0288" y="1404937"/>
            <a:ext cx="10913745" cy="1847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7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1771" y="0"/>
            <a:ext cx="12192000" cy="68580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6E7BCAAD-6D40-CFD9-44A7-146AAB640236}"/>
              </a:ext>
            </a:extLst>
          </p:cNvPr>
          <p:cNvSpPr/>
          <p:nvPr/>
        </p:nvSpPr>
        <p:spPr>
          <a:xfrm>
            <a:off x="228600" y="1600200"/>
            <a:ext cx="495300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ea"/>
                <a:ea typeface="+mn-ea"/>
              </a:rPr>
              <a:t>掼蛋辅助</a:t>
            </a:r>
            <a:endParaRPr lang="en-US" altLang="zh-CN" sz="6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n-ea"/>
              <a:ea typeface="+mn-ea"/>
            </a:endParaRPr>
          </a:p>
          <a:p>
            <a:pPr algn="ctr"/>
            <a:r>
              <a:rPr lang="zh-CN" altLang="en-U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ea"/>
                <a:ea typeface="+mn-ea"/>
              </a:rPr>
              <a:t>      机器人</a:t>
            </a:r>
            <a:endParaRPr lang="zh-CN" altLang="en-US" sz="6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2FFD6AF-7B59-527C-45BE-387CD9A45DB5}"/>
              </a:ext>
            </a:extLst>
          </p:cNvPr>
          <p:cNvSpPr txBox="1"/>
          <p:nvPr/>
        </p:nvSpPr>
        <p:spPr>
          <a:xfrm>
            <a:off x="1219200" y="49530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郑琳 刘卜文 吴光裕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F3EE9EE-0C87-804A-D612-43E2C3C74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52B21E90-079F-3298-6547-D2375E85D3D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bject 3">
            <a:extLst>
              <a:ext uri="{FF2B5EF4-FFF2-40B4-BE49-F238E27FC236}">
                <a16:creationId xmlns:a16="http://schemas.microsoft.com/office/drawing/2014/main" id="{F983E588-3C5C-FB30-D82D-E91E9CA0CE4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A712E8BD-46ED-ED3A-145D-52794B0ADB6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54932"/>
              <a:ext cx="3971671" cy="2703066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0C037D7B-BDD4-050D-4CB7-E9B16F186D7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</p:grpSp>
      <p:sp>
        <p:nvSpPr>
          <p:cNvPr id="26" name="矩形: 剪去对角 25">
            <a:extLst>
              <a:ext uri="{FF2B5EF4-FFF2-40B4-BE49-F238E27FC236}">
                <a16:creationId xmlns:a16="http://schemas.microsoft.com/office/drawing/2014/main" id="{78E63239-4AD2-7983-A5FB-E06ED811F5A5}"/>
              </a:ext>
            </a:extLst>
          </p:cNvPr>
          <p:cNvSpPr/>
          <p:nvPr/>
        </p:nvSpPr>
        <p:spPr>
          <a:xfrm>
            <a:off x="457200" y="304800"/>
            <a:ext cx="2209800" cy="609600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8BC8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523284E-5F4E-23C4-B9F4-0CD5643DDECE}"/>
              </a:ext>
            </a:extLst>
          </p:cNvPr>
          <p:cNvSpPr txBox="1"/>
          <p:nvPr/>
        </p:nvSpPr>
        <p:spPr>
          <a:xfrm>
            <a:off x="833077" y="378767"/>
            <a:ext cx="1458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8BC8F4"/>
                </a:solidFill>
              </a:rPr>
              <a:t>安装步骤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33EDFDE-5668-68C2-E911-31CFFE92B53D}"/>
              </a:ext>
            </a:extLst>
          </p:cNvPr>
          <p:cNvSpPr txBox="1"/>
          <p:nvPr/>
        </p:nvSpPr>
        <p:spPr>
          <a:xfrm>
            <a:off x="457200" y="1013340"/>
            <a:ext cx="426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安装</a:t>
            </a:r>
            <a:r>
              <a:rPr lang="en-US" altLang="zh-CN" b="1" dirty="0"/>
              <a:t>Python</a:t>
            </a:r>
          </a:p>
          <a:p>
            <a:r>
              <a:rPr lang="zh-CN" altLang="en-US" sz="1600" dirty="0"/>
              <a:t>如果您的系统没有安装</a:t>
            </a:r>
            <a:r>
              <a:rPr lang="en-US" altLang="zh-CN" sz="1600" dirty="0"/>
              <a:t>Python</a:t>
            </a:r>
            <a:r>
              <a:rPr lang="zh-CN" altLang="en-US" sz="1600" dirty="0"/>
              <a:t>，请从</a:t>
            </a:r>
            <a:r>
              <a:rPr lang="en-US" altLang="zh-CN" sz="1600" dirty="0"/>
              <a:t>Python</a:t>
            </a:r>
            <a:r>
              <a:rPr lang="zh-CN" altLang="en-US" sz="1600" dirty="0"/>
              <a:t>官网下载并安装最新版本。</a:t>
            </a:r>
          </a:p>
          <a:p>
            <a:r>
              <a:rPr lang="zh-CN" altLang="en-US" sz="1600" dirty="0"/>
              <a:t>安装时请勾选 </a:t>
            </a:r>
            <a:r>
              <a:rPr lang="en-US" altLang="zh-CN" sz="1600" dirty="0"/>
              <a:t>"Add Python to PATH" </a:t>
            </a:r>
            <a:r>
              <a:rPr lang="zh-CN" altLang="en-US" sz="1600" dirty="0"/>
              <a:t>选项。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9E4B109-35AC-6F1A-1AF8-2416EB0F276E}"/>
              </a:ext>
            </a:extLst>
          </p:cNvPr>
          <p:cNvSpPr txBox="1"/>
          <p:nvPr/>
        </p:nvSpPr>
        <p:spPr>
          <a:xfrm>
            <a:off x="7143591" y="1136451"/>
            <a:ext cx="358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</a:t>
            </a:r>
            <a:r>
              <a:rPr lang="zh-CN" altLang="en-US" b="1" dirty="0"/>
              <a:t>下载程序文件</a:t>
            </a:r>
          </a:p>
          <a:p>
            <a:r>
              <a:rPr lang="zh-CN" altLang="en-US" sz="1600" dirty="0"/>
              <a:t>下载掼蛋辅助机器人的完整代码文件，解压下载的</a:t>
            </a:r>
            <a:r>
              <a:rPr lang="en-US" altLang="zh-CN" sz="1600" dirty="0"/>
              <a:t>ZIP</a:t>
            </a:r>
            <a:r>
              <a:rPr lang="zh-CN" altLang="en-US" sz="1600" dirty="0"/>
              <a:t>文件到您选择的目录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DFB141C-D650-32E0-6141-C334CAC169AE}"/>
              </a:ext>
            </a:extLst>
          </p:cNvPr>
          <p:cNvSpPr txBox="1"/>
          <p:nvPr/>
        </p:nvSpPr>
        <p:spPr>
          <a:xfrm>
            <a:off x="457200" y="2787906"/>
            <a:ext cx="617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安装依赖库</a:t>
            </a:r>
          </a:p>
          <a:p>
            <a:r>
              <a:rPr lang="zh-CN" altLang="en-US" dirty="0"/>
              <a:t>打开命令提示符</a:t>
            </a:r>
            <a:r>
              <a:rPr lang="en-US" altLang="zh-CN" dirty="0"/>
              <a:t>(Windows)</a:t>
            </a:r>
            <a:r>
              <a:rPr lang="zh-CN" altLang="en-US" dirty="0"/>
              <a:t>或终端</a:t>
            </a:r>
            <a:r>
              <a:rPr lang="en-US" altLang="zh-CN" dirty="0"/>
              <a:t>(macOS/Linux)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导航到程序目录：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安装所需的</a:t>
            </a:r>
            <a:r>
              <a:rPr lang="en-US" altLang="zh-CN" dirty="0"/>
              <a:t>Python</a:t>
            </a:r>
            <a:r>
              <a:rPr lang="zh-CN" altLang="en-US" dirty="0"/>
              <a:t>库：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主要依赖库：</a:t>
            </a:r>
            <a:r>
              <a:rPr lang="en-US" altLang="zh-CN" dirty="0"/>
              <a:t>PyQt5, </a:t>
            </a:r>
            <a:r>
              <a:rPr lang="en-US" altLang="zh-CN" dirty="0" err="1"/>
              <a:t>numpy</a:t>
            </a:r>
            <a:r>
              <a:rPr lang="en-US" altLang="zh-CN" dirty="0"/>
              <a:t>, </a:t>
            </a:r>
            <a:r>
              <a:rPr lang="en-US" altLang="zh-CN" dirty="0" err="1"/>
              <a:t>opencv</a:t>
            </a:r>
            <a:r>
              <a:rPr lang="en-US" altLang="zh-CN" dirty="0"/>
              <a:t>-python, torch</a:t>
            </a:r>
            <a:r>
              <a:rPr lang="zh-CN" altLang="en-US" dirty="0"/>
              <a:t>（可选）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C1E0E1D-9CF3-7737-6F58-96441E4FDD25}"/>
              </a:ext>
            </a:extLst>
          </p:cNvPr>
          <p:cNvSpPr txBox="1"/>
          <p:nvPr/>
        </p:nvSpPr>
        <p:spPr>
          <a:xfrm>
            <a:off x="8104514" y="4927910"/>
            <a:ext cx="3810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4.</a:t>
            </a:r>
            <a:r>
              <a:rPr lang="zh-CN" altLang="en-US" b="1" dirty="0"/>
              <a:t>打包为可执行文件</a:t>
            </a:r>
          </a:p>
          <a:p>
            <a:r>
              <a:rPr lang="zh-CN" altLang="en-US" sz="1600" dirty="0"/>
              <a:t>：如果您想创建独立的可执行文件</a:t>
            </a:r>
            <a:endParaRPr lang="en-US" altLang="zh-CN" sz="1600" dirty="0"/>
          </a:p>
          <a:p>
            <a:r>
              <a:rPr lang="zh-CN" altLang="en-US" sz="1600" dirty="0"/>
              <a:t>打包后的程序位于 </a:t>
            </a:r>
            <a:r>
              <a:rPr lang="en-US" altLang="zh-CN" sz="1600" dirty="0" err="1"/>
              <a:t>dist</a:t>
            </a:r>
            <a:r>
              <a:rPr lang="en-US" altLang="zh-CN" sz="1600" dirty="0"/>
              <a:t> </a:t>
            </a:r>
            <a:r>
              <a:rPr lang="zh-CN" altLang="en-US" sz="1600" dirty="0"/>
              <a:t>目录中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7240B29-EAA4-F387-8CA9-2ECC27571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1786" y="2126016"/>
            <a:ext cx="1898748" cy="53342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B03A9BA-2F11-078F-81D2-69256230CF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2200" y="3376669"/>
            <a:ext cx="3004093" cy="47635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F3C0D5A-C969-40BB-85E6-513B814749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9400" y="3916754"/>
            <a:ext cx="3357883" cy="47635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4D5462C-D80B-AE8C-6302-ED67018ABB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8885" y="5303251"/>
            <a:ext cx="6735874" cy="541409"/>
          </a:xfrm>
          <a:prstGeom prst="rect">
            <a:avLst/>
          </a:prstGeom>
        </p:spPr>
      </p:pic>
      <p:pic>
        <p:nvPicPr>
          <p:cNvPr id="29" name="图形 28" descr="上一步 纯色填充">
            <a:extLst>
              <a:ext uri="{FF2B5EF4-FFF2-40B4-BE49-F238E27FC236}">
                <a16:creationId xmlns:a16="http://schemas.microsoft.com/office/drawing/2014/main" id="{CA141EF7-4BCE-4789-1F6A-37F51BA989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151086">
            <a:off x="5545072" y="952522"/>
            <a:ext cx="1109706" cy="1109706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0D2C96F-D2F7-6094-606B-CE39C2A5B6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8586335">
            <a:off x="5743461" y="2391884"/>
            <a:ext cx="1420491" cy="1420491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CAAA17B-D706-C930-B7BC-801C1381BC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374407">
            <a:off x="7865430" y="3717865"/>
            <a:ext cx="1420491" cy="142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20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6857998"/>
            <a:chOff x="0" y="0"/>
            <a:chExt cx="12192000" cy="6857998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028" y="3109467"/>
              <a:ext cx="5729097" cy="15667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2959" y="3436873"/>
              <a:ext cx="4354728" cy="7708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88D738D-C5B7-BA3F-3472-D7B7EDB65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2DACDCAD-1A6E-31D3-849A-52AB811B52D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bject 3">
            <a:extLst>
              <a:ext uri="{FF2B5EF4-FFF2-40B4-BE49-F238E27FC236}">
                <a16:creationId xmlns:a16="http://schemas.microsoft.com/office/drawing/2014/main" id="{98570ECF-6654-FD17-849B-CAC714FB66E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9C074D69-3EBE-8041-F59C-B548296812E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54932"/>
              <a:ext cx="3971671" cy="2703066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87F9D9F3-B59B-1F6F-7E58-43495E4B1DF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</p:grpSp>
      <p:sp>
        <p:nvSpPr>
          <p:cNvPr id="26" name="矩形: 剪去对角 25">
            <a:extLst>
              <a:ext uri="{FF2B5EF4-FFF2-40B4-BE49-F238E27FC236}">
                <a16:creationId xmlns:a16="http://schemas.microsoft.com/office/drawing/2014/main" id="{B93C22B6-DB34-8922-B9F3-33F890DC7CB3}"/>
              </a:ext>
            </a:extLst>
          </p:cNvPr>
          <p:cNvSpPr/>
          <p:nvPr/>
        </p:nvSpPr>
        <p:spPr>
          <a:xfrm>
            <a:off x="457200" y="304800"/>
            <a:ext cx="2209800" cy="609600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8BC8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4C3C69F-2E8D-F8FC-39D7-AF9BE51A419F}"/>
              </a:ext>
            </a:extLst>
          </p:cNvPr>
          <p:cNvSpPr txBox="1"/>
          <p:nvPr/>
        </p:nvSpPr>
        <p:spPr>
          <a:xfrm>
            <a:off x="833077" y="378767"/>
            <a:ext cx="1458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8BC8F4"/>
                </a:solidFill>
              </a:rPr>
              <a:t>核心功能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D357505-1FEE-7361-764B-96C00E6E8CC8}"/>
              </a:ext>
            </a:extLst>
          </p:cNvPr>
          <p:cNvSpPr/>
          <p:nvPr/>
        </p:nvSpPr>
        <p:spPr>
          <a:xfrm>
            <a:off x="4610100" y="228600"/>
            <a:ext cx="2324100" cy="1905000"/>
          </a:xfrm>
          <a:prstGeom prst="ellipse">
            <a:avLst/>
          </a:prstGeom>
          <a:gradFill>
            <a:gsLst>
              <a:gs pos="29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B229542-DBDA-6C47-C0A7-2CED76CC949A}"/>
              </a:ext>
            </a:extLst>
          </p:cNvPr>
          <p:cNvSpPr/>
          <p:nvPr/>
        </p:nvSpPr>
        <p:spPr>
          <a:xfrm>
            <a:off x="8077200" y="1267866"/>
            <a:ext cx="2286000" cy="1905000"/>
          </a:xfrm>
          <a:prstGeom prst="ellipse">
            <a:avLst/>
          </a:prstGeom>
          <a:gradFill>
            <a:gsLst>
              <a:gs pos="29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C65A8A5-AA91-288E-B7CF-D20CE991ED74}"/>
              </a:ext>
            </a:extLst>
          </p:cNvPr>
          <p:cNvSpPr/>
          <p:nvPr/>
        </p:nvSpPr>
        <p:spPr>
          <a:xfrm>
            <a:off x="1295400" y="1267866"/>
            <a:ext cx="2286000" cy="1905000"/>
          </a:xfrm>
          <a:prstGeom prst="ellipse">
            <a:avLst/>
          </a:prstGeom>
          <a:gradFill>
            <a:gsLst>
              <a:gs pos="29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AEF452D-0606-0A81-39C2-FBE27E037742}"/>
              </a:ext>
            </a:extLst>
          </p:cNvPr>
          <p:cNvSpPr/>
          <p:nvPr/>
        </p:nvSpPr>
        <p:spPr>
          <a:xfrm>
            <a:off x="4610100" y="4800600"/>
            <a:ext cx="2286000" cy="1905000"/>
          </a:xfrm>
          <a:prstGeom prst="ellipse">
            <a:avLst/>
          </a:prstGeom>
          <a:gradFill>
            <a:gsLst>
              <a:gs pos="29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733747C-0609-CDC0-51E2-9B461AAE30EF}"/>
              </a:ext>
            </a:extLst>
          </p:cNvPr>
          <p:cNvSpPr/>
          <p:nvPr/>
        </p:nvSpPr>
        <p:spPr>
          <a:xfrm>
            <a:off x="1262743" y="3685134"/>
            <a:ext cx="2286000" cy="1905000"/>
          </a:xfrm>
          <a:prstGeom prst="ellipse">
            <a:avLst/>
          </a:prstGeom>
          <a:gradFill>
            <a:gsLst>
              <a:gs pos="29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ECC7386-E86F-30BF-909A-F026B0F604D0}"/>
              </a:ext>
            </a:extLst>
          </p:cNvPr>
          <p:cNvSpPr/>
          <p:nvPr/>
        </p:nvSpPr>
        <p:spPr>
          <a:xfrm>
            <a:off x="8077200" y="3684491"/>
            <a:ext cx="2286000" cy="1905000"/>
          </a:xfrm>
          <a:prstGeom prst="ellipse">
            <a:avLst/>
          </a:prstGeom>
          <a:gradFill>
            <a:gsLst>
              <a:gs pos="29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E84D4A-1CDD-9AFA-7287-DD914E6E603D}"/>
              </a:ext>
            </a:extLst>
          </p:cNvPr>
          <p:cNvSpPr txBox="1"/>
          <p:nvPr/>
        </p:nvSpPr>
        <p:spPr>
          <a:xfrm>
            <a:off x="4933950" y="442436"/>
            <a:ext cx="167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/>
              <a:t>🖼️</a:t>
            </a:r>
            <a:r>
              <a:rPr lang="zh-CN" altLang="en-US" b="1" dirty="0"/>
              <a:t>手牌识别</a:t>
            </a:r>
          </a:p>
          <a:p>
            <a:r>
              <a:rPr lang="zh-CN" altLang="en-US" dirty="0"/>
              <a:t>通过拍照识别手牌，支持真实图像或模拟识别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52DA733-E6AE-ADBE-B7DD-4D50F64459E5}"/>
              </a:ext>
            </a:extLst>
          </p:cNvPr>
          <p:cNvSpPr txBox="1"/>
          <p:nvPr/>
        </p:nvSpPr>
        <p:spPr>
          <a:xfrm>
            <a:off x="1597799" y="1447907"/>
            <a:ext cx="1790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🧠</a:t>
            </a:r>
            <a:r>
              <a:rPr lang="zh-CN" altLang="en-US" b="1" dirty="0"/>
              <a:t>智能策略</a:t>
            </a:r>
          </a:p>
          <a:p>
            <a:r>
              <a:rPr lang="en-US" altLang="zh-CN" dirty="0"/>
              <a:t>AI</a:t>
            </a:r>
            <a:r>
              <a:rPr lang="zh-CN" altLang="en-US" dirty="0"/>
              <a:t>引擎提供多种出牌策略：单张、对子、顺子、炸弹等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BE5D7AB-DF31-5E55-A66C-73C3CDA6972B}"/>
              </a:ext>
            </a:extLst>
          </p:cNvPr>
          <p:cNvSpPr txBox="1"/>
          <p:nvPr/>
        </p:nvSpPr>
        <p:spPr>
          <a:xfrm>
            <a:off x="8382000" y="1533435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🔄</a:t>
            </a:r>
            <a:r>
              <a:rPr lang="zh-CN" altLang="en-US" b="1" dirty="0"/>
              <a:t>策略轮换</a:t>
            </a:r>
          </a:p>
          <a:p>
            <a:r>
              <a:rPr lang="en-US" altLang="zh-CN" dirty="0"/>
              <a:t>"</a:t>
            </a:r>
            <a:r>
              <a:rPr lang="zh-CN" altLang="en-US" dirty="0"/>
              <a:t>更新建议</a:t>
            </a:r>
            <a:r>
              <a:rPr lang="en-US" altLang="zh-CN" dirty="0"/>
              <a:t>"</a:t>
            </a:r>
            <a:r>
              <a:rPr lang="zh-CN" altLang="en-US" dirty="0"/>
              <a:t>按钮提供不同出牌思路，避免模式化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8B5120-B13B-C551-72C8-7BB2B85ED0A4}"/>
              </a:ext>
            </a:extLst>
          </p:cNvPr>
          <p:cNvSpPr txBox="1"/>
          <p:nvPr/>
        </p:nvSpPr>
        <p:spPr>
          <a:xfrm>
            <a:off x="1564502" y="3927501"/>
            <a:ext cx="1790700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/>
              <a:t>📚</a:t>
            </a:r>
            <a:r>
              <a:rPr lang="zh-CN" altLang="en-US" b="1" dirty="0"/>
              <a:t>历史记录</a:t>
            </a:r>
          </a:p>
          <a:p>
            <a:r>
              <a:rPr lang="zh-CN" altLang="en-US" dirty="0"/>
              <a:t>完整记录每轮出牌情况，便于复盘分析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A95D96A-93EE-F7B1-CB20-8D47B2E23BFE}"/>
              </a:ext>
            </a:extLst>
          </p:cNvPr>
          <p:cNvSpPr txBox="1"/>
          <p:nvPr/>
        </p:nvSpPr>
        <p:spPr>
          <a:xfrm>
            <a:off x="4838700" y="5152935"/>
            <a:ext cx="186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/>
              <a:t>📈</a:t>
            </a:r>
            <a:r>
              <a:rPr lang="zh-CN" altLang="en-US" b="1" dirty="0"/>
              <a:t>游戏状态跟踪</a:t>
            </a:r>
          </a:p>
          <a:p>
            <a:r>
              <a:rPr lang="zh-CN" altLang="en-US" dirty="0"/>
              <a:t>实时跟踪轮次、出牌方、剩余手牌等状态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F23B304-078F-31B9-7B34-2D5CBF30BFE1}"/>
              </a:ext>
            </a:extLst>
          </p:cNvPr>
          <p:cNvSpPr txBox="1"/>
          <p:nvPr/>
        </p:nvSpPr>
        <p:spPr>
          <a:xfrm>
            <a:off x="8382000" y="3971835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🔍</a:t>
            </a:r>
            <a:r>
              <a:rPr lang="zh-CN" altLang="en-US" b="1" dirty="0"/>
              <a:t>牌型识别</a:t>
            </a:r>
          </a:p>
          <a:p>
            <a:r>
              <a:rPr lang="zh-CN" altLang="en-US" dirty="0"/>
              <a:t>分析所选牌的牌型（单张、对子、顺子、炸弹等）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235FD67-9B6D-72DD-E1E7-F138373F3C8B}"/>
              </a:ext>
            </a:extLst>
          </p:cNvPr>
          <p:cNvSpPr txBox="1"/>
          <p:nvPr/>
        </p:nvSpPr>
        <p:spPr>
          <a:xfrm>
            <a:off x="4802841" y="2839800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   六大</a:t>
            </a:r>
            <a:endParaRPr lang="en-US" altLang="zh-CN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zh-CN" alt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核心功能</a:t>
            </a:r>
          </a:p>
        </p:txBody>
      </p:sp>
    </p:spTree>
    <p:extLst>
      <p:ext uri="{BB962C8B-B14F-4D97-AF65-F5344CB8AC3E}">
        <p14:creationId xmlns:p14="http://schemas.microsoft.com/office/powerpoint/2010/main" val="33585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54932"/>
              <a:ext cx="3971671" cy="270306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</p:grpSp>
      <p:sp>
        <p:nvSpPr>
          <p:cNvPr id="26" name="矩形: 剪去对角 25">
            <a:extLst>
              <a:ext uri="{FF2B5EF4-FFF2-40B4-BE49-F238E27FC236}">
                <a16:creationId xmlns:a16="http://schemas.microsoft.com/office/drawing/2014/main" id="{EF912204-CDF0-6770-3A85-FD02D7F9CFB7}"/>
              </a:ext>
            </a:extLst>
          </p:cNvPr>
          <p:cNvSpPr/>
          <p:nvPr/>
        </p:nvSpPr>
        <p:spPr>
          <a:xfrm>
            <a:off x="457200" y="304800"/>
            <a:ext cx="2209800" cy="609600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8BC8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832319B-A8C6-B03D-3DC7-7EE82974776B}"/>
              </a:ext>
            </a:extLst>
          </p:cNvPr>
          <p:cNvSpPr txBox="1"/>
          <p:nvPr/>
        </p:nvSpPr>
        <p:spPr>
          <a:xfrm>
            <a:off x="833077" y="378767"/>
            <a:ext cx="1458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8BC8F4"/>
                </a:solidFill>
              </a:rPr>
              <a:t>研发历程</a:t>
            </a:r>
          </a:p>
        </p:txBody>
      </p:sp>
      <p:pic>
        <p:nvPicPr>
          <p:cNvPr id="29" name="图形 28" descr="显示器 纯色填充">
            <a:extLst>
              <a:ext uri="{FF2B5EF4-FFF2-40B4-BE49-F238E27FC236}">
                <a16:creationId xmlns:a16="http://schemas.microsoft.com/office/drawing/2014/main" id="{7C32A670-2F00-14EF-A76C-1DA4D73360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00800" y="1296040"/>
            <a:ext cx="1143000" cy="1143000"/>
          </a:xfrm>
          <a:prstGeom prst="rect">
            <a:avLst/>
          </a:prstGeom>
        </p:spPr>
      </p:pic>
      <p:pic>
        <p:nvPicPr>
          <p:cNvPr id="30" name="图形 29" descr="显示器 纯色填充">
            <a:extLst>
              <a:ext uri="{FF2B5EF4-FFF2-40B4-BE49-F238E27FC236}">
                <a16:creationId xmlns:a16="http://schemas.microsoft.com/office/drawing/2014/main" id="{146F9DB2-C88A-E2F8-6AAF-34E5507118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5850" y="1296040"/>
            <a:ext cx="1143000" cy="1143000"/>
          </a:xfrm>
          <a:prstGeom prst="rect">
            <a:avLst/>
          </a:prstGeom>
        </p:spPr>
      </p:pic>
      <p:pic>
        <p:nvPicPr>
          <p:cNvPr id="31" name="图形 30" descr="显示器 纯色填充">
            <a:extLst>
              <a:ext uri="{FF2B5EF4-FFF2-40B4-BE49-F238E27FC236}">
                <a16:creationId xmlns:a16="http://schemas.microsoft.com/office/drawing/2014/main" id="{F2EBF302-F792-5DC1-3892-E007C9D262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43325" y="1296040"/>
            <a:ext cx="1143000" cy="1143000"/>
          </a:xfrm>
          <a:prstGeom prst="rect">
            <a:avLst/>
          </a:prstGeom>
        </p:spPr>
      </p:pic>
      <p:pic>
        <p:nvPicPr>
          <p:cNvPr id="32" name="图形 31" descr="显示器 纯色填充">
            <a:extLst>
              <a:ext uri="{FF2B5EF4-FFF2-40B4-BE49-F238E27FC236}">
                <a16:creationId xmlns:a16="http://schemas.microsoft.com/office/drawing/2014/main" id="{91C9C021-B687-688C-40AA-9DB7626C4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96400" y="1296040"/>
            <a:ext cx="1143000" cy="114300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19A53603-8B26-2AB9-1D26-073C21071B0D}"/>
              </a:ext>
            </a:extLst>
          </p:cNvPr>
          <p:cNvSpPr txBox="1"/>
          <p:nvPr/>
        </p:nvSpPr>
        <p:spPr>
          <a:xfrm>
            <a:off x="1219200" y="243904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一代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8A1BAA9-E0EB-D31A-A0FB-899EAF668041}"/>
              </a:ext>
            </a:extLst>
          </p:cNvPr>
          <p:cNvSpPr txBox="1"/>
          <p:nvPr/>
        </p:nvSpPr>
        <p:spPr>
          <a:xfrm>
            <a:off x="6476351" y="243903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三代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DF862C6-8978-498E-AD0A-C6A601B8E6D4}"/>
              </a:ext>
            </a:extLst>
          </p:cNvPr>
          <p:cNvSpPr txBox="1"/>
          <p:nvPr/>
        </p:nvSpPr>
        <p:spPr>
          <a:xfrm>
            <a:off x="9325855" y="243903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最终代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C973DBB-D1A5-6AEB-4A38-19545AB15014}"/>
              </a:ext>
            </a:extLst>
          </p:cNvPr>
          <p:cNvSpPr txBox="1"/>
          <p:nvPr/>
        </p:nvSpPr>
        <p:spPr>
          <a:xfrm>
            <a:off x="3886200" y="243903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二代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755F8B6-95C8-4BFF-37EE-DD0B1CB168DB}"/>
              </a:ext>
            </a:extLst>
          </p:cNvPr>
          <p:cNvSpPr txBox="1"/>
          <p:nvPr/>
        </p:nvSpPr>
        <p:spPr>
          <a:xfrm>
            <a:off x="832098" y="3464854"/>
            <a:ext cx="1628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   </a:t>
            </a:r>
            <a:r>
              <a:rPr lang="zh-CN" altLang="en-US" sz="2800" b="1" dirty="0"/>
              <a:t>无法</a:t>
            </a:r>
            <a:endParaRPr lang="en-US" altLang="zh-CN" sz="2800" b="1" dirty="0"/>
          </a:p>
          <a:p>
            <a:r>
              <a:rPr lang="zh-CN" altLang="en-US" sz="2800" b="1" dirty="0"/>
              <a:t>应对对子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7D6E6A8-F849-6404-555B-73C7FDFE106A}"/>
              </a:ext>
            </a:extLst>
          </p:cNvPr>
          <p:cNvSpPr txBox="1"/>
          <p:nvPr/>
        </p:nvSpPr>
        <p:spPr>
          <a:xfrm>
            <a:off x="3555406" y="3464853"/>
            <a:ext cx="167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   </a:t>
            </a:r>
            <a:r>
              <a:rPr lang="zh-CN" altLang="en-US" sz="2800" b="1" dirty="0"/>
              <a:t>无法</a:t>
            </a:r>
            <a:endParaRPr lang="en-US" altLang="zh-CN" sz="2800" b="1" dirty="0"/>
          </a:p>
          <a:p>
            <a:r>
              <a:rPr lang="zh-CN" altLang="en-US" sz="2800" b="1" dirty="0"/>
              <a:t>应对顺子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9435AFE-1B2C-DB77-019F-4F1A13A3479E}"/>
              </a:ext>
            </a:extLst>
          </p:cNvPr>
          <p:cNvSpPr txBox="1"/>
          <p:nvPr/>
        </p:nvSpPr>
        <p:spPr>
          <a:xfrm>
            <a:off x="5656634" y="3430921"/>
            <a:ext cx="23191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       </a:t>
            </a:r>
            <a:r>
              <a:rPr lang="zh-CN" altLang="en-US" sz="2800" b="1" dirty="0"/>
              <a:t>无法更换</a:t>
            </a:r>
            <a:endParaRPr lang="en-US" altLang="zh-CN" sz="2800" b="1" dirty="0"/>
          </a:p>
          <a:p>
            <a:r>
              <a:rPr lang="en-US" altLang="zh-CN" sz="2800" b="1" dirty="0"/>
              <a:t>       </a:t>
            </a:r>
            <a:r>
              <a:rPr lang="zh-CN" altLang="en-US" sz="2800" b="1" dirty="0"/>
              <a:t>出牌策略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347A4BE-3180-2CD9-9B57-AABC48D64F96}"/>
              </a:ext>
            </a:extLst>
          </p:cNvPr>
          <p:cNvSpPr txBox="1"/>
          <p:nvPr/>
        </p:nvSpPr>
        <p:spPr>
          <a:xfrm>
            <a:off x="9220200" y="3429000"/>
            <a:ext cx="167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解决上述所有问题</a:t>
            </a:r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212247F0-043F-0DEF-820A-4F85B65E662C}"/>
              </a:ext>
            </a:extLst>
          </p:cNvPr>
          <p:cNvSpPr/>
          <p:nvPr/>
        </p:nvSpPr>
        <p:spPr>
          <a:xfrm>
            <a:off x="2624137" y="1651322"/>
            <a:ext cx="7239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4DC374EB-EEB9-510F-899F-EA2E1E89D3A5}"/>
              </a:ext>
            </a:extLst>
          </p:cNvPr>
          <p:cNvSpPr/>
          <p:nvPr/>
        </p:nvSpPr>
        <p:spPr>
          <a:xfrm>
            <a:off x="5372100" y="1651322"/>
            <a:ext cx="7239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23AA0FAC-E511-3881-51AE-880C6D6D3EAE}"/>
              </a:ext>
            </a:extLst>
          </p:cNvPr>
          <p:cNvSpPr/>
          <p:nvPr/>
        </p:nvSpPr>
        <p:spPr>
          <a:xfrm>
            <a:off x="8153400" y="1651322"/>
            <a:ext cx="7239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箭头: 上弧形 48">
            <a:extLst>
              <a:ext uri="{FF2B5EF4-FFF2-40B4-BE49-F238E27FC236}">
                <a16:creationId xmlns:a16="http://schemas.microsoft.com/office/drawing/2014/main" id="{0CE36A34-A10C-7C30-9B70-C44E7BF32972}"/>
              </a:ext>
            </a:extLst>
          </p:cNvPr>
          <p:cNvSpPr/>
          <p:nvPr/>
        </p:nvSpPr>
        <p:spPr>
          <a:xfrm flipV="1">
            <a:off x="2143792" y="4369464"/>
            <a:ext cx="1514476" cy="87334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箭头: 上弧形 49">
            <a:extLst>
              <a:ext uri="{FF2B5EF4-FFF2-40B4-BE49-F238E27FC236}">
                <a16:creationId xmlns:a16="http://schemas.microsoft.com/office/drawing/2014/main" id="{1D4EF742-CCAB-032D-6BF2-C5634B4E54C5}"/>
              </a:ext>
            </a:extLst>
          </p:cNvPr>
          <p:cNvSpPr/>
          <p:nvPr/>
        </p:nvSpPr>
        <p:spPr>
          <a:xfrm flipV="1">
            <a:off x="5020284" y="4355826"/>
            <a:ext cx="1514476" cy="87334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箭头: 上弧形 50">
            <a:extLst>
              <a:ext uri="{FF2B5EF4-FFF2-40B4-BE49-F238E27FC236}">
                <a16:creationId xmlns:a16="http://schemas.microsoft.com/office/drawing/2014/main" id="{7B4267E0-EF0B-BEC6-CAC2-20438CB3DAB3}"/>
              </a:ext>
            </a:extLst>
          </p:cNvPr>
          <p:cNvSpPr/>
          <p:nvPr/>
        </p:nvSpPr>
        <p:spPr>
          <a:xfrm flipV="1">
            <a:off x="7999679" y="4365178"/>
            <a:ext cx="1514476" cy="87334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E7966DE-7295-87A4-E64A-B5A49FD67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0E1A621A-AECA-E6B1-11C9-D7BE90F3BD3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bject 3">
            <a:extLst>
              <a:ext uri="{FF2B5EF4-FFF2-40B4-BE49-F238E27FC236}">
                <a16:creationId xmlns:a16="http://schemas.microsoft.com/office/drawing/2014/main" id="{966EB1CD-4C2C-33C1-CDF9-D65D8354278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5B11CF18-9EBD-2097-9583-B0B11A01D7B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54932"/>
              <a:ext cx="3971671" cy="2703066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122DAD82-323C-588F-C4EA-4255DB07944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</p:grpSp>
      <p:sp>
        <p:nvSpPr>
          <p:cNvPr id="26" name="矩形: 剪去对角 25">
            <a:extLst>
              <a:ext uri="{FF2B5EF4-FFF2-40B4-BE49-F238E27FC236}">
                <a16:creationId xmlns:a16="http://schemas.microsoft.com/office/drawing/2014/main" id="{2CDB100A-483B-F46C-B138-A1431759266A}"/>
              </a:ext>
            </a:extLst>
          </p:cNvPr>
          <p:cNvSpPr/>
          <p:nvPr/>
        </p:nvSpPr>
        <p:spPr>
          <a:xfrm>
            <a:off x="457200" y="304800"/>
            <a:ext cx="2209800" cy="609600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8BC8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6FB885E-975C-8458-3A6D-A51597DFC081}"/>
              </a:ext>
            </a:extLst>
          </p:cNvPr>
          <p:cNvSpPr txBox="1"/>
          <p:nvPr/>
        </p:nvSpPr>
        <p:spPr>
          <a:xfrm>
            <a:off x="833077" y="378767"/>
            <a:ext cx="1458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8BC8F4"/>
                </a:solidFill>
              </a:rPr>
              <a:t>技术路线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0FA407-73A7-C16D-A0C9-93BEE33D6E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1861" y="1371600"/>
            <a:ext cx="7864264" cy="4724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0BC61B8-7DF4-064A-9693-3BA4C0270EF2}"/>
              </a:ext>
            </a:extLst>
          </p:cNvPr>
          <p:cNvSpPr txBox="1"/>
          <p:nvPr/>
        </p:nvSpPr>
        <p:spPr>
          <a:xfrm>
            <a:off x="490726" y="1707259"/>
            <a:ext cx="1889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    </a:t>
            </a:r>
            <a:r>
              <a:rPr lang="zh-CN" altLang="en-US" sz="3200" b="1" dirty="0"/>
              <a:t>无法</a:t>
            </a:r>
            <a:endParaRPr lang="en-US" altLang="zh-CN" sz="3200" b="1" dirty="0"/>
          </a:p>
          <a:p>
            <a:r>
              <a:rPr lang="zh-CN" altLang="en-US" sz="3200" b="1" dirty="0"/>
              <a:t>应对对子</a:t>
            </a:r>
          </a:p>
        </p:txBody>
      </p:sp>
      <p:pic>
        <p:nvPicPr>
          <p:cNvPr id="10" name="图形 9" descr="问号 纯色填充">
            <a:extLst>
              <a:ext uri="{FF2B5EF4-FFF2-40B4-BE49-F238E27FC236}">
                <a16:creationId xmlns:a16="http://schemas.microsoft.com/office/drawing/2014/main" id="{62C9129A-1FC9-3731-866A-D4F0A5CA1A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09800" y="1788668"/>
            <a:ext cx="914400" cy="9144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84FB748-B3E2-832B-BC4E-1B3C09E84EF3}"/>
              </a:ext>
            </a:extLst>
          </p:cNvPr>
          <p:cNvSpPr txBox="1"/>
          <p:nvPr/>
        </p:nvSpPr>
        <p:spPr>
          <a:xfrm>
            <a:off x="477843" y="4154930"/>
            <a:ext cx="1813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选择先找牌中对子，没有的话再找牌中炸弹的方案</a:t>
            </a:r>
          </a:p>
        </p:txBody>
      </p:sp>
      <p:pic>
        <p:nvPicPr>
          <p:cNvPr id="13" name="图形 12" descr="复选标记 纯色填充">
            <a:extLst>
              <a:ext uri="{FF2B5EF4-FFF2-40B4-BE49-F238E27FC236}">
                <a16:creationId xmlns:a16="http://schemas.microsoft.com/office/drawing/2014/main" id="{163A60A2-63FE-292B-27D9-3A867369B0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43631" y="4236341"/>
            <a:ext cx="914400" cy="914400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2D5C8D8-3574-175C-1A01-516DB64B4BD2}"/>
              </a:ext>
            </a:extLst>
          </p:cNvPr>
          <p:cNvCxnSpPr/>
          <p:nvPr/>
        </p:nvCxnSpPr>
        <p:spPr>
          <a:xfrm>
            <a:off x="1435466" y="3047999"/>
            <a:ext cx="0" cy="762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79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DCE788A-ADBF-90A2-808C-7EBA72EA0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EE373849-2B27-8A55-CA9E-539C5F43694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bject 3">
            <a:extLst>
              <a:ext uri="{FF2B5EF4-FFF2-40B4-BE49-F238E27FC236}">
                <a16:creationId xmlns:a16="http://schemas.microsoft.com/office/drawing/2014/main" id="{893A994F-1DC9-DB1D-DD53-F937BF3CC9D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513E92DC-7230-4BB9-2B85-D29574A0645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54932"/>
              <a:ext cx="3971671" cy="2703066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1E96E61C-30BF-2462-4171-704C33E0302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</p:grpSp>
      <p:sp>
        <p:nvSpPr>
          <p:cNvPr id="26" name="矩形: 剪去对角 25">
            <a:extLst>
              <a:ext uri="{FF2B5EF4-FFF2-40B4-BE49-F238E27FC236}">
                <a16:creationId xmlns:a16="http://schemas.microsoft.com/office/drawing/2014/main" id="{2AB32D0E-468C-08D5-0298-F58E35532454}"/>
              </a:ext>
            </a:extLst>
          </p:cNvPr>
          <p:cNvSpPr/>
          <p:nvPr/>
        </p:nvSpPr>
        <p:spPr>
          <a:xfrm>
            <a:off x="457200" y="304800"/>
            <a:ext cx="2209800" cy="609600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8BC8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A4374D2-9344-10D6-F470-149E5B1756BC}"/>
              </a:ext>
            </a:extLst>
          </p:cNvPr>
          <p:cNvSpPr txBox="1"/>
          <p:nvPr/>
        </p:nvSpPr>
        <p:spPr>
          <a:xfrm>
            <a:off x="833077" y="378767"/>
            <a:ext cx="1458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8BC8F4"/>
                </a:solidFill>
              </a:rPr>
              <a:t>技术路线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FD4725-7CD2-2B96-CF64-0689500D9671}"/>
              </a:ext>
            </a:extLst>
          </p:cNvPr>
          <p:cNvSpPr txBox="1"/>
          <p:nvPr/>
        </p:nvSpPr>
        <p:spPr>
          <a:xfrm>
            <a:off x="490726" y="1707259"/>
            <a:ext cx="1889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    </a:t>
            </a:r>
            <a:r>
              <a:rPr lang="zh-CN" altLang="en-US" sz="3200" b="1" dirty="0"/>
              <a:t>无法</a:t>
            </a:r>
            <a:endParaRPr lang="en-US" altLang="zh-CN" sz="3200" b="1" dirty="0"/>
          </a:p>
          <a:p>
            <a:r>
              <a:rPr lang="zh-CN" altLang="en-US" sz="3200" b="1" dirty="0"/>
              <a:t>应对顺子</a:t>
            </a:r>
          </a:p>
        </p:txBody>
      </p:sp>
      <p:pic>
        <p:nvPicPr>
          <p:cNvPr id="10" name="图形 9" descr="问号 纯色填充">
            <a:extLst>
              <a:ext uri="{FF2B5EF4-FFF2-40B4-BE49-F238E27FC236}">
                <a16:creationId xmlns:a16="http://schemas.microsoft.com/office/drawing/2014/main" id="{EE57D875-8930-87CF-61C0-79BFD8928A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09800" y="1788668"/>
            <a:ext cx="914400" cy="9144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83CEC93-74B3-DAD1-D977-8F7D71BC0BB0}"/>
              </a:ext>
            </a:extLst>
          </p:cNvPr>
          <p:cNvSpPr txBox="1"/>
          <p:nvPr/>
        </p:nvSpPr>
        <p:spPr>
          <a:xfrm>
            <a:off x="477843" y="4154930"/>
            <a:ext cx="1813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选择先找牌中同长度但更大的顺子，接着找更长的顺子，最后都没有的话再找牌中炸弹的方案</a:t>
            </a:r>
          </a:p>
        </p:txBody>
      </p:sp>
      <p:pic>
        <p:nvPicPr>
          <p:cNvPr id="13" name="图形 12" descr="复选标记 纯色填充">
            <a:extLst>
              <a:ext uri="{FF2B5EF4-FFF2-40B4-BE49-F238E27FC236}">
                <a16:creationId xmlns:a16="http://schemas.microsoft.com/office/drawing/2014/main" id="{2CBA8E6B-C7A4-EC53-BB77-D97A7621DE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43631" y="4236341"/>
            <a:ext cx="914400" cy="914400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ABFEC20-6B7A-0875-B435-A3290F55D029}"/>
              </a:ext>
            </a:extLst>
          </p:cNvPr>
          <p:cNvCxnSpPr/>
          <p:nvPr/>
        </p:nvCxnSpPr>
        <p:spPr>
          <a:xfrm>
            <a:off x="1435466" y="3047999"/>
            <a:ext cx="0" cy="762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B5E177DF-9904-7DA3-1B55-F3C7408D85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9000" y="762000"/>
            <a:ext cx="7848600" cy="566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93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BD40F1A-D587-762C-407B-DD3BE43A0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124E1E80-5930-E416-861D-BD6AD7C8ADE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bject 3">
            <a:extLst>
              <a:ext uri="{FF2B5EF4-FFF2-40B4-BE49-F238E27FC236}">
                <a16:creationId xmlns:a16="http://schemas.microsoft.com/office/drawing/2014/main" id="{CC59CE3B-6BC1-52F1-DF2C-5405648259D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1FC61BA3-4BA4-D2C2-1E23-ACD34D408CB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54932"/>
              <a:ext cx="3971671" cy="2703066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59AE381D-E670-BC17-3135-E2973952B30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</p:grpSp>
      <p:sp>
        <p:nvSpPr>
          <p:cNvPr id="26" name="矩形: 剪去对角 25">
            <a:extLst>
              <a:ext uri="{FF2B5EF4-FFF2-40B4-BE49-F238E27FC236}">
                <a16:creationId xmlns:a16="http://schemas.microsoft.com/office/drawing/2014/main" id="{A0901366-BBA3-0613-91D0-C06FF0AC9E9A}"/>
              </a:ext>
            </a:extLst>
          </p:cNvPr>
          <p:cNvSpPr/>
          <p:nvPr/>
        </p:nvSpPr>
        <p:spPr>
          <a:xfrm>
            <a:off x="457200" y="304800"/>
            <a:ext cx="2209800" cy="609600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8BC8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286FB70-D2F7-50C2-6BEB-9EDA7BDC7A60}"/>
              </a:ext>
            </a:extLst>
          </p:cNvPr>
          <p:cNvSpPr txBox="1"/>
          <p:nvPr/>
        </p:nvSpPr>
        <p:spPr>
          <a:xfrm>
            <a:off x="833077" y="378767"/>
            <a:ext cx="1458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8BC8F4"/>
                </a:solidFill>
              </a:rPr>
              <a:t>技术路线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AFD750-FF53-E4A0-1C24-694BF51CA516}"/>
              </a:ext>
            </a:extLst>
          </p:cNvPr>
          <p:cNvSpPr txBox="1"/>
          <p:nvPr/>
        </p:nvSpPr>
        <p:spPr>
          <a:xfrm>
            <a:off x="490726" y="1707259"/>
            <a:ext cx="1889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无法更换出牌策略</a:t>
            </a:r>
            <a:endParaRPr lang="en-US" altLang="zh-CN" sz="3200" b="1" dirty="0"/>
          </a:p>
        </p:txBody>
      </p:sp>
      <p:pic>
        <p:nvPicPr>
          <p:cNvPr id="10" name="图形 9" descr="问号 纯色填充">
            <a:extLst>
              <a:ext uri="{FF2B5EF4-FFF2-40B4-BE49-F238E27FC236}">
                <a16:creationId xmlns:a16="http://schemas.microsoft.com/office/drawing/2014/main" id="{971B5EAD-3CF3-F97A-D8B8-E8C5B835AC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09800" y="1788668"/>
            <a:ext cx="914400" cy="9144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EE5CC73-9036-C29F-BF9A-BDBE4D570247}"/>
              </a:ext>
            </a:extLst>
          </p:cNvPr>
          <p:cNvSpPr txBox="1"/>
          <p:nvPr/>
        </p:nvSpPr>
        <p:spPr>
          <a:xfrm>
            <a:off x="477843" y="4154930"/>
            <a:ext cx="1813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二次计算己方和对方牌型和出牌可能性，刷新出牌策略</a:t>
            </a:r>
          </a:p>
        </p:txBody>
      </p:sp>
      <p:pic>
        <p:nvPicPr>
          <p:cNvPr id="13" name="图形 12" descr="复选标记 纯色填充">
            <a:extLst>
              <a:ext uri="{FF2B5EF4-FFF2-40B4-BE49-F238E27FC236}">
                <a16:creationId xmlns:a16="http://schemas.microsoft.com/office/drawing/2014/main" id="{DDC0D787-F7BD-CD5F-EBF0-CACB3118B5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43631" y="4236341"/>
            <a:ext cx="914400" cy="914400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E99DDC1-D406-2B24-B10F-DDCED8BFB997}"/>
              </a:ext>
            </a:extLst>
          </p:cNvPr>
          <p:cNvCxnSpPr/>
          <p:nvPr/>
        </p:nvCxnSpPr>
        <p:spPr>
          <a:xfrm>
            <a:off x="1435466" y="3047999"/>
            <a:ext cx="0" cy="762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14626F6D-191E-7EB1-ABB0-AD49B20593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66062" y="912479"/>
            <a:ext cx="7811537" cy="537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24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A2B580A-4760-8399-F982-43A639108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9B0C2EDC-93A1-4577-3373-ED876E6C09E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bject 3">
            <a:extLst>
              <a:ext uri="{FF2B5EF4-FFF2-40B4-BE49-F238E27FC236}">
                <a16:creationId xmlns:a16="http://schemas.microsoft.com/office/drawing/2014/main" id="{55D47528-4169-14AB-1BFF-27A9FBAB113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A0781AF1-119E-0DAD-0663-5C4BB0F22B5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54932"/>
              <a:ext cx="3971671" cy="2703066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FE1ACEB3-1FB4-0B81-542A-9846916EBD5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</p:grpSp>
      <p:sp>
        <p:nvSpPr>
          <p:cNvPr id="26" name="矩形: 剪去对角 25">
            <a:extLst>
              <a:ext uri="{FF2B5EF4-FFF2-40B4-BE49-F238E27FC236}">
                <a16:creationId xmlns:a16="http://schemas.microsoft.com/office/drawing/2014/main" id="{2DF2ADD0-787F-41EA-633A-ACA254CFB0F3}"/>
              </a:ext>
            </a:extLst>
          </p:cNvPr>
          <p:cNvSpPr/>
          <p:nvPr/>
        </p:nvSpPr>
        <p:spPr>
          <a:xfrm>
            <a:off x="457200" y="304800"/>
            <a:ext cx="2209800" cy="609600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8BC8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FD82E0D-379A-2A5D-C9B0-61BB54A4B674}"/>
              </a:ext>
            </a:extLst>
          </p:cNvPr>
          <p:cNvSpPr txBox="1"/>
          <p:nvPr/>
        </p:nvSpPr>
        <p:spPr>
          <a:xfrm>
            <a:off x="833077" y="378767"/>
            <a:ext cx="1458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8BC8F4"/>
                </a:solidFill>
              </a:rPr>
              <a:t>技术问题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DEE49B-FCC2-4E8D-18A7-DC7DB1C89E16}"/>
              </a:ext>
            </a:extLst>
          </p:cNvPr>
          <p:cNvSpPr txBox="1"/>
          <p:nvPr/>
        </p:nvSpPr>
        <p:spPr>
          <a:xfrm>
            <a:off x="4191000" y="533400"/>
            <a:ext cx="47244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⚠️</a:t>
            </a:r>
            <a:r>
              <a:rPr lang="zh-CN" altLang="en-US" sz="2400" b="1" dirty="0"/>
              <a:t>安装依赖时出错</a:t>
            </a:r>
            <a:endParaRPr lang="zh-CN" altLang="en-US" b="1" dirty="0"/>
          </a:p>
          <a:p>
            <a:r>
              <a:rPr lang="zh-CN" altLang="en-US" sz="2000" dirty="0"/>
              <a:t>发现了以下解决方案：</a:t>
            </a:r>
          </a:p>
          <a:p>
            <a:r>
              <a:rPr lang="en-US" altLang="zh-CN" sz="2000" b="1" dirty="0"/>
              <a:t>1</a:t>
            </a:r>
            <a:r>
              <a:rPr lang="en-US" altLang="zh-CN" sz="2000" dirty="0"/>
              <a:t>. </a:t>
            </a:r>
            <a:r>
              <a:rPr lang="zh-CN" altLang="en-US" sz="2000" dirty="0"/>
              <a:t>更新</a:t>
            </a:r>
            <a:r>
              <a:rPr lang="en-US" altLang="zh-CN" sz="2000" dirty="0"/>
              <a:t>pip: pip install --upgrade pip</a:t>
            </a:r>
          </a:p>
          <a:p>
            <a:r>
              <a:rPr lang="en-US" altLang="zh-CN" sz="2000" b="1" dirty="0"/>
              <a:t>2</a:t>
            </a:r>
            <a:r>
              <a:rPr lang="en-US" altLang="zh-CN" sz="2000" dirty="0"/>
              <a:t>. </a:t>
            </a:r>
            <a:r>
              <a:rPr lang="zh-CN" altLang="en-US" sz="2000" dirty="0"/>
              <a:t>使用</a:t>
            </a:r>
            <a:r>
              <a:rPr lang="en-US" altLang="zh-CN" sz="2000" dirty="0"/>
              <a:t>Python</a:t>
            </a:r>
            <a:r>
              <a:rPr lang="zh-CN" altLang="en-US" sz="2000" dirty="0"/>
              <a:t>虚拟环境</a:t>
            </a:r>
          </a:p>
          <a:p>
            <a:r>
              <a:rPr lang="en-US" altLang="zh-CN" sz="2000" b="1" dirty="0"/>
              <a:t>3</a:t>
            </a:r>
            <a:r>
              <a:rPr lang="en-US" altLang="zh-CN" sz="2000" dirty="0"/>
              <a:t>. </a:t>
            </a:r>
            <a:r>
              <a:rPr lang="zh-CN" altLang="en-US" sz="2000" dirty="0"/>
              <a:t>安装</a:t>
            </a:r>
            <a:r>
              <a:rPr lang="en-US" altLang="zh-CN" sz="2000" dirty="0"/>
              <a:t>Microsoft Visual C++ Build Tools (Windows)</a:t>
            </a:r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1D3B7A-5129-6969-1A43-433AD59EEE24}"/>
              </a:ext>
            </a:extLst>
          </p:cNvPr>
          <p:cNvSpPr txBox="1"/>
          <p:nvPr/>
        </p:nvSpPr>
        <p:spPr>
          <a:xfrm>
            <a:off x="609600" y="3505917"/>
            <a:ext cx="389852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⚠️</a:t>
            </a:r>
            <a:r>
              <a:rPr lang="zh-CN" altLang="en-US" sz="2400" b="1" dirty="0"/>
              <a:t>程序启动失败</a:t>
            </a:r>
            <a:endParaRPr lang="zh-CN" altLang="en-US" b="1" dirty="0"/>
          </a:p>
          <a:p>
            <a:r>
              <a:rPr lang="zh-CN" altLang="en-US" sz="2000" dirty="0"/>
              <a:t>发现了以下常见原因：</a:t>
            </a:r>
          </a:p>
          <a:p>
            <a:r>
              <a:rPr lang="en-US" altLang="zh-CN" sz="2000" b="1" dirty="0"/>
              <a:t>1</a:t>
            </a:r>
            <a:r>
              <a:rPr lang="en-US" altLang="zh-CN" sz="2000" dirty="0"/>
              <a:t>. </a:t>
            </a:r>
            <a:r>
              <a:rPr lang="zh-CN" altLang="en-US" sz="2000" dirty="0"/>
              <a:t>缺少依赖库 </a:t>
            </a:r>
            <a:r>
              <a:rPr lang="en-US" altLang="zh-CN" sz="2000" dirty="0"/>
              <a:t>- </a:t>
            </a:r>
            <a:r>
              <a:rPr lang="zh-CN" altLang="en-US" sz="2000" dirty="0"/>
              <a:t>重新运行</a:t>
            </a:r>
            <a:r>
              <a:rPr lang="en-US" altLang="zh-CN" sz="2000" dirty="0"/>
              <a:t>pip install -r requirements.txt</a:t>
            </a:r>
          </a:p>
          <a:p>
            <a:r>
              <a:rPr lang="en-US" altLang="zh-CN" sz="2000" b="1" dirty="0"/>
              <a:t>2</a:t>
            </a:r>
            <a:r>
              <a:rPr lang="en-US" altLang="zh-CN" sz="2000" dirty="0"/>
              <a:t>. </a:t>
            </a:r>
            <a:r>
              <a:rPr lang="zh-CN" altLang="en-US" sz="2000" dirty="0"/>
              <a:t>文件路径包含中文或特殊字符</a:t>
            </a:r>
          </a:p>
          <a:p>
            <a:r>
              <a:rPr lang="en-US" altLang="zh-CN" sz="2000" b="1" dirty="0"/>
              <a:t>3</a:t>
            </a:r>
            <a:r>
              <a:rPr lang="en-US" altLang="zh-CN" sz="2000" dirty="0"/>
              <a:t>. </a:t>
            </a:r>
            <a:r>
              <a:rPr lang="zh-CN" altLang="en-US" sz="2000" dirty="0"/>
              <a:t>防病毒软件阻止 </a:t>
            </a:r>
            <a:r>
              <a:rPr lang="en-US" altLang="zh-CN" sz="2000" dirty="0"/>
              <a:t>- </a:t>
            </a:r>
            <a:r>
              <a:rPr lang="zh-CN" altLang="en-US" sz="2000" dirty="0"/>
              <a:t>添加例外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13E63E-D193-C250-75D5-3E9EC865AA01}"/>
              </a:ext>
            </a:extLst>
          </p:cNvPr>
          <p:cNvSpPr txBox="1"/>
          <p:nvPr/>
        </p:nvSpPr>
        <p:spPr>
          <a:xfrm>
            <a:off x="8150985" y="3505917"/>
            <a:ext cx="389083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⚠️</a:t>
            </a:r>
            <a:r>
              <a:rPr lang="zh-CN" altLang="en-US" sz="2400" b="1" dirty="0"/>
              <a:t>摄像头无法使用</a:t>
            </a:r>
            <a:endParaRPr lang="en-US" altLang="zh-CN" sz="2400" b="1" dirty="0"/>
          </a:p>
          <a:p>
            <a:r>
              <a:rPr lang="zh-CN" altLang="en-US" sz="2000" dirty="0"/>
              <a:t>分析了以下可能问题</a:t>
            </a:r>
          </a:p>
          <a:p>
            <a:r>
              <a:rPr lang="en-US" altLang="zh-CN" sz="2000" b="1" dirty="0"/>
              <a:t>1</a:t>
            </a:r>
            <a:r>
              <a:rPr lang="en-US" altLang="zh-CN" sz="2000" dirty="0"/>
              <a:t>. </a:t>
            </a:r>
            <a:r>
              <a:rPr lang="zh-CN" altLang="en-US" sz="2000" dirty="0"/>
              <a:t>检查系统摄像头权限设置</a:t>
            </a:r>
          </a:p>
          <a:p>
            <a:r>
              <a:rPr lang="en-US" altLang="zh-CN" sz="2000" b="1" dirty="0"/>
              <a:t>2</a:t>
            </a:r>
            <a:r>
              <a:rPr lang="en-US" altLang="zh-CN" sz="2000" dirty="0"/>
              <a:t>. </a:t>
            </a:r>
            <a:r>
              <a:rPr lang="zh-CN" altLang="en-US" sz="2000" dirty="0"/>
              <a:t>确保没有其他程序占用摄像头</a:t>
            </a:r>
          </a:p>
          <a:p>
            <a:r>
              <a:rPr lang="en-US" altLang="zh-CN" sz="2000" b="1" dirty="0"/>
              <a:t>3</a:t>
            </a:r>
            <a:r>
              <a:rPr lang="en-US" altLang="zh-CN" sz="2000" dirty="0"/>
              <a:t>. </a:t>
            </a:r>
            <a:r>
              <a:rPr lang="zh-CN" altLang="en-US" sz="2000" dirty="0"/>
              <a:t>使用文件选择模式替代实时拍摄</a:t>
            </a:r>
          </a:p>
        </p:txBody>
      </p:sp>
      <p:pic>
        <p:nvPicPr>
          <p:cNvPr id="11" name="图形 10" descr="箭头循环 纯色填充">
            <a:extLst>
              <a:ext uri="{FF2B5EF4-FFF2-40B4-BE49-F238E27FC236}">
                <a16:creationId xmlns:a16="http://schemas.microsoft.com/office/drawing/2014/main" id="{FE16EDB8-89F3-5E27-8324-C5858ACD76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91000" y="2209800"/>
            <a:ext cx="3633567" cy="363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00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15A87CF-EC34-0FBA-2862-3820EB5EF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484753F4-A9A7-81E2-1553-F9F52D91DF7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bject 3">
            <a:extLst>
              <a:ext uri="{FF2B5EF4-FFF2-40B4-BE49-F238E27FC236}">
                <a16:creationId xmlns:a16="http://schemas.microsoft.com/office/drawing/2014/main" id="{EB9B1A98-391A-A347-3706-9AD6CCC5E80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944F701C-C1AF-C830-FD92-08AFAE8015E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54932"/>
              <a:ext cx="3971671" cy="2703066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B35FBC92-9D00-ED1E-6932-363EF3C7368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</p:grpSp>
      <p:sp>
        <p:nvSpPr>
          <p:cNvPr id="26" name="矩形: 剪去对角 25">
            <a:extLst>
              <a:ext uri="{FF2B5EF4-FFF2-40B4-BE49-F238E27FC236}">
                <a16:creationId xmlns:a16="http://schemas.microsoft.com/office/drawing/2014/main" id="{4F6912C3-27C3-518D-B1F9-CE056E9D220D}"/>
              </a:ext>
            </a:extLst>
          </p:cNvPr>
          <p:cNvSpPr/>
          <p:nvPr/>
        </p:nvSpPr>
        <p:spPr>
          <a:xfrm>
            <a:off x="457200" y="304800"/>
            <a:ext cx="2209800" cy="609600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8BC8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5386348-99E8-2516-7101-FFAE184BC4EC}"/>
              </a:ext>
            </a:extLst>
          </p:cNvPr>
          <p:cNvSpPr txBox="1"/>
          <p:nvPr/>
        </p:nvSpPr>
        <p:spPr>
          <a:xfrm>
            <a:off x="833077" y="378767"/>
            <a:ext cx="1458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8BC8F4"/>
                </a:solidFill>
              </a:rPr>
              <a:t>使用介绍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07882C-6CAE-E303-5A48-710F067E1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988366"/>
            <a:ext cx="9562353" cy="571723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E921312-D31B-B16A-F14C-C2BB8B39C26A}"/>
              </a:ext>
            </a:extLst>
          </p:cNvPr>
          <p:cNvSpPr txBox="1"/>
          <p:nvPr/>
        </p:nvSpPr>
        <p:spPr>
          <a:xfrm>
            <a:off x="1524000" y="2379902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记录</a:t>
            </a:r>
            <a:endParaRPr lang="en-US" altLang="zh-CN" b="1" dirty="0"/>
          </a:p>
          <a:p>
            <a:r>
              <a:rPr lang="zh-CN" altLang="en-US" b="1" dirty="0"/>
              <a:t>我的手牌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9026813-B613-F0DC-E943-7615ACD85A2C}"/>
              </a:ext>
            </a:extLst>
          </p:cNvPr>
          <p:cNvCxnSpPr/>
          <p:nvPr/>
        </p:nvCxnSpPr>
        <p:spPr>
          <a:xfrm flipH="1" flipV="1">
            <a:off x="1562100" y="1981200"/>
            <a:ext cx="190500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D83A5CB-FCDE-B563-76C7-83C4F5652ED3}"/>
              </a:ext>
            </a:extLst>
          </p:cNvPr>
          <p:cNvSpPr txBox="1"/>
          <p:nvPr/>
        </p:nvSpPr>
        <p:spPr>
          <a:xfrm>
            <a:off x="1769249" y="468879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出牌</a:t>
            </a:r>
            <a:r>
              <a:rPr lang="en-US" altLang="zh-CN" b="1" dirty="0"/>
              <a:t>or</a:t>
            </a:r>
            <a:r>
              <a:rPr lang="zh-CN" altLang="en-US" b="1" dirty="0"/>
              <a:t>跳过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8A621F2-005F-12E3-A566-BCBDCEAD93E7}"/>
              </a:ext>
            </a:extLst>
          </p:cNvPr>
          <p:cNvCxnSpPr/>
          <p:nvPr/>
        </p:nvCxnSpPr>
        <p:spPr>
          <a:xfrm>
            <a:off x="2362200" y="5058122"/>
            <a:ext cx="0" cy="4010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CA7B001-F594-80F4-D0F6-A3397CF5DF4A}"/>
              </a:ext>
            </a:extLst>
          </p:cNvPr>
          <p:cNvSpPr txBox="1"/>
          <p:nvPr/>
        </p:nvSpPr>
        <p:spPr>
          <a:xfrm>
            <a:off x="3733800" y="46279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开始游戏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5F6A700-F8E1-C810-4847-F3C084C7C74A}"/>
              </a:ext>
            </a:extLst>
          </p:cNvPr>
          <p:cNvCxnSpPr/>
          <p:nvPr/>
        </p:nvCxnSpPr>
        <p:spPr>
          <a:xfrm flipH="1">
            <a:off x="4038600" y="840432"/>
            <a:ext cx="152400" cy="4549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5C0B723-7D04-6078-2E2E-2355AC4794C8}"/>
              </a:ext>
            </a:extLst>
          </p:cNvPr>
          <p:cNvSpPr txBox="1"/>
          <p:nvPr/>
        </p:nvSpPr>
        <p:spPr>
          <a:xfrm>
            <a:off x="5709237" y="341680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出牌建议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3A82CEF-AD54-88D6-3CDD-A97F5ED2FD84}"/>
              </a:ext>
            </a:extLst>
          </p:cNvPr>
          <p:cNvSpPr txBox="1"/>
          <p:nvPr/>
        </p:nvSpPr>
        <p:spPr>
          <a:xfrm>
            <a:off x="5486400" y="18310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此轮出牌情况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9DEDF0C-3824-746B-805A-6B692A386A47}"/>
              </a:ext>
            </a:extLst>
          </p:cNvPr>
          <p:cNvSpPr txBox="1"/>
          <p:nvPr/>
        </p:nvSpPr>
        <p:spPr>
          <a:xfrm>
            <a:off x="5486400" y="5410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历史出牌情况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D02338A-D66B-D9E3-08C4-76EA0AC6113A}"/>
              </a:ext>
            </a:extLst>
          </p:cNvPr>
          <p:cNvSpPr txBox="1"/>
          <p:nvPr/>
        </p:nvSpPr>
        <p:spPr>
          <a:xfrm>
            <a:off x="8458200" y="341680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更换出牌建议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0CAB130-D8FA-7E77-8EAF-25822212F4BB}"/>
              </a:ext>
            </a:extLst>
          </p:cNvPr>
          <p:cNvCxnSpPr/>
          <p:nvPr/>
        </p:nvCxnSpPr>
        <p:spPr>
          <a:xfrm>
            <a:off x="6280737" y="3753867"/>
            <a:ext cx="0" cy="4010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FFCF76B-8AE7-E077-5DEF-A77FE30AAAED}"/>
              </a:ext>
            </a:extLst>
          </p:cNvPr>
          <p:cNvCxnSpPr/>
          <p:nvPr/>
        </p:nvCxnSpPr>
        <p:spPr>
          <a:xfrm>
            <a:off x="9272708" y="3753867"/>
            <a:ext cx="0" cy="4010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E4C512A-86D9-1A66-E609-5D5ED0E0DCAE}"/>
              </a:ext>
            </a:extLst>
          </p:cNvPr>
          <p:cNvCxnSpPr/>
          <p:nvPr/>
        </p:nvCxnSpPr>
        <p:spPr>
          <a:xfrm flipH="1" flipV="1">
            <a:off x="5391150" y="4992217"/>
            <a:ext cx="190500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15471B3-77AA-6A45-17B0-938F11021D01}"/>
              </a:ext>
            </a:extLst>
          </p:cNvPr>
          <p:cNvCxnSpPr/>
          <p:nvPr/>
        </p:nvCxnSpPr>
        <p:spPr>
          <a:xfrm flipH="1" flipV="1">
            <a:off x="5346967" y="1403866"/>
            <a:ext cx="190500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997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B5B7B9A-D843-C279-A5AE-EA6919A49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9A96021D-F3E4-E281-27C1-5D5C39C08B5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bject 3">
            <a:extLst>
              <a:ext uri="{FF2B5EF4-FFF2-40B4-BE49-F238E27FC236}">
                <a16:creationId xmlns:a16="http://schemas.microsoft.com/office/drawing/2014/main" id="{0B4F7C29-F941-2480-1559-6674F31C40B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F50EAFE2-A826-211F-EC8D-0C596ED4B6C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54932"/>
              <a:ext cx="3971671" cy="2703066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1132E961-04C9-A7F8-6C29-BDF86236FE7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</p:grpSp>
      <p:sp>
        <p:nvSpPr>
          <p:cNvPr id="26" name="矩形: 剪去对角 25">
            <a:extLst>
              <a:ext uri="{FF2B5EF4-FFF2-40B4-BE49-F238E27FC236}">
                <a16:creationId xmlns:a16="http://schemas.microsoft.com/office/drawing/2014/main" id="{29255D01-2159-B8B2-5CC5-01DFE03F0705}"/>
              </a:ext>
            </a:extLst>
          </p:cNvPr>
          <p:cNvSpPr/>
          <p:nvPr/>
        </p:nvSpPr>
        <p:spPr>
          <a:xfrm>
            <a:off x="457200" y="304800"/>
            <a:ext cx="2209800" cy="609600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8BC8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187B1CD-A3B5-5C81-7D2E-7F09B7B13A5B}"/>
              </a:ext>
            </a:extLst>
          </p:cNvPr>
          <p:cNvSpPr txBox="1"/>
          <p:nvPr/>
        </p:nvSpPr>
        <p:spPr>
          <a:xfrm>
            <a:off x="604477" y="378767"/>
            <a:ext cx="2062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8BC8F4"/>
                </a:solidFill>
              </a:rPr>
              <a:t>使用常见问题</a:t>
            </a:r>
          </a:p>
        </p:txBody>
      </p:sp>
      <p:pic>
        <p:nvPicPr>
          <p:cNvPr id="7" name="图形 6" descr="帮助 纯色填充">
            <a:extLst>
              <a:ext uri="{FF2B5EF4-FFF2-40B4-BE49-F238E27FC236}">
                <a16:creationId xmlns:a16="http://schemas.microsoft.com/office/drawing/2014/main" id="{7D93EB63-6115-A693-3B93-15A110E8A7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4477" y="1143000"/>
            <a:ext cx="545092" cy="54509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83023DC-4E22-F5F1-6D2F-23883B017558}"/>
              </a:ext>
            </a:extLst>
          </p:cNvPr>
          <p:cNvSpPr txBox="1"/>
          <p:nvPr/>
        </p:nvSpPr>
        <p:spPr>
          <a:xfrm>
            <a:off x="1219200" y="1261893"/>
            <a:ext cx="6235592" cy="1795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750"/>
              </a:spcAft>
              <a:buNone/>
            </a:pPr>
            <a:r>
              <a:rPr lang="zh-CN" altLang="en-US" sz="2400" b="1" i="0" dirty="0">
                <a:solidFill>
                  <a:srgbClr val="2196F3"/>
                </a:solidFill>
                <a:effectLst/>
                <a:latin typeface="Segoe UI" panose="020B0502040204020203" pitchFamily="34" charset="0"/>
              </a:rPr>
              <a:t>图像识别不准确怎么办？</a:t>
            </a:r>
          </a:p>
          <a:p>
            <a:pPr algn="l">
              <a:buNone/>
            </a:pPr>
            <a:r>
              <a:rPr lang="en-US" altLang="zh-CN" sz="20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1. </a:t>
            </a:r>
            <a:r>
              <a:rPr lang="zh-CN" altLang="en-US" sz="20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确保拍照时光线充足，牌面清晰</a:t>
            </a:r>
            <a:br>
              <a:rPr lang="zh-CN" altLang="en-US" sz="20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</a:br>
            <a:r>
              <a:rPr lang="en-US" altLang="zh-CN" sz="20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2. </a:t>
            </a:r>
            <a:r>
              <a:rPr lang="zh-CN" altLang="en-US" sz="20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使用深色背景</a:t>
            </a:r>
            <a:br>
              <a:rPr lang="zh-CN" altLang="en-US" sz="20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</a:br>
            <a:r>
              <a:rPr lang="en-US" altLang="zh-CN" sz="20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3. </a:t>
            </a:r>
            <a:r>
              <a:rPr lang="zh-CN" altLang="en-US" sz="20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尝试手动调整识别结果（后续版本支持）</a:t>
            </a:r>
            <a:br>
              <a:rPr lang="zh-CN" altLang="en-US" sz="20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</a:br>
            <a:r>
              <a:rPr lang="en-US" altLang="zh-CN" sz="20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4. </a:t>
            </a:r>
            <a:r>
              <a:rPr lang="zh-CN" altLang="en-US" sz="20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使用文本输入模式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73AA98-F639-A505-10A1-1A8DB05A9EF8}"/>
              </a:ext>
            </a:extLst>
          </p:cNvPr>
          <p:cNvSpPr txBox="1"/>
          <p:nvPr/>
        </p:nvSpPr>
        <p:spPr>
          <a:xfrm>
            <a:off x="3007326" y="3026805"/>
            <a:ext cx="6235592" cy="2072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750"/>
              </a:spcAft>
              <a:buNone/>
            </a:pPr>
            <a:br>
              <a:rPr lang="zh-CN" altLang="en-US" b="1" i="0" dirty="0">
                <a:solidFill>
                  <a:srgbClr val="2196F3"/>
                </a:solidFill>
                <a:effectLst/>
                <a:latin typeface="Segoe UI" panose="020B0502040204020203" pitchFamily="34" charset="0"/>
              </a:rPr>
            </a:br>
            <a:r>
              <a:rPr lang="zh-CN" altLang="en-US" sz="2400" b="1" i="0" dirty="0">
                <a:solidFill>
                  <a:srgbClr val="2196F3"/>
                </a:solidFill>
                <a:effectLst/>
                <a:latin typeface="Segoe UI" panose="020B0502040204020203" pitchFamily="34" charset="0"/>
              </a:rPr>
              <a:t>为什么建议不出牌？</a:t>
            </a:r>
          </a:p>
          <a:p>
            <a:pPr algn="l">
              <a:buNone/>
            </a:pPr>
            <a:r>
              <a:rPr lang="en-US" altLang="zh-CN" sz="20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1. </a:t>
            </a:r>
            <a:r>
              <a:rPr lang="zh-CN" altLang="en-US" sz="20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当前是对手回合</a:t>
            </a:r>
            <a:br>
              <a:rPr lang="zh-CN" altLang="en-US" sz="20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</a:br>
            <a:r>
              <a:rPr lang="en-US" altLang="zh-CN" sz="20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2. </a:t>
            </a:r>
            <a:r>
              <a:rPr lang="zh-CN" altLang="en-US" sz="20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没有能压制对手的牌</a:t>
            </a:r>
            <a:br>
              <a:rPr lang="zh-CN" altLang="en-US" sz="20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</a:br>
            <a:r>
              <a:rPr lang="en-US" altLang="zh-CN" sz="20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3. </a:t>
            </a:r>
            <a:r>
              <a:rPr lang="zh-CN" altLang="en-US" sz="20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策略建议保留大牌</a:t>
            </a:r>
            <a:br>
              <a:rPr lang="zh-CN" altLang="en-US" sz="20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</a:br>
            <a:r>
              <a:rPr lang="en-US" altLang="zh-CN" sz="20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4. </a:t>
            </a:r>
            <a:r>
              <a:rPr lang="zh-CN" altLang="en-US" sz="20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手牌不符合出牌规则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34E48F2-1D69-EB72-3745-35EC182B6CBF}"/>
              </a:ext>
            </a:extLst>
          </p:cNvPr>
          <p:cNvSpPr txBox="1"/>
          <p:nvPr/>
        </p:nvSpPr>
        <p:spPr>
          <a:xfrm>
            <a:off x="6193123" y="5175456"/>
            <a:ext cx="6235592" cy="1487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750"/>
              </a:spcAft>
              <a:buNone/>
            </a:pPr>
            <a:r>
              <a:rPr lang="zh-CN" altLang="en-US" sz="2400" b="1" i="0" dirty="0">
                <a:solidFill>
                  <a:srgbClr val="2196F3"/>
                </a:solidFill>
                <a:effectLst/>
                <a:latin typeface="Segoe UI" panose="020B0502040204020203" pitchFamily="34" charset="0"/>
              </a:rPr>
              <a:t>如何切换不同策略？</a:t>
            </a:r>
          </a:p>
          <a:p>
            <a:pPr algn="l">
              <a:buNone/>
            </a:pPr>
            <a:r>
              <a:rPr lang="en-US" altLang="zh-CN" sz="20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1. </a:t>
            </a:r>
            <a:r>
              <a:rPr lang="zh-CN" altLang="en-US" sz="20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点击</a:t>
            </a:r>
            <a:r>
              <a:rPr lang="en-US" altLang="zh-CN" sz="20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"</a:t>
            </a:r>
            <a:r>
              <a:rPr lang="zh-CN" altLang="en-US" sz="20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更新建议</a:t>
            </a:r>
            <a:r>
              <a:rPr lang="en-US" altLang="zh-CN" sz="20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"</a:t>
            </a:r>
            <a:r>
              <a:rPr lang="zh-CN" altLang="en-US" sz="20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按钮生成新策略</a:t>
            </a:r>
            <a:br>
              <a:rPr lang="zh-CN" altLang="en-US" sz="20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</a:br>
            <a:r>
              <a:rPr lang="en-US" altLang="zh-CN" sz="20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2. </a:t>
            </a:r>
            <a:r>
              <a:rPr lang="zh-CN" altLang="en-US" sz="20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在策略按钮区域选择不同方案</a:t>
            </a:r>
            <a:br>
              <a:rPr lang="zh-CN" altLang="en-US" sz="20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</a:br>
            <a:r>
              <a:rPr lang="en-US" altLang="zh-CN" sz="20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3. </a:t>
            </a:r>
            <a:r>
              <a:rPr lang="zh-CN" altLang="en-US" sz="20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先手时系统会提供</a:t>
            </a:r>
            <a:r>
              <a:rPr lang="en-US" altLang="zh-CN" sz="20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3-5</a:t>
            </a:r>
            <a:r>
              <a:rPr lang="zh-CN" altLang="en-US" sz="20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种策略选择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C96A67D-F470-E3E4-0D5C-B6AAB68833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2656" y="3244067"/>
            <a:ext cx="548688" cy="542591"/>
          </a:xfrm>
          <a:prstGeom prst="rect">
            <a:avLst/>
          </a:prstGeom>
        </p:spPr>
      </p:pic>
      <p:pic>
        <p:nvPicPr>
          <p:cNvPr id="17" name="图形 16" descr="帮助 纯色填充">
            <a:extLst>
              <a:ext uri="{FF2B5EF4-FFF2-40B4-BE49-F238E27FC236}">
                <a16:creationId xmlns:a16="http://schemas.microsoft.com/office/drawing/2014/main" id="{F77DC95C-88E7-B4DF-85E2-040CE8AFC0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5619" y="5099167"/>
            <a:ext cx="545092" cy="54509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523E736-D1E7-B192-B8B2-312CC14BC2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9911559">
            <a:off x="7318267" y="1294590"/>
            <a:ext cx="3637410" cy="245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63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645</Words>
  <Application>Microsoft Office PowerPoint</Application>
  <PresentationFormat>宽屏</PresentationFormat>
  <Paragraphs>89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微软雅黑</vt:lpstr>
      <vt:lpstr>Calibri</vt:lpstr>
      <vt:lpstr>Segoe UI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光裕 吴</cp:lastModifiedBy>
  <cp:revision>3</cp:revision>
  <dcterms:created xsi:type="dcterms:W3CDTF">2025-05-24T09:32:41Z</dcterms:created>
  <dcterms:modified xsi:type="dcterms:W3CDTF">2025-07-10T10:30:54Z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2025-05-24T00:00:00Z</vt:filetime>
  </property>
  <property fmtid="{D5CDD505-2E9C-101B-9397-08002B2CF9AE}" pid="3" name="Creator">
    <vt:lpwstr>Aspose Pty Ltd.</vt:lpwstr>
  </property>
  <property fmtid="{D5CDD505-2E9C-101B-9397-08002B2CF9AE}" pid="4" name="LastSaved">
    <vt:filetime>2025-05-24T00:00:00Z</vt:filetime>
  </property>
  <property fmtid="{D5CDD505-2E9C-101B-9397-08002B2CF9AE}" pid="5" name="Producer">
    <vt:lpwstr>Aspose.PDF for Java 23.7</vt:lpwstr>
  </property>
</Properties>
</file>