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64" r:id="rId3"/>
    <p:sldId id="257" r:id="rId4"/>
    <p:sldId id="265" r:id="rId5"/>
    <p:sldId id="258" r:id="rId6"/>
    <p:sldId id="259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3" r:id="rId25"/>
    <p:sldId id="28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63" r:id="rId38"/>
    <p:sldId id="284" r:id="rId39"/>
    <p:sldId id="306" r:id="rId40"/>
    <p:sldId id="285" r:id="rId41"/>
    <p:sldId id="308" r:id="rId42"/>
    <p:sldId id="287" r:id="rId43"/>
    <p:sldId id="307" r:id="rId44"/>
    <p:sldId id="289" r:id="rId45"/>
    <p:sldId id="309" r:id="rId46"/>
    <p:sldId id="291" r:id="rId47"/>
    <p:sldId id="310" r:id="rId48"/>
    <p:sldId id="304" r:id="rId49"/>
    <p:sldId id="311" r:id="rId50"/>
    <p:sldId id="26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10" y="-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endParaRPr lang="zh-CN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fld id="{8F5C5CCA-CD33-45AE-8BA3-F998196248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19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5257800" cy="1295400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5257800" cy="2133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295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1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21336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92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Arial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CA" altLang="zh-CN" b="1" dirty="0"/>
              <a:t>Team D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zh-CN" dirty="0" smtClean="0">
              <a:latin typeface="Arial Bold" charset="0"/>
            </a:endParaRPr>
          </a:p>
        </p:txBody>
      </p:sp>
      <p:sp>
        <p:nvSpPr>
          <p:cNvPr id="8195" name="Subtitle 16"/>
          <p:cNvSpPr>
            <a:spLocks noGrp="1"/>
          </p:cNvSpPr>
          <p:nvPr>
            <p:ph type="subTitle" idx="1"/>
          </p:nvPr>
        </p:nvSpPr>
        <p:spPr>
          <a:xfrm>
            <a:off x="3347864" y="3717032"/>
            <a:ext cx="5257800" cy="2133600"/>
          </a:xfrm>
        </p:spPr>
        <p:txBody>
          <a:bodyPr/>
          <a:lstStyle/>
          <a:p>
            <a:pPr algn="r"/>
            <a:r>
              <a:rPr lang="en-US" altLang="zh-CN" b="1" dirty="0" err="1" smtClean="0"/>
              <a:t>Aravindan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Balasubramanian</a:t>
            </a:r>
            <a:endParaRPr lang="zh-CN" altLang="zh-CN" dirty="0"/>
          </a:p>
          <a:p>
            <a:pPr algn="r"/>
            <a:r>
              <a:rPr lang="en-US" altLang="zh-CN" b="1" dirty="0"/>
              <a:t>Lin Zhu</a:t>
            </a:r>
            <a:endParaRPr lang="zh-CN" altLang="zh-CN" dirty="0"/>
          </a:p>
          <a:p>
            <a:pPr algn="r"/>
            <a:r>
              <a:rPr lang="en-US" altLang="zh-CN" b="1" dirty="0" err="1"/>
              <a:t>Romil</a:t>
            </a:r>
            <a:r>
              <a:rPr lang="en-US" altLang="zh-CN" b="1" dirty="0"/>
              <a:t> </a:t>
            </a:r>
            <a:r>
              <a:rPr lang="en-US" altLang="zh-CN" b="1" dirty="0" err="1"/>
              <a:t>Bandi</a:t>
            </a:r>
            <a:endParaRPr lang="zh-CN" altLang="zh-CN" dirty="0"/>
          </a:p>
          <a:p>
            <a:pPr algn="r"/>
            <a:r>
              <a:rPr lang="en-US" altLang="zh-CN" b="1" dirty="0" err="1"/>
              <a:t>Safan</a:t>
            </a:r>
            <a:r>
              <a:rPr lang="en-US" altLang="zh-CN" b="1" dirty="0"/>
              <a:t> </a:t>
            </a:r>
            <a:r>
              <a:rPr lang="en-US" altLang="zh-CN" b="1" dirty="0" err="1"/>
              <a:t>Maredia</a:t>
            </a:r>
            <a:endParaRPr lang="zh-CN" altLang="zh-CN" dirty="0"/>
          </a:p>
          <a:p>
            <a:pPr algn="r"/>
            <a:r>
              <a:rPr lang="en-US" altLang="zh-CN" b="1" dirty="0" err="1"/>
              <a:t>Shivangi</a:t>
            </a:r>
            <a:r>
              <a:rPr lang="en-US" altLang="zh-CN" b="1" dirty="0"/>
              <a:t> </a:t>
            </a:r>
            <a:r>
              <a:rPr lang="en-US" altLang="zh-CN" b="1" dirty="0" err="1"/>
              <a:t>Rathore</a:t>
            </a:r>
            <a:endParaRPr lang="zh-CN" altLang="zh-CN" dirty="0"/>
          </a:p>
          <a:p>
            <a:pPr algn="r"/>
            <a:r>
              <a:rPr lang="en-US" altLang="zh-CN" b="1" dirty="0"/>
              <a:t>Qing Sun</a:t>
            </a:r>
            <a:endParaRPr lang="zh-CN" altLang="zh-CN" dirty="0"/>
          </a:p>
          <a:p>
            <a:pPr algn="r" eaLnBrk="1" hangingPunct="1"/>
            <a:endParaRPr lang="zh-CN" altLang="zh-CN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Simplify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Sine Function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772816"/>
                <a:ext cx="8568952" cy="296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 </a:t>
                </a:r>
                <a:r>
                  <a:rPr lang="en-US" altLang="zh-CN" dirty="0" err="1"/>
                  <a:t>Maclaurin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series for sine function:</a:t>
                </a:r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/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x</m:t>
                          </m:r>
                        </m:e>
                      </m:func>
                      <m:r>
                        <a:rPr lang="en-US" altLang="zh-CN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/>
                            <m:t>n</m:t>
                          </m:r>
                          <m:r>
                            <a:rPr lang="en-US" altLang="zh-CN"/>
                            <m:t>=0</m:t>
                          </m:r>
                        </m:sub>
                        <m:sup>
                          <m:r>
                            <a:rPr lang="en-US" altLang="zh-CN"/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−</m:t>
                                      </m:r>
                                      <m:r>
                                        <a:rPr lang="en-US" altLang="zh-CN"/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n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n</m:t>
                                  </m:r>
                                  <m:r>
                                    <a:rPr lang="en-US" altLang="zh-CN"/>
                                    <m:t>+1</m:t>
                                  </m:r>
                                </m:e>
                              </m:d>
                              <m:r>
                                <a:rPr lang="en-US" altLang="zh-CN"/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x</m:t>
                              </m:r>
                            </m:e>
                            <m:sup>
                              <m:r>
                                <a:rPr lang="en-US" altLang="zh-CN"/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/>
                                <m:t>n</m:t>
                              </m:r>
                              <m:r>
                                <a:rPr lang="en-US" altLang="zh-CN"/>
                                <m:t>+1</m:t>
                              </m:r>
                            </m:sup>
                          </m:sSup>
                          <m:r>
                            <a:rPr lang="en-US" altLang="zh-CN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x</m:t>
                          </m:r>
                          <m:r>
                            <a:rPr lang="en-US" altLang="zh-CN" i="1"/>
                            <m:t>−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x</m:t>
                                  </m:r>
                                </m:e>
                                <m:sup>
                                  <m:r>
                                    <a:rPr lang="en-US" altLang="zh-CN"/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/>
                                <m:t>3!</m:t>
                              </m:r>
                            </m:den>
                          </m:f>
                          <m:r>
                            <a:rPr lang="en-US" altLang="zh-CN"/>
                            <m:t>+</m:t>
                          </m:r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x</m:t>
                                  </m:r>
                                </m:e>
                                <m:sup>
                                  <m:r>
                                    <a:rPr lang="en-US" altLang="zh-CN"/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/>
                                <m:t>5!</m:t>
                              </m:r>
                            </m:den>
                          </m:f>
                        </m:e>
                      </m:nary>
                      <m:r>
                        <a:rPr lang="en-US" altLang="zh-CN" i="1"/>
                        <m:t>−</m:t>
                      </m:r>
                      <m:r>
                        <a:rPr lang="en-US" altLang="zh-CN"/>
                        <m:t>⋯</m:t>
                      </m:r>
                      <m:r>
                        <a:rPr lang="en-US" altLang="zh-CN" i="1" smtClean="0"/>
                        <m:t>  </m:t>
                      </m:r>
                      <m:r>
                        <a:rPr lang="en-US" altLang="zh-CN"/>
                        <m:t> </m:t>
                      </m:r>
                      <m:r>
                        <m:rPr>
                          <m:sty m:val="p"/>
                        </m:rPr>
                        <a:rPr lang="en-US" altLang="zh-CN"/>
                        <m:t>for</m:t>
                      </m:r>
                      <m:r>
                        <a:rPr lang="en-US" altLang="zh-CN"/>
                        <m:t> </m:t>
                      </m:r>
                      <m:r>
                        <m:rPr>
                          <m:sty m:val="p"/>
                        </m:rPr>
                        <a:rPr lang="en-US" altLang="zh-CN"/>
                        <m:t>all</m:t>
                      </m:r>
                      <m:r>
                        <a:rPr lang="en-US" altLang="zh-CN"/>
                        <m:t> </m:t>
                      </m:r>
                      <m:r>
                        <m:rPr>
                          <m:sty m:val="p"/>
                        </m:rPr>
                        <a:rPr lang="en-US" altLang="zh-CN"/>
                        <m:t>x</m:t>
                      </m:r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Then </a:t>
                </a:r>
                <a:r>
                  <a:rPr lang="en-US" altLang="zh-CN" dirty="0"/>
                  <a:t>we get:</a:t>
                </a:r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/>
                        <m:t>α</m:t>
                      </m:r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(</m:t>
                      </m:r>
                      <m:r>
                        <m:rPr>
                          <m:nor/>
                        </m:rPr>
                        <a:rPr lang="en-US" altLang="zh-CN"/>
                        <m:t>α</m:t>
                      </m:r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5!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7!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 …)=</m:t>
                      </m:r>
                      <m:r>
                        <m:rPr>
                          <m:sty m:val="p"/>
                        </m:rPr>
                        <a:rPr lang="en-US" altLang="zh-CN"/>
                        <m:t>π</m:t>
                      </m:r>
                      <m:r>
                        <a:rPr lang="en-US" altLang="zh-CN"/>
                        <m:t>/2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72816"/>
                <a:ext cx="8568952" cy="2961388"/>
              </a:xfrm>
              <a:prstGeom prst="rect">
                <a:avLst/>
              </a:prstGeom>
              <a:blipFill rotWithShape="1">
                <a:blip r:embed="rId2"/>
                <a:stretch>
                  <a:fillRect l="-1067" t="-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Simplify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Sine Function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772816"/>
                <a:ext cx="8568952" cy="269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Finally, we get,</a:t>
                </a:r>
                <a:endParaRPr lang="en-US" altLang="zh-CN" i="1" dirty="0" smtClean="0"/>
              </a:p>
              <a:p>
                <a:endParaRPr lang="en-US" altLang="zh-CN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5!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7!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 …=</m:t>
                      </m:r>
                      <m:r>
                        <m:rPr>
                          <m:sty m:val="p"/>
                        </m:rPr>
                        <a:rPr lang="en-US" altLang="zh-CN"/>
                        <m:t>π</m:t>
                      </m:r>
                      <m:r>
                        <a:rPr lang="en-US" altLang="zh-CN"/>
                        <m:t>/2</m:t>
                      </m:r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Thus </a:t>
                </a:r>
                <a:r>
                  <a:rPr lang="en-US" altLang="zh-CN" dirty="0"/>
                  <a:t>far, we have converted the former equation into a multiple degree polynomial </a:t>
                </a:r>
                <a:r>
                  <a:rPr lang="en-US" altLang="zh-CN" dirty="0" smtClean="0"/>
                  <a:t>equation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α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72816"/>
                <a:ext cx="8568952" cy="2694969"/>
              </a:xfrm>
              <a:prstGeom prst="rect">
                <a:avLst/>
              </a:prstGeom>
              <a:blipFill rotWithShape="1">
                <a:blip r:embed="rId2"/>
                <a:stretch>
                  <a:fillRect l="-1067" t="-1810" b="-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67243"/>
            <a:ext cx="4673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Calculate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value of Pi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39552" y="1328356"/>
                <a:ext cx="7560840" cy="4318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dirty="0"/>
                  <a:t>Calculate value of Pi with the Chudnovsky </a:t>
                </a:r>
                <a:r>
                  <a:rPr lang="en-US" altLang="zh-CN" dirty="0" smtClean="0"/>
                  <a:t>algorithm, which is </a:t>
                </a:r>
                <a:r>
                  <a:rPr lang="en-US" altLang="zh-CN" dirty="0"/>
                  <a:t>based on the following rapidly convergent generalized </a:t>
                </a:r>
                <a:r>
                  <a:rPr lang="en-US" altLang="zh-CN" dirty="0" err="1"/>
                  <a:t>hypergeometric</a:t>
                </a:r>
                <a:r>
                  <a:rPr lang="en-US" altLang="zh-CN" dirty="0"/>
                  <a:t> series</a:t>
                </a:r>
                <a:r>
                  <a:rPr lang="en-US" altLang="zh-CN" dirty="0" smtClean="0"/>
                  <a:t>:</a:t>
                </a:r>
              </a:p>
              <a:p>
                <a:pPr lvl="0"/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/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π</m:t>
                          </m:r>
                        </m:den>
                      </m:f>
                      <m:r>
                        <a:rPr lang="en-US" altLang="zh-CN"/>
                        <m:t>=12×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/>
                            <m:t>k</m:t>
                          </m:r>
                          <m:r>
                            <a:rPr lang="en-US" altLang="zh-CN"/>
                            <m:t>=0</m:t>
                          </m:r>
                        </m:sub>
                        <m:sup>
                          <m:r>
                            <a:rPr lang="en-US" altLang="zh-CN"/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−</m:t>
                                      </m:r>
                                      <m:r>
                                        <a:rPr lang="en-US" altLang="zh-CN"/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6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e>
                              </m:d>
                              <m:r>
                                <a:rPr lang="en-US" altLang="zh-CN"/>
                                <m:t>!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13591409+545140134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e>
                              </m:d>
                              <m:r>
                                <a:rPr lang="en-US" altLang="zh-CN"/>
                                <m:t>!</m:t>
                              </m:r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k</m:t>
                                      </m:r>
                                      <m:r>
                                        <a:rPr lang="en-US" altLang="zh-CN"/>
                                        <m:t>!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/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/>
                                    <m:t>640320</m:t>
                                  </m:r>
                                </m:e>
                                <m:sup>
                                  <m:r>
                                    <a:rPr lang="en-US" altLang="zh-CN"/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  <m:r>
                                    <a:rPr lang="en-US" altLang="zh-CN"/>
                                    <m:t>+3/2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So </a:t>
                </a:r>
                <a:r>
                  <a:rPr lang="en-US" altLang="zh-CN" dirty="0"/>
                  <a:t>the value of Pi is obviously calculated which is:</a:t>
                </a:r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/>
                            <m:t>1</m:t>
                          </m:r>
                        </m:num>
                        <m:den>
                          <m:r>
                            <a:rPr lang="en-US" altLang="zh-CN"/>
                            <m:t>12</m:t>
                          </m:r>
                        </m:den>
                      </m:f>
                      <m:r>
                        <a:rPr lang="en-US" altLang="zh-CN"/>
                        <m:t>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/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/>
                            <m:t>k</m:t>
                          </m:r>
                          <m:r>
                            <a:rPr lang="en-US" altLang="zh-CN"/>
                            <m:t>=0</m:t>
                          </m:r>
                        </m:sub>
                        <m:sup>
                          <m:r>
                            <a:rPr lang="en-US" altLang="zh-CN"/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e>
                              </m:d>
                              <m:r>
                                <a:rPr lang="en-US" altLang="zh-CN"/>
                                <m:t>!</m:t>
                              </m:r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/>
                                        <m:t>k</m:t>
                                      </m:r>
                                      <m:r>
                                        <a:rPr lang="en-US" altLang="zh-CN"/>
                                        <m:t>!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/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/>
                                    <m:t>640320</m:t>
                                  </m:r>
                                </m:e>
                                <m:sup>
                                  <m:r>
                                    <a:rPr lang="en-US" altLang="zh-CN"/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  <m:r>
                                    <a:rPr lang="en-US" altLang="zh-CN"/>
                                    <m:t>+3/2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−</m:t>
                                      </m:r>
                                      <m:r>
                                        <a:rPr lang="en-US" altLang="zh-CN"/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6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e>
                              </m:d>
                              <m:r>
                                <a:rPr lang="en-US" altLang="zh-CN"/>
                                <m:t>!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/>
                                    <m:t>13591409+545140134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k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28356"/>
                <a:ext cx="7560840" cy="4318490"/>
              </a:xfrm>
              <a:prstGeom prst="rect">
                <a:avLst/>
              </a:prstGeom>
              <a:blipFill rotWithShape="1">
                <a:blip r:embed="rId2"/>
                <a:stretch>
                  <a:fillRect l="-1290" t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5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67243"/>
            <a:ext cx="4673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Calculate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value of Pi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43274"/>
              </p:ext>
            </p:extLst>
          </p:nvPr>
        </p:nvGraphicFramePr>
        <p:xfrm>
          <a:off x="755576" y="1367572"/>
          <a:ext cx="7548466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8984"/>
                <a:gridCol w="2474741"/>
                <a:gridCol w="2474741"/>
              </a:tblGrid>
              <a:tr h="842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Execution Time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(Second)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Minimum number of Iterations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024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b="1" kern="100" spc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Chudnovsky  Algorithm</a:t>
                      </a:r>
                      <a:endParaRPr lang="zh-CN" sz="2800" b="1" kern="100" spc="-5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0.0001</a:t>
                      </a:r>
                      <a:endParaRPr lang="zh-CN" sz="32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32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024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b="1" kern="100" spc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Liu </a:t>
                      </a:r>
                      <a:r>
                        <a:rPr lang="en-US" sz="2000" b="1" kern="100" spc="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Hui</a:t>
                      </a:r>
                      <a:r>
                        <a:rPr lang="en-US" sz="2000" b="1" kern="100" spc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Algorithm</a:t>
                      </a:r>
                      <a:endParaRPr lang="zh-CN" sz="2800" b="1" kern="100" spc="-5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0.078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sz="32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1179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b="1" kern="100" spc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Leibniz formula</a:t>
                      </a:r>
                      <a:endParaRPr lang="zh-CN" sz="2800" b="1" kern="100" spc="-5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5.452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100000000</a:t>
                      </a:r>
                      <a:endParaRPr lang="zh-CN" sz="32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024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b="1" kern="100" spc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Gregory–Leibniz series</a:t>
                      </a:r>
                      <a:endParaRPr lang="zh-CN" sz="2800" b="1" kern="100" spc="-5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0240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b="1" kern="100" spc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Riemann zeta function</a:t>
                      </a:r>
                      <a:endParaRPr lang="zh-CN" sz="2800" b="1" kern="100" spc="-5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17.491</a:t>
                      </a:r>
                      <a:endParaRPr lang="zh-CN" sz="3200" b="1" kern="1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1000000000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4455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Boundary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of alpha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39552" y="1328356"/>
                <a:ext cx="7560840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endParaRPr lang="en-US" altLang="zh-CN" dirty="0" smtClean="0"/>
              </a:p>
              <a:p>
                <a:pPr lvl="0"/>
                <a:r>
                  <a:rPr lang="en-US" altLang="zh-CN" dirty="0" smtClean="0"/>
                  <a:t>Boundary </a:t>
                </a:r>
                <a:r>
                  <a:rPr lang="en-US" altLang="zh-CN" dirty="0"/>
                  <a:t>of alpha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  <m:r>
                          <a:rPr lang="en-US" altLang="zh-CN">
                            <a:latin typeface="Cambria Math"/>
                          </a:rPr>
                          <m:t>/3,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π</m:t>
                        </m:r>
                      </m:e>
                    </m:d>
                  </m:oMath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 </a:t>
                </a:r>
                <a:r>
                  <a:rPr lang="en-US" altLang="zh-CN" dirty="0"/>
                  <a:t>order to get this result, we should know a fact that the area of overlapping part is increasing with 2 circles getting closer</a:t>
                </a:r>
                <a:r>
                  <a:rPr lang="en-US" altLang="zh-CN" dirty="0" smtClean="0"/>
                  <a:t>.</a:t>
                </a:r>
              </a:p>
              <a:p>
                <a:endParaRPr lang="zh-CN" altLang="zh-CN" dirty="0"/>
              </a:p>
              <a:p>
                <a:r>
                  <a:rPr lang="en-US" altLang="zh-CN" dirty="0"/>
                  <a:t>Then the alpha we want to get is larger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π</m:t>
                    </m:r>
                    <m:r>
                      <a:rPr lang="en-US" altLang="zh-CN"/>
                      <m:t>/3</m:t>
                    </m:r>
                  </m:oMath>
                </a14:m>
                <a:r>
                  <a:rPr lang="en-US" altLang="zh-CN" dirty="0"/>
                  <a:t> , only if the area of overlapping part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/>
                      <m:t>α</m:t>
                    </m:r>
                    <m:r>
                      <m:rPr>
                        <m:nor/>
                      </m:rPr>
                      <a:rPr lang="en-US" altLang="zh-CN"/>
                      <m:t>=</m:t>
                    </m:r>
                    <m:r>
                      <a:rPr lang="en-US" altLang="zh-CN"/>
                      <m:t>2</m:t>
                    </m:r>
                    <m:r>
                      <m:rPr>
                        <m:sty m:val="p"/>
                      </m:rPr>
                      <a:rPr lang="en-US" altLang="zh-CN"/>
                      <m:t>π</m:t>
                    </m:r>
                    <m:r>
                      <a:rPr lang="en-US" altLang="zh-CN"/>
                      <m:t>/3</m:t>
                    </m:r>
                  </m:oMath>
                </a14:m>
                <a:r>
                  <a:rPr lang="en-US" altLang="zh-CN" dirty="0"/>
                  <a:t> is still less than half of the area of one circle.</a:t>
                </a:r>
                <a:r>
                  <a:rPr lang="zh-CN" altLang="zh-CN" dirty="0"/>
                  <a:t> </a:t>
                </a: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28356"/>
                <a:ext cx="7560840" cy="4893647"/>
              </a:xfrm>
              <a:prstGeom prst="rect">
                <a:avLst/>
              </a:prstGeom>
              <a:blipFill rotWithShape="1"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4455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Boundary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of alpha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84619"/>
            <a:ext cx="41148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83568" y="1069285"/>
                <a:ext cx="340990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Assume that </a:t>
                </a:r>
                <a:r>
                  <a:rPr lang="en-US" altLang="zh-CN" dirty="0" smtClean="0"/>
                  <a:t>now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/>
                      <m:t>α</m:t>
                    </m:r>
                    <m:r>
                      <m:rPr>
                        <m:nor/>
                      </m:rPr>
                      <a:rPr lang="en-US" altLang="zh-CN"/>
                      <m:t>=</m:t>
                    </m:r>
                    <m:r>
                      <a:rPr lang="en-US" altLang="zh-CN"/>
                      <m:t>2</m:t>
                    </m:r>
                    <m:r>
                      <m:rPr>
                        <m:sty m:val="p"/>
                      </m:rPr>
                      <a:rPr lang="en-US" altLang="zh-CN"/>
                      <m:t>π</m:t>
                    </m:r>
                    <m:r>
                      <a:rPr lang="en-US" altLang="zh-CN"/>
                      <m:t>/3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 smtClean="0"/>
                  <a:t> </a:t>
                </a:r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69285"/>
                <a:ext cx="3409908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679"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07504" y="1897101"/>
                <a:ext cx="4572000" cy="12438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OA</m:t>
                      </m:r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OB</m:t>
                      </m:r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R</m:t>
                      </m:r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AB</m:t>
                      </m:r>
                      <m:r>
                        <a:rPr lang="en-US" altLang="zh-CN"/>
                        <m:t>=2</m:t>
                      </m:r>
                      <m:r>
                        <m:rPr>
                          <m:sty m:val="p"/>
                        </m:rPr>
                        <a:rPr lang="en-US" altLang="zh-CN"/>
                        <m:t>PA</m:t>
                      </m:r>
                      <m:r>
                        <a:rPr lang="en-US" altLang="zh-CN"/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/>
                          </m:ctrlPr>
                        </m:radPr>
                        <m:deg/>
                        <m:e>
                          <m:r>
                            <a:rPr lang="en-US" altLang="zh-CN"/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/>
                        <m:t>R</m:t>
                      </m:r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OP</m:t>
                      </m:r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R</m:t>
                      </m:r>
                      <m:r>
                        <a:rPr lang="en-US" altLang="zh-CN"/>
                        <m:t>/2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97101"/>
                <a:ext cx="4572000" cy="1243867"/>
              </a:xfrm>
              <a:prstGeom prst="rect">
                <a:avLst/>
              </a:prstGeom>
              <a:blipFill rotWithShape="1">
                <a:blip r:embed="rId4"/>
                <a:stretch>
                  <a:fillRect b="-6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67544" y="3573016"/>
                <a:ext cx="7738942" cy="2207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Area of sector AOB is</a:t>
                </a:r>
                <a:endParaRPr lang="zh-CN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/>
                          <m:t>πR</m:t>
                        </m:r>
                      </m:e>
                      <m:sup>
                        <m:r>
                          <a:rPr lang="en-US" altLang="zh-CN"/>
                          <m:t>2</m:t>
                        </m:r>
                      </m:sup>
                    </m:sSup>
                    <m:r>
                      <a:rPr lang="en-US" altLang="zh-CN"/>
                      <m:t>/3</m:t>
                    </m:r>
                  </m:oMath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en-US" altLang="zh-CN" dirty="0"/>
                  <a:t>Area of triangle OAB is</a:t>
                </a:r>
                <a:endParaRPr lang="zh-CN" altLang="zh-CN" dirty="0"/>
              </a:p>
              <a:p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1</m:t>
                        </m:r>
                      </m:num>
                      <m:den>
                        <m:r>
                          <a:rPr lang="en-US" altLang="zh-CN"/>
                          <m:t>2</m:t>
                        </m:r>
                      </m:den>
                    </m:f>
                    <m:r>
                      <a:rPr lang="en-US" altLang="zh-CN"/>
                      <m:t>×</m:t>
                    </m:r>
                    <m:r>
                      <m:rPr>
                        <m:sty m:val="p"/>
                      </m:rPr>
                      <a:rPr lang="en-US" altLang="zh-CN"/>
                      <m:t>AB</m:t>
                    </m:r>
                    <m:r>
                      <a:rPr lang="en-US" altLang="zh-CN"/>
                      <m:t>×</m:t>
                    </m:r>
                    <m:r>
                      <m:rPr>
                        <m:sty m:val="p"/>
                      </m:rPr>
                      <a:rPr lang="en-US" altLang="zh-CN"/>
                      <m:t>OP</m:t>
                    </m:r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/>
                          <m:t>1</m:t>
                        </m:r>
                      </m:num>
                      <m:den>
                        <m:r>
                          <a:rPr lang="en-US" altLang="zh-CN"/>
                          <m:t>2</m:t>
                        </m:r>
                      </m:den>
                    </m:f>
                    <m:r>
                      <a:rPr lang="en-US" altLang="zh-CN"/>
                      <m:t>×</m:t>
                    </m:r>
                    <m:rad>
                      <m:radPr>
                        <m:degHide m:val="on"/>
                        <m:ctrlPr>
                          <a:rPr lang="zh-CN" altLang="zh-CN" i="1"/>
                        </m:ctrlPr>
                      </m:radPr>
                      <m:deg/>
                      <m:e>
                        <m:r>
                          <a:rPr lang="en-US" altLang="zh-CN"/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/>
                      <m:t>R</m:t>
                    </m:r>
                    <m:r>
                      <a:rPr lang="en-US" altLang="zh-CN"/>
                      <m:t>×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/>
                          <m:t>R</m:t>
                        </m:r>
                      </m:num>
                      <m:den>
                        <m:r>
                          <a:rPr lang="en-US" altLang="zh-CN"/>
                          <m:t>2</m:t>
                        </m:r>
                      </m:den>
                    </m:f>
                    <m:r>
                      <a:rPr lang="en-US" altLang="zh-CN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zh-CN" i="1"/>
                            </m:ctrlPr>
                          </m:radPr>
                          <m:deg/>
                          <m:e>
                            <m:r>
                              <a:rPr lang="en-US" altLang="zh-CN"/>
                              <m:t>3</m:t>
                            </m:r>
                          </m:e>
                        </m:rad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R</m:t>
                            </m:r>
                          </m:e>
                          <m:sup>
                            <m:r>
                              <a:rPr lang="en-US" altLang="zh-CN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/>
                          <m:t>3</m:t>
                        </m:r>
                      </m:den>
                    </m:f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73016"/>
                <a:ext cx="7738942" cy="2207079"/>
              </a:xfrm>
              <a:prstGeom prst="rect">
                <a:avLst/>
              </a:prstGeom>
              <a:blipFill rotWithShape="1">
                <a:blip r:embed="rId5"/>
                <a:stretch>
                  <a:fillRect l="-1261" t="-2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6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4455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Boundary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of alpha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4455"/>
            <a:ext cx="41148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21634" y="1700808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Then the area of overlapping part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/>
                      <m:t>α</m:t>
                    </m:r>
                    <m:r>
                      <m:rPr>
                        <m:nor/>
                      </m:rPr>
                      <a:rPr lang="en-US" altLang="zh-CN"/>
                      <m:t>=</m:t>
                    </m:r>
                    <m:r>
                      <a:rPr lang="en-US" altLang="zh-CN"/>
                      <m:t>2</m:t>
                    </m:r>
                    <m:r>
                      <m:rPr>
                        <m:sty m:val="p"/>
                      </m:rPr>
                      <a:rPr lang="en-US" altLang="zh-CN"/>
                      <m:t>π</m:t>
                    </m:r>
                    <m:r>
                      <a:rPr lang="en-US" altLang="zh-CN"/>
                      <m:t>/3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</a:t>
                </a:r>
                <a:endParaRPr lang="zh-CN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34" y="1700808"/>
                <a:ext cx="45720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00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95536" y="2894246"/>
                <a:ext cx="69847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2 </a:t>
                </a:r>
                <a14:m>
                  <m:oMath xmlns:m="http://schemas.openxmlformats.org/officeDocument/2006/math">
                    <m:r>
                      <a:rPr lang="en-US" altLang="zh-CN"/>
                      <m:t>×</m:t>
                    </m:r>
                  </m:oMath>
                </a14:m>
                <a:r>
                  <a:rPr lang="en-US" altLang="zh-CN" dirty="0"/>
                  <a:t> Area of sector AOB - Area of triangle OAB</a:t>
                </a:r>
                <a:endParaRPr lang="zh-CN" altLang="zh-CN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894246"/>
                <a:ext cx="698477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39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95536" y="3933056"/>
                <a:ext cx="792088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After calculating, the area is still less than half of the area of one circle which means the alpha we want to get is larger than </a:t>
                </a:r>
                <a14:m>
                  <m:oMath xmlns:m="http://schemas.openxmlformats.org/officeDocument/2006/math">
                    <m:r>
                      <a:rPr lang="en-US" altLang="zh-CN"/>
                      <m:t>2</m:t>
                    </m:r>
                    <m:r>
                      <m:rPr>
                        <m:sty m:val="p"/>
                      </m:rPr>
                      <a:rPr lang="en-US" altLang="zh-CN"/>
                      <m:t>π</m:t>
                    </m:r>
                    <m:r>
                      <a:rPr lang="en-US" altLang="zh-CN"/>
                      <m:t>/3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zh-CN" dirty="0"/>
              </a:p>
              <a:p>
                <a:r>
                  <a:rPr lang="en-US" altLang="zh-CN" dirty="0"/>
                  <a:t>Above all, the boundary of alpha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/>
                          <m:t>2</m:t>
                        </m:r>
                        <m:r>
                          <m:rPr>
                            <m:sty m:val="p"/>
                          </m:rPr>
                          <a:rPr lang="en-US" altLang="zh-CN"/>
                          <m:t>π</m:t>
                        </m:r>
                        <m:r>
                          <a:rPr lang="en-US" altLang="zh-CN"/>
                          <m:t>/3,</m:t>
                        </m:r>
                        <m:r>
                          <m:rPr>
                            <m:sty m:val="p"/>
                          </m:rPr>
                          <a:rPr lang="en-US" altLang="zh-CN"/>
                          <m:t>π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33056"/>
                <a:ext cx="7920880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1232" t="-2516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0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4455"/>
            <a:ext cx="703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Determine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Series End Position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42256" y="1484784"/>
                <a:ext cx="7200800" cy="3802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5!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7!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 …=</m:t>
                      </m:r>
                      <m:r>
                        <m:rPr>
                          <m:sty m:val="p"/>
                        </m:rPr>
                        <a:rPr lang="en-US" altLang="zh-CN"/>
                        <m:t>π</m:t>
                      </m:r>
                      <m:r>
                        <a:rPr lang="en-US" altLang="zh-CN"/>
                        <m:t>/2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Now </a:t>
                </a:r>
                <a:r>
                  <a:rPr lang="en-US" altLang="zh-CN" dirty="0"/>
                  <a:t>the problem is when we should stop the series, since it is endless. That is depended on the accuracy we choose</a:t>
                </a:r>
                <a:r>
                  <a:rPr lang="en-US" altLang="zh-CN" dirty="0" smtClean="0"/>
                  <a:t>.</a:t>
                </a:r>
              </a:p>
              <a:p>
                <a:endParaRPr lang="zh-CN" altLang="zh-CN" dirty="0"/>
              </a:p>
              <a:p>
                <a:r>
                  <a:rPr lang="en-US" altLang="zh-CN" dirty="0"/>
                  <a:t>Definitely, better accuracy takes longer time of the operation</a:t>
                </a:r>
                <a:r>
                  <a:rPr lang="en-US" altLang="zh-CN" dirty="0" smtClean="0"/>
                  <a:t>.</a:t>
                </a:r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6" y="1484784"/>
                <a:ext cx="7200800" cy="3802964"/>
              </a:xfrm>
              <a:prstGeom prst="rect">
                <a:avLst/>
              </a:prstGeom>
              <a:blipFill rotWithShape="1"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8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4455"/>
            <a:ext cx="703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Determine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Series End Position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20398" y="1196752"/>
                <a:ext cx="7796018" cy="3064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5!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  <m:sup>
                              <m:r>
                                <a:rPr lang="en-US" altLang="zh-CN"/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7!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 …=</m:t>
                      </m:r>
                      <m:r>
                        <m:rPr>
                          <m:sty m:val="p"/>
                        </m:rPr>
                        <a:rPr lang="en-US" altLang="zh-CN"/>
                        <m:t>π</m:t>
                      </m:r>
                      <m:r>
                        <a:rPr lang="en-US" altLang="zh-CN"/>
                        <m:t>/2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/>
                  <a:t>For example, for the accuracy of 0.001,</a:t>
                </a:r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We </a:t>
                </a:r>
                <a:r>
                  <a:rPr lang="en-US" altLang="zh-CN" dirty="0"/>
                  <a:t>should make sure the series changes ‘small’ enough so that it fits the accuracy.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8" y="1196752"/>
                <a:ext cx="7796018" cy="3064300"/>
              </a:xfrm>
              <a:prstGeom prst="rect">
                <a:avLst/>
              </a:prstGeom>
              <a:blipFill rotWithShape="1">
                <a:blip r:embed="rId2"/>
                <a:stretch>
                  <a:fillRect l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20398" y="4137055"/>
                <a:ext cx="7796018" cy="195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Because of</a:t>
                </a:r>
                <a14:m>
                  <m:oMath xmlns:m="http://schemas.openxmlformats.org/officeDocument/2006/math">
                    <m:r>
                      <a:rPr lang="en-US" altLang="zh-CN"/>
                      <m:t> </m:t>
                    </m:r>
                    <m:r>
                      <m:rPr>
                        <m:nor/>
                      </m:rPr>
                      <a:rPr lang="en-US" altLang="zh-CN"/>
                      <m:t>α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/>
                          <m:t>2</m:t>
                        </m:r>
                        <m:r>
                          <a:rPr lang="en-US" altLang="zh-CN" i="1"/>
                          <m:t>𝜋</m:t>
                        </m:r>
                        <m:r>
                          <a:rPr lang="en-US" altLang="zh-CN"/>
                          <m:t>/3,</m:t>
                        </m:r>
                        <m:r>
                          <a:rPr lang="en-US" altLang="zh-CN" i="1"/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 , so let it be </a:t>
                </a:r>
                <a14:m>
                  <m:oMath xmlns:m="http://schemas.openxmlformats.org/officeDocument/2006/math">
                    <m:r>
                      <a:rPr lang="en-US" altLang="zh-CN" i="1"/>
                      <m:t>𝜋</m:t>
                    </m:r>
                  </m:oMath>
                </a14:m>
                <a:r>
                  <a:rPr lang="en-US" altLang="zh-CN" dirty="0"/>
                  <a:t>, the upper boundary.</a:t>
                </a:r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Let</a:t>
                </a:r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𝜋</m:t>
                              </m:r>
                            </m:e>
                            <m:sup>
                              <m:r>
                                <a:rPr lang="en-US" altLang="zh-CN" i="1"/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/>
                            <m:t>𝑘</m:t>
                          </m:r>
                          <m:r>
                            <a:rPr lang="en-US" altLang="zh-CN"/>
                            <m:t>!</m:t>
                          </m:r>
                        </m:den>
                      </m:f>
                      <m:r>
                        <a:rPr lang="en-US" altLang="zh-CN"/>
                        <m:t>&lt;0.001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8" y="4137055"/>
                <a:ext cx="7796018" cy="1956241"/>
              </a:xfrm>
              <a:prstGeom prst="rect">
                <a:avLst/>
              </a:prstGeom>
              <a:blipFill rotWithShape="1">
                <a:blip r:embed="rId3"/>
                <a:stretch>
                  <a:fillRect l="-1173" t="-2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2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4455"/>
            <a:ext cx="7032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Determine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Series End Position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9552" y="1370241"/>
                <a:ext cx="7920880" cy="3814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We can get when k is equal to 13, it fits the accuracy of 0.001</a:t>
                </a:r>
                <a:r>
                  <a:rPr lang="en-US" altLang="zh-CN" dirty="0" smtClean="0"/>
                  <a:t>.</a:t>
                </a:r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𝜋</m:t>
                              </m:r>
                            </m:e>
                            <m:sup>
                              <m:r>
                                <a:rPr lang="en-US" altLang="zh-CN"/>
                                <m:t>13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13!</m:t>
                          </m:r>
                        </m:den>
                      </m:f>
                      <m:r>
                        <a:rPr lang="en-US" altLang="zh-CN"/>
                        <m:t>&lt;0.0004661240…&lt;0.001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In </a:t>
                </a:r>
                <a:r>
                  <a:rPr lang="en-US" altLang="zh-CN" dirty="0"/>
                  <a:t>this case of accuracy, we simplify this equation </a:t>
                </a:r>
                <a:r>
                  <a:rPr lang="en-US" altLang="zh-CN" dirty="0" smtClean="0"/>
                  <a:t>into</a:t>
                </a:r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5!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7!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9!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11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11!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13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13!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=</m:t>
                      </m:r>
                      <m:r>
                        <a:rPr lang="en-US" altLang="zh-CN" i="1"/>
                        <m:t>𝜋</m:t>
                      </m:r>
                      <m:r>
                        <a:rPr lang="en-US" altLang="zh-CN"/>
                        <m:t>/2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70241"/>
                <a:ext cx="7920880" cy="3814827"/>
              </a:xfrm>
              <a:prstGeom prst="rect">
                <a:avLst/>
              </a:prstGeom>
              <a:blipFill rotWithShape="1">
                <a:blip r:embed="rId2"/>
                <a:stretch>
                  <a:fillRect l="-1232" t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4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/>
              <a:t>INTRODUCTION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52256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Presenter: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 smtClean="0"/>
              <a:t>????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5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284455"/>
                <a:ext cx="419493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sz="3600" b="1" dirty="0" smtClean="0">
                    <a:solidFill>
                      <a:srgbClr val="800000"/>
                    </a:solidFill>
                    <a:latin typeface="Arial Bold"/>
                    <a:cs typeface="+mj-cs"/>
                  </a:rPr>
                  <a:t>Get the value of </a:t>
                </a:r>
                <a14:m>
                  <m:oMath xmlns:m="http://schemas.openxmlformats.org/officeDocument/2006/math">
                    <m:r>
                      <a:rPr lang="en-US" altLang="zh-CN" sz="3600" b="1">
                        <a:solidFill>
                          <a:srgbClr val="800000"/>
                        </a:solidFill>
                        <a:latin typeface="Arial Bold"/>
                        <a:cs typeface="+mj-cs"/>
                      </a:rPr>
                      <m:t>𝛼</m:t>
                    </m:r>
                  </m:oMath>
                </a14:m>
                <a:r>
                  <a:rPr lang="en-US" altLang="zh-CN" sz="3600" b="1" dirty="0">
                    <a:solidFill>
                      <a:srgbClr val="800000"/>
                    </a:solidFill>
                    <a:latin typeface="Arial Bold"/>
                    <a:cs typeface="+mj-cs"/>
                  </a:rPr>
                  <a:t> </a:t>
                </a:r>
                <a:endParaRPr lang="zh-CN" altLang="zh-CN" sz="3600" b="1" dirty="0">
                  <a:solidFill>
                    <a:srgbClr val="800000"/>
                  </a:solidFill>
                  <a:latin typeface="Arial Bold"/>
                  <a:cs typeface="+mj-cs"/>
                </a:endParaRPr>
              </a:p>
              <a:p>
                <a:endParaRPr lang="zh-CN" altLang="en-US" sz="3600" b="1" dirty="0">
                  <a:solidFill>
                    <a:srgbClr val="800000"/>
                  </a:solidFill>
                  <a:latin typeface="Arial Bold"/>
                  <a:cs typeface="+mj-cs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4455"/>
                <a:ext cx="4194931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360" t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9552" y="1370241"/>
                <a:ext cx="7920880" cy="3433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So we can easily get the value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 smtClean="0"/>
                  <a:t> by solving this equation.</a:t>
                </a:r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5!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7!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9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9!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+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11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11!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m:rPr>
                          <m:nor/>
                        </m:rPr>
                        <a:rPr lang="en-US" altLang="zh-CN"/>
                        <m:t> 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𝛼</m:t>
                              </m:r>
                            </m:e>
                            <m:sup>
                              <m:r>
                                <a:rPr lang="en-US" altLang="zh-CN"/>
                                <m:t>13</m:t>
                              </m:r>
                            </m:sup>
                          </m:sSup>
                        </m:num>
                        <m:den>
                          <m:r>
                            <a:rPr lang="en-US" altLang="zh-CN"/>
                            <m:t>13!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/>
                        <m:t>=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And the value of sin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 smtClean="0"/>
                  <a:t> in this case is: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𝜋</m:t>
                      </m:r>
                      <m:r>
                        <a:rPr lang="en-US" altLang="zh-CN">
                          <a:latin typeface="Cambria Math"/>
                        </a:rPr>
                        <m:t>/2</m:t>
                      </m:r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r>
                        <a:rPr lang="en-US" altLang="zh-CN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70241"/>
                <a:ext cx="7920880" cy="3433632"/>
              </a:xfrm>
              <a:prstGeom prst="rect">
                <a:avLst/>
              </a:prstGeom>
              <a:blipFill rotWithShape="1">
                <a:blip r:embed="rId3"/>
                <a:stretch>
                  <a:fillRect l="-1232" t="-1421" b="-1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5468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Calculate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the Value of </a:t>
            </a:r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L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9552" y="1370241"/>
                <a:ext cx="792088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From </a:t>
                </a:r>
                <a:r>
                  <a:rPr lang="en-US" altLang="zh-CN" dirty="0"/>
                  <a:t>the 1st equation</a:t>
                </a:r>
                <a:endParaRPr lang="zh-CN" altLang="zh-CN" dirty="0"/>
              </a:p>
              <a:p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l</m:t>
                      </m:r>
                      <m:r>
                        <a:rPr lang="en-US" altLang="zh-CN"/>
                        <m:t>=2</m:t>
                      </m:r>
                      <m:r>
                        <m:rPr>
                          <m:sty m:val="p"/>
                        </m:rPr>
                        <a:rPr lang="en-US" altLang="zh-CN"/>
                        <m:t>R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/>
                            <m:t>1</m:t>
                          </m:r>
                          <m:r>
                            <a:rPr lang="en-US" altLang="zh-CN" i="1"/>
                            <m:t>−</m:t>
                          </m:r>
                          <m:func>
                            <m:funcPr>
                              <m:ctrlPr>
                                <a:rPr lang="zh-CN" altLang="zh-CN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  <m:r>
                                <a:rPr lang="en-US" altLang="zh-CN"/>
                                <m:t>/2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We </a:t>
                </a:r>
                <a:r>
                  <a:rPr lang="en-US" altLang="zh-CN" dirty="0"/>
                  <a:t>need to calculate the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/>
                          <m:t>α</m:t>
                        </m:r>
                        <m:r>
                          <a:rPr lang="en-US" altLang="zh-CN"/>
                          <m:t>/2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70241"/>
                <a:ext cx="792088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1232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5468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Calculate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the Value of </a:t>
            </a:r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L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9552" y="1370241"/>
                <a:ext cx="7920880" cy="4791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We can get the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/>
                          <m:t>α</m:t>
                        </m:r>
                      </m:e>
                    </m:func>
                  </m:oMath>
                </a14:m>
                <a:r>
                  <a:rPr lang="en-US" altLang="zh-CN" dirty="0"/>
                  <a:t> from the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equation</a:t>
                </a:r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/>
                        <m:t>α</m:t>
                      </m:r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/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α</m:t>
                          </m:r>
                        </m:e>
                      </m:func>
                      <m:r>
                        <a:rPr lang="en-US" altLang="zh-CN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π</m:t>
                      </m:r>
                      <m:r>
                        <a:rPr lang="en-US" altLang="zh-CN"/>
                        <m:t>/2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en-US" altLang="zh-CN" dirty="0"/>
                  <a:t>Then use the formula below to get the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/>
                          <m:t>α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/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α</m:t>
                          </m:r>
                        </m:e>
                      </m:func>
                      <m:r>
                        <a:rPr lang="en-US" altLang="zh-CN"/>
                        <m:t>=</m:t>
                      </m:r>
                      <m:r>
                        <a:rPr lang="en-US" altLang="zh-CN" i="1"/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i="1"/>
                          </m:ctrlPr>
                        </m:radPr>
                        <m:deg/>
                        <m:e>
                          <m:r>
                            <a:rPr lang="en-US" altLang="zh-CN"/>
                            <m:t>1</m:t>
                          </m:r>
                          <m:r>
                            <a:rPr lang="en-US" altLang="zh-CN" i="1"/>
                            <m:t>−</m:t>
                          </m:r>
                          <m:func>
                            <m:funcPr>
                              <m:ctrlPr>
                                <a:rPr lang="zh-CN" altLang="zh-CN" i="1"/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/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e>
                          </m:func>
                        </m:e>
                      </m:rad>
                      <m:r>
                        <a:rPr lang="en-US" altLang="zh-CN" i="1" smtClean="0"/>
                        <m:t>    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/>
                                <m:t>π</m:t>
                              </m:r>
                            </m:num>
                            <m:den>
                              <m:r>
                                <a:rPr lang="en-US" altLang="zh-CN"/>
                                <m:t>2</m:t>
                              </m:r>
                            </m:den>
                          </m:f>
                          <m:r>
                            <a:rPr lang="en-US" altLang="zh-CN"/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α</m:t>
                          </m:r>
                          <m:r>
                            <a:rPr lang="en-US" altLang="zh-CN"/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π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en-US" altLang="zh-CN" dirty="0"/>
                  <a:t>At last use 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/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</m:num>
                            <m:den>
                              <m:r>
                                <a:rPr lang="en-US" altLang="zh-CN"/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/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a:rPr lang="en-US" altLang="zh-CN"/>
                                <m:t>1+</m:t>
                              </m:r>
                              <m:func>
                                <m:funcPr>
                                  <m:ctrlPr>
                                    <a:rPr lang="zh-CN" altLang="zh-CN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α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/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i="1" smtClean="0"/>
                        <m:t>    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/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/>
                                <m:t>π</m:t>
                              </m:r>
                            </m:num>
                            <m:den>
                              <m:r>
                                <a:rPr lang="en-US" altLang="zh-CN"/>
                                <m:t>2</m:t>
                              </m:r>
                            </m:den>
                          </m:f>
                          <m:r>
                            <a:rPr lang="en-US" altLang="zh-CN"/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α</m:t>
                          </m:r>
                          <m:r>
                            <a:rPr lang="en-US" altLang="zh-CN"/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π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70241"/>
                <a:ext cx="7920880" cy="4791312"/>
              </a:xfrm>
              <a:prstGeom prst="rect">
                <a:avLst/>
              </a:prstGeom>
              <a:blipFill rotWithShape="1">
                <a:blip r:embed="rId2"/>
                <a:stretch>
                  <a:fillRect l="-1232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5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5468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Calculate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the Value of </a:t>
            </a:r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L 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11560" y="2132856"/>
                <a:ext cx="7920880" cy="2056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Now we have the </a:t>
                </a:r>
                <a:r>
                  <a:rPr lang="en-US" altLang="zh-CN" dirty="0"/>
                  <a:t>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/>
                              <m:t>α</m:t>
                            </m:r>
                          </m:num>
                          <m:den>
                            <m:r>
                              <a:rPr lang="en-US" altLang="zh-CN"/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en-US" altLang="zh-CN" dirty="0" smtClean="0"/>
                  <a:t>Finally,</a:t>
                </a:r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/>
                        <m:t>l</m:t>
                      </m:r>
                      <m:r>
                        <a:rPr lang="en-US" altLang="zh-CN"/>
                        <m:t>=2</m:t>
                      </m:r>
                      <m:r>
                        <m:rPr>
                          <m:sty m:val="p"/>
                        </m:rPr>
                        <a:rPr lang="en-US" altLang="zh-CN"/>
                        <m:t>R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/>
                            <m:t>1</m:t>
                          </m:r>
                          <m:r>
                            <a:rPr lang="en-US" altLang="zh-CN" i="1"/>
                            <m:t>−</m:t>
                          </m:r>
                          <m:func>
                            <m:funcPr>
                              <m:ctrlPr>
                                <a:rPr lang="zh-CN" altLang="zh-CN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α</m:t>
                              </m:r>
                              <m:r>
                                <a:rPr lang="en-US" altLang="zh-CN"/>
                                <m:t>/2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7920880" cy="2056653"/>
              </a:xfrm>
              <a:prstGeom prst="rect">
                <a:avLst/>
              </a:prstGeom>
              <a:blipFill rotWithShape="1">
                <a:blip r:embed="rId2"/>
                <a:stretch>
                  <a:fillRect l="-1154" t="-593" b="-3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IMPLEMENTATION </a:t>
            </a:r>
            <a:r>
              <a:rPr lang="en-CA" altLang="zh-CN" b="1" dirty="0"/>
              <a:t>OUTPUTS OVER DIFFERENT LANGUAGES</a:t>
            </a:r>
            <a:endParaRPr lang="zh-CN" altLang="zh-CN" dirty="0" smtClean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Matlab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5225653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Presenter: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 smtClean="0"/>
              <a:t>Lin Zhu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00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Introduction of Matlab</a:t>
            </a:r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285" y="1412776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2800" dirty="0"/>
              <a:t>MATLAB is a high-level </a:t>
            </a:r>
            <a:r>
              <a:rPr lang="en-CA" altLang="zh-CN" sz="2800" dirty="0" smtClean="0"/>
              <a:t>for </a:t>
            </a:r>
            <a:r>
              <a:rPr lang="en-CA" altLang="zh-CN" sz="2800" dirty="0"/>
              <a:t>numerical computation, visualization, and programming. </a:t>
            </a:r>
            <a:endParaRPr lang="en-CA" altLang="zh-CN" sz="2800" dirty="0" smtClean="0"/>
          </a:p>
          <a:p>
            <a:endParaRPr lang="en-CA" altLang="zh-CN" sz="2800" dirty="0" smtClean="0"/>
          </a:p>
          <a:p>
            <a:endParaRPr lang="en-CA" altLang="zh-CN" sz="2800" dirty="0"/>
          </a:p>
          <a:p>
            <a:r>
              <a:rPr lang="en-CA" altLang="zh-CN" sz="2800" dirty="0" smtClean="0"/>
              <a:t>Using </a:t>
            </a:r>
            <a:r>
              <a:rPr lang="en-CA" altLang="zh-CN" sz="2800" dirty="0"/>
              <a:t>MATLAB, you can analyze data, develop algorithms, and create models and applications. The language, tools, and built-in math functions enable you to explore multiple approaches and reach a solution faster </a:t>
            </a:r>
            <a:r>
              <a:rPr lang="en-CA" altLang="zh-CN" sz="2800" dirty="0" smtClean="0"/>
              <a:t>traditional </a:t>
            </a:r>
            <a:r>
              <a:rPr lang="en-CA" altLang="zh-CN" sz="2800" dirty="0"/>
              <a:t>programming languages, such as C/C++ or Java</a:t>
            </a:r>
            <a:r>
              <a:rPr lang="en-CA" altLang="zh-CN" sz="2800" dirty="0" smtClean="0"/>
              <a:t>.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578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Evaluation of Matlab</a:t>
            </a:r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147" y="1311726"/>
            <a:ext cx="79208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3200" b="1" dirty="0"/>
              <a:t>Advantages</a:t>
            </a:r>
            <a:r>
              <a:rPr lang="en-CA" altLang="zh-CN" sz="3200" b="1" dirty="0" smtClean="0"/>
              <a:t>:</a:t>
            </a:r>
            <a:endParaRPr lang="zh-CN" altLang="zh-CN" sz="3200" dirty="0"/>
          </a:p>
          <a:p>
            <a:pPr lvl="0">
              <a:spcBef>
                <a:spcPts val="1200"/>
              </a:spcBef>
            </a:pPr>
            <a:r>
              <a:rPr lang="en-CA" altLang="zh-CN" sz="3200" dirty="0"/>
              <a:t>Matlab is </a:t>
            </a:r>
            <a:r>
              <a:rPr lang="en-CA" altLang="zh-CN" sz="3200" dirty="0" smtClean="0"/>
              <a:t>a language </a:t>
            </a:r>
            <a:r>
              <a:rPr lang="en-CA" altLang="zh-CN" sz="3200" dirty="0"/>
              <a:t>for numerical computation</a:t>
            </a:r>
            <a:r>
              <a:rPr lang="en-CA" altLang="zh-CN" sz="3200" dirty="0" smtClean="0"/>
              <a:t>.</a:t>
            </a:r>
            <a:endParaRPr lang="zh-CN" altLang="zh-CN" sz="3200" dirty="0"/>
          </a:p>
          <a:p>
            <a:pPr lvl="0">
              <a:spcBef>
                <a:spcPts val="1200"/>
              </a:spcBef>
            </a:pPr>
            <a:r>
              <a:rPr lang="en-CA" altLang="zh-CN" sz="3200" dirty="0" smtClean="0"/>
              <a:t>Matlab </a:t>
            </a:r>
            <a:r>
              <a:rPr lang="en-CA" altLang="zh-CN" sz="3200" dirty="0"/>
              <a:t>allows its users to accurately solve problems, produce graphics easily and produce code efficiently. </a:t>
            </a:r>
            <a:endParaRPr lang="zh-CN" altLang="zh-CN" sz="3200" dirty="0"/>
          </a:p>
          <a:p>
            <a:pPr lvl="0">
              <a:spcBef>
                <a:spcPts val="1200"/>
              </a:spcBef>
            </a:pPr>
            <a:r>
              <a:rPr lang="en-CA" altLang="zh-CN" sz="3200" dirty="0"/>
              <a:t>It's very easy for a beginner in computer programming.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5815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467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>
                <a:solidFill>
                  <a:srgbClr val="800000"/>
                </a:solidFill>
                <a:latin typeface="Arial Bold"/>
              </a:rPr>
              <a:t>Evaluation of Matlab</a:t>
            </a:r>
            <a:endParaRPr lang="zh-CN" altLang="en-US" sz="3600" b="1" dirty="0">
              <a:solidFill>
                <a:srgbClr val="800000"/>
              </a:solidFill>
              <a:latin typeface="Arial Bol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285" y="1412776"/>
            <a:ext cx="79208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3200" b="1" dirty="0"/>
              <a:t>Disadvantages</a:t>
            </a:r>
            <a:r>
              <a:rPr lang="en-CA" altLang="zh-CN" sz="3200" b="1" dirty="0" smtClean="0"/>
              <a:t>:</a:t>
            </a:r>
            <a:endParaRPr lang="en-CA" altLang="zh-CN" sz="2800" dirty="0" smtClean="0"/>
          </a:p>
          <a:p>
            <a:pPr lvl="0">
              <a:spcBef>
                <a:spcPts val="1200"/>
              </a:spcBef>
            </a:pPr>
            <a:r>
              <a:rPr lang="en-CA" altLang="zh-CN" sz="2800" dirty="0" smtClean="0"/>
              <a:t>Matlab </a:t>
            </a:r>
            <a:r>
              <a:rPr lang="en-CA" altLang="zh-CN" sz="2800" dirty="0"/>
              <a:t>is an interpreted language. </a:t>
            </a:r>
            <a:endParaRPr lang="en-CA" altLang="zh-CN" sz="2800" dirty="0" smtClean="0"/>
          </a:p>
          <a:p>
            <a:pPr lvl="0">
              <a:spcBef>
                <a:spcPts val="1200"/>
              </a:spcBef>
            </a:pPr>
            <a:r>
              <a:rPr lang="en-CA" altLang="zh-CN" sz="2800" dirty="0" smtClean="0"/>
              <a:t>The </a:t>
            </a:r>
            <a:r>
              <a:rPr lang="en-CA" altLang="zh-CN" sz="2800" dirty="0"/>
              <a:t>main disadvantage of interpreted languages is execution speed. </a:t>
            </a:r>
            <a:endParaRPr lang="en-CA" altLang="zh-CN" sz="2800" dirty="0"/>
          </a:p>
          <a:p>
            <a:pPr lvl="0">
              <a:spcBef>
                <a:spcPts val="1200"/>
              </a:spcBef>
            </a:pPr>
            <a:r>
              <a:rPr lang="en-CA" altLang="zh-CN" sz="2800" dirty="0" smtClean="0"/>
              <a:t>When </a:t>
            </a:r>
            <a:r>
              <a:rPr lang="en-CA" altLang="zh-CN" sz="2800" dirty="0"/>
              <a:t>a language is compiled, all of the code is analyzed and processed efficiently, before the programmer distributes the application.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959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Exception Handling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3351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zh-CN" sz="3200" dirty="0" smtClean="0"/>
              <a:t>When </a:t>
            </a:r>
            <a:r>
              <a:rPr lang="en-CA" altLang="zh-CN" sz="3200" dirty="0"/>
              <a:t>the </a:t>
            </a:r>
            <a:r>
              <a:rPr lang="en-CA" altLang="zh-CN" sz="3200" dirty="0" smtClean="0"/>
              <a:t>MATLAB software </a:t>
            </a:r>
            <a:r>
              <a:rPr lang="en-CA" altLang="zh-CN" sz="3200" dirty="0"/>
              <a:t>throws an exception, it captures information about what caused the error in a data structure called a MException object</a:t>
            </a:r>
            <a:r>
              <a:rPr lang="en-CA" altLang="zh-CN" sz="3200" dirty="0" smtClean="0"/>
              <a:t>.</a:t>
            </a:r>
          </a:p>
          <a:p>
            <a:endParaRPr lang="en-CA" altLang="zh-CN" sz="3200" dirty="0"/>
          </a:p>
          <a:p>
            <a:r>
              <a:rPr lang="en-CA" altLang="zh-CN" sz="3200" dirty="0"/>
              <a:t>You can obtain access to the MException object by catching the exception before your program aborts and accessing the object constructed for this particular error via the catch command.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580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Arial Bold" charset="0"/>
            </a:endParaRPr>
          </a:p>
        </p:txBody>
      </p:sp>
      <p:sp>
        <p:nvSpPr>
          <p:cNvPr id="9219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6463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Exception Handling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6"/>
            <a:ext cx="4392488" cy="483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2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Final Output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pic>
        <p:nvPicPr>
          <p:cNvPr id="5122" name="Picture 2" descr="Lin's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02794"/>
            <a:ext cx="4248472" cy="53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7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Final Output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pic>
        <p:nvPicPr>
          <p:cNvPr id="614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70020"/>
            <a:ext cx="7476248" cy="407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5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Final Output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pic>
        <p:nvPicPr>
          <p:cNvPr id="717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68" y="1441311"/>
            <a:ext cx="7476248" cy="407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7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Final Output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40479"/>
              </p:ext>
            </p:extLst>
          </p:nvPr>
        </p:nvGraphicFramePr>
        <p:xfrm>
          <a:off x="323525" y="1628800"/>
          <a:ext cx="8424938" cy="3311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835"/>
                <a:gridCol w="837567"/>
                <a:gridCol w="837567"/>
                <a:gridCol w="837567"/>
                <a:gridCol w="837567"/>
                <a:gridCol w="837567"/>
                <a:gridCol w="837567"/>
                <a:gridCol w="837567"/>
                <a:gridCol w="837567"/>
                <a:gridCol w="837567"/>
              </a:tblGrid>
              <a:tr h="5249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Variable name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Variable value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93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Radius (R)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10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20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50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100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200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500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1000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Length (L)</a:t>
                      </a:r>
                      <a:endParaRPr lang="zh-CN" sz="12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1.1920</a:t>
                      </a:r>
                      <a:endParaRPr lang="zh-CN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5.9601</a:t>
                      </a:r>
                      <a:endParaRPr lang="zh-CN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effectLst/>
                        </a:rPr>
                        <a:t>11.9203</a:t>
                      </a:r>
                      <a:endParaRPr lang="zh-CN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23.8407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59.6017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119.2035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238.4071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596.0179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200" dirty="0">
                          <a:effectLst/>
                        </a:rPr>
                        <a:t>1192.0359</a:t>
                      </a:r>
                      <a:endParaRPr lang="zh-CN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3894" marR="6389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Experience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126875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altLang="zh-CN" sz="3200" b="1" dirty="0" smtClean="0"/>
              <a:t>Code </a:t>
            </a:r>
            <a:r>
              <a:rPr lang="fr-CA" altLang="zh-CN" sz="3200" b="1" dirty="0"/>
              <a:t>Reviews</a:t>
            </a:r>
          </a:p>
          <a:p>
            <a:pPr algn="r"/>
            <a:r>
              <a:rPr lang="fr-CA" altLang="zh-CN" dirty="0" smtClean="0"/>
              <a:t>			Mattias </a:t>
            </a:r>
            <a:r>
              <a:rPr lang="fr-CA" altLang="zh-CN" dirty="0"/>
              <a:t>Karlsson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2708920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YOU  SHOULD  DO  CODE  </a:t>
            </a:r>
            <a:r>
              <a:rPr lang="en-US" altLang="zh-CN" dirty="0" err="1">
                <a:solidFill>
                  <a:srgbClr val="FF0000"/>
                </a:solidFill>
              </a:rPr>
              <a:t>REViEWS</a:t>
            </a:r>
            <a:r>
              <a:rPr lang="en-US" altLang="zh-CN" dirty="0">
                <a:solidFill>
                  <a:srgbClr val="FF0000"/>
                </a:solidFill>
              </a:rPr>
              <a:t>.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Why</a:t>
            </a:r>
            <a:r>
              <a:rPr lang="en-US" altLang="zh-CN" dirty="0"/>
              <a:t>? Because they  increase code quality</a:t>
            </a:r>
          </a:p>
          <a:p>
            <a:r>
              <a:rPr lang="en-US" altLang="zh-CN" dirty="0"/>
              <a:t>and  reduce defect rate 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But </a:t>
            </a:r>
            <a:r>
              <a:rPr lang="en-US" altLang="zh-CN" dirty="0"/>
              <a:t>not necessarily for the reasons you might think.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6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 smtClean="0">
                <a:solidFill>
                  <a:srgbClr val="800000"/>
                </a:solidFill>
                <a:latin typeface="Arial Bold"/>
              </a:rPr>
              <a:t>Experience</a:t>
            </a:r>
            <a:endParaRPr lang="zh-CN" altLang="zh-CN" sz="3600" b="1" dirty="0">
              <a:solidFill>
                <a:srgbClr val="800000"/>
              </a:solidFill>
              <a:latin typeface="Arial Bold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484784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Instead of simply correcting mistakes in code, the purpose of code reviews should </a:t>
            </a:r>
            <a:r>
              <a:rPr lang="en-US" altLang="zh-CN" dirty="0"/>
              <a:t>be to </a:t>
            </a:r>
            <a:r>
              <a:rPr lang="en-US" altLang="zh-CN" dirty="0" smtClean="0"/>
              <a:t>share knowledge and </a:t>
            </a:r>
            <a:r>
              <a:rPr lang="en-US" altLang="zh-CN" dirty="0"/>
              <a:t>establish common coding guidelines. </a:t>
            </a:r>
            <a:r>
              <a:rPr lang="en-US" altLang="zh-CN" dirty="0" smtClean="0"/>
              <a:t>Sharing your code with other programmers enables collective code ownership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Let a random team </a:t>
            </a:r>
            <a:r>
              <a:rPr lang="en-US" altLang="zh-CN" dirty="0" smtClean="0"/>
              <a:t>member walk </a:t>
            </a:r>
            <a:r>
              <a:rPr lang="en-US" altLang="zh-CN" dirty="0"/>
              <a:t>through the </a:t>
            </a:r>
            <a:r>
              <a:rPr lang="en-US" altLang="zh-CN" dirty="0" smtClean="0"/>
              <a:t>code with </a:t>
            </a:r>
            <a:r>
              <a:rPr lang="en-US" altLang="zh-CN" dirty="0"/>
              <a:t>the rest of the team.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Instead of looking for errors, you should review the code by trying to learn and </a:t>
            </a:r>
            <a:r>
              <a:rPr lang="en-US" altLang="zh-CN" dirty="0"/>
              <a:t>understand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8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0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C++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5269706"/>
            <a:ext cx="4326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Presenter:</a:t>
            </a:r>
            <a:r>
              <a:rPr lang="fr-CA" altLang="zh-CN" dirty="0" smtClean="0">
                <a:effectLst/>
              </a:rPr>
              <a:t>	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 err="1" smtClean="0"/>
              <a:t>Shivangi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Rathore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50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/>
              <a:t>PROBLEM STATEMENT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52256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Presenter: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 smtClean="0"/>
              <a:t>????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62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JavaScript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7824" y="5456485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Presenter:</a:t>
            </a:r>
            <a:r>
              <a:rPr lang="fr-CA" altLang="zh-CN" dirty="0" smtClean="0">
                <a:effectLst/>
              </a:rPr>
              <a:t>	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 err="1" smtClean="0"/>
              <a:t>Aravindan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Balasubramanian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92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PHP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5373216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Presenter: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 err="1" smtClean="0"/>
              <a:t>Romil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Bandi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92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Ruby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0072" y="5237049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</a:t>
            </a:r>
            <a:r>
              <a:rPr lang="fr-CA" altLang="zh-CN" b="1" dirty="0" smtClean="0">
                <a:solidFill>
                  <a:srgbClr val="FF0000"/>
                </a:solidFill>
                <a:effectLst/>
              </a:rPr>
              <a:t>:	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/>
              <a:t>Qing Sun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92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Python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7459" y="5225653"/>
            <a:ext cx="3983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</a:t>
            </a:r>
            <a:r>
              <a:rPr lang="fr-CA" altLang="zh-CN" b="1" dirty="0" smtClean="0">
                <a:solidFill>
                  <a:srgbClr val="FF0000"/>
                </a:solidFill>
                <a:effectLst/>
              </a:rPr>
              <a:t>:</a:t>
            </a:r>
            <a:r>
              <a:rPr lang="en-US" altLang="zh-CN" dirty="0" smtClean="0">
                <a:effectLst/>
              </a:rPr>
              <a:t>	</a:t>
            </a:r>
            <a:r>
              <a:rPr lang="en-US" altLang="zh-CN" b="1" dirty="0" err="1" smtClean="0"/>
              <a:t>Safan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Maredia</a:t>
            </a:r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92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CONCLUSION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9665" y="5225653"/>
            <a:ext cx="280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</a:t>
            </a:r>
            <a:r>
              <a:rPr lang="fr-CA" altLang="zh-CN" b="1" dirty="0" smtClean="0">
                <a:solidFill>
                  <a:srgbClr val="FF0000"/>
                </a:solidFill>
                <a:effectLst/>
              </a:rPr>
              <a:t>:</a:t>
            </a:r>
            <a:r>
              <a:rPr lang="en-US" altLang="zh-CN" dirty="0" smtClean="0">
                <a:effectLst/>
              </a:rPr>
              <a:t>	</a:t>
            </a:r>
            <a:r>
              <a:rPr lang="en-US" altLang="zh-CN" b="1" dirty="0" smtClean="0"/>
              <a:t>?????</a:t>
            </a:r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0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7584" y="2447528"/>
            <a:ext cx="7772400" cy="2133600"/>
          </a:xfrm>
        </p:spPr>
        <p:txBody>
          <a:bodyPr/>
          <a:lstStyle/>
          <a:p>
            <a:pPr algn="ctr" eaLnBrk="1" hangingPunct="1"/>
            <a:r>
              <a:rPr lang="en-CA" altLang="zh-CN" b="1" dirty="0" smtClean="0"/>
              <a:t/>
            </a:r>
            <a:br>
              <a:rPr lang="en-CA" altLang="zh-CN" b="1" dirty="0" smtClean="0"/>
            </a:br>
            <a:r>
              <a:rPr lang="en-CA" altLang="zh-CN" b="1" dirty="0" smtClean="0"/>
              <a:t>POTUM </a:t>
            </a:r>
            <a:r>
              <a:rPr lang="en-CA" altLang="zh-CN" b="1" dirty="0"/>
              <a:t>ALGORITHM</a:t>
            </a:r>
            <a:endParaRPr lang="zh-CN" altLang="zh-CN" dirty="0" smtClean="0">
              <a:latin typeface="Arial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5225653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b="1" dirty="0" smtClean="0">
                <a:solidFill>
                  <a:srgbClr val="FF0000"/>
                </a:solidFill>
                <a:effectLst/>
              </a:rPr>
              <a:t>Presenter:</a:t>
            </a:r>
            <a:r>
              <a:rPr lang="fr-CA" altLang="zh-CN" dirty="0" smtClean="0">
                <a:effectLst/>
              </a:rPr>
              <a:t>	</a:t>
            </a:r>
            <a:r>
              <a:rPr lang="en-US" altLang="zh-CN" b="1" dirty="0" smtClean="0"/>
              <a:t>Lin Zhu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4040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Problem Analysis</a:t>
            </a:r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5616" y="2354104"/>
                <a:ext cx="7200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/>
                  <a:t>The key point of this problem is to find a solution of </a:t>
                </a:r>
                <a:r>
                  <a:rPr lang="en-CA" altLang="zh-CN" dirty="0" smtClean="0"/>
                  <a:t>the 2</a:t>
                </a:r>
                <a:r>
                  <a:rPr lang="en-CA" altLang="zh-CN" baseline="30000" dirty="0" smtClean="0"/>
                  <a:t>nd</a:t>
                </a:r>
                <a:r>
                  <a:rPr lang="en-CA" altLang="zh-CN" dirty="0" smtClean="0"/>
                  <a:t> equation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mtClean="0"/>
                      <m:t>α</m:t>
                    </m:r>
                  </m:oMath>
                </a14:m>
                <a:r>
                  <a:rPr lang="en-CA" altLang="zh-CN" dirty="0" smtClean="0"/>
                  <a:t>:</a:t>
                </a:r>
              </a:p>
              <a:p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/>
                        <m:t>α</m:t>
                      </m:r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α</m:t>
                          </m:r>
                          <m:r>
                            <a:rPr lang="en-US" altLang="zh-CN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π</m:t>
                          </m:r>
                          <m:r>
                            <a:rPr lang="en-US" altLang="zh-CN">
                              <a:latin typeface="Cambria Math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54104"/>
                <a:ext cx="7200800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270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4040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Problem Analysis</a:t>
            </a:r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2200796"/>
                <a:ext cx="7200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 smtClean="0"/>
                  <a:t>After we get the value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mtClean="0"/>
                      <m:t>α</m:t>
                    </m:r>
                  </m:oMath>
                </a14:m>
                <a:r>
                  <a:rPr lang="en-CA" altLang="zh-CN" dirty="0" smtClean="0"/>
                  <a:t> , we can calculate the value of L easily by solving the 1</a:t>
                </a:r>
                <a:r>
                  <a:rPr lang="en-CA" altLang="zh-CN" baseline="30000" dirty="0" smtClean="0"/>
                  <a:t>st</a:t>
                </a:r>
                <a:r>
                  <a:rPr lang="en-CA" altLang="zh-CN" dirty="0" smtClean="0"/>
                  <a:t> equation:</a:t>
                </a:r>
              </a:p>
              <a:p>
                <a:endParaRPr lang="en-CA" altLang="zh-CN" dirty="0" smtClean="0"/>
              </a:p>
              <a:p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l</m:t>
                      </m:r>
                      <m:r>
                        <a:rPr lang="en-US" altLang="zh-CN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R</m:t>
                      </m:r>
                      <m:d>
                        <m:d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α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/2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00796"/>
                <a:ext cx="7200800" cy="1938992"/>
              </a:xfrm>
              <a:prstGeom prst="rect">
                <a:avLst/>
              </a:prstGeom>
              <a:blipFill rotWithShape="1">
                <a:blip r:embed="rId2"/>
                <a:stretch>
                  <a:fillRect l="-1269" t="-2516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1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800000"/>
                </a:solidFill>
                <a:latin typeface="Arial Bold"/>
                <a:cs typeface="+mj-cs"/>
              </a:rPr>
              <a:t>Simplify </a:t>
            </a:r>
            <a:r>
              <a:rPr lang="en-US" altLang="zh-CN" sz="3600" b="1" dirty="0">
                <a:solidFill>
                  <a:srgbClr val="800000"/>
                </a:solidFill>
                <a:latin typeface="Arial Bold"/>
                <a:cs typeface="+mj-cs"/>
              </a:rPr>
              <a:t>Sine Function</a:t>
            </a:r>
            <a:endParaRPr lang="zh-CN" altLang="zh-CN" sz="3600" b="1" dirty="0">
              <a:solidFill>
                <a:srgbClr val="800000"/>
              </a:solidFill>
              <a:latin typeface="Arial Bold"/>
              <a:cs typeface="+mj-cs"/>
            </a:endParaRPr>
          </a:p>
          <a:p>
            <a:endParaRPr lang="zh-CN" altLang="en-US" sz="3600" b="1" dirty="0">
              <a:solidFill>
                <a:srgbClr val="800000"/>
              </a:solidFill>
              <a:latin typeface="Arial Bold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2132856"/>
                <a:ext cx="856895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As </a:t>
                </a:r>
                <a:r>
                  <a:rPr lang="en-US" altLang="zh-CN" dirty="0"/>
                  <a:t>it mentioned, it must not use any native support in programming languages for trigonometric functions, </a:t>
                </a:r>
                <a:r>
                  <a:rPr lang="en-US" altLang="zh-CN" dirty="0" smtClean="0">
                    <a:effectLst/>
                  </a:rPr>
                  <a:t>such </a:t>
                </a:r>
                <a:r>
                  <a:rPr lang="en-US" altLang="zh-CN" dirty="0">
                    <a:effectLst/>
                  </a:rPr>
                  <a:t>as sin(x) and </a:t>
                </a:r>
                <a:r>
                  <a:rPr lang="en-US" altLang="zh-CN" dirty="0" err="1">
                    <a:effectLst/>
                  </a:rPr>
                  <a:t>cos</a:t>
                </a:r>
                <a:r>
                  <a:rPr lang="en-US" altLang="zh-CN" dirty="0">
                    <a:effectLst/>
                  </a:rPr>
                  <a:t>(x).</a:t>
                </a:r>
                <a:r>
                  <a:rPr lang="zh-CN" altLang="zh-CN" dirty="0">
                    <a:effectLst/>
                  </a:rPr>
                  <a:t> </a:t>
                </a:r>
                <a:endParaRPr lang="en-US" altLang="zh-CN" dirty="0" smtClean="0">
                  <a:effectLst/>
                </a:endParaRP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Hence</a:t>
                </a:r>
                <a:r>
                  <a:rPr lang="en-US" altLang="zh-CN" dirty="0"/>
                  <a:t>, we have to </a:t>
                </a:r>
                <a:r>
                  <a:rPr lang="en-US" altLang="zh-CN" dirty="0" smtClean="0"/>
                  <a:t>simplify sine function </a:t>
                </a:r>
                <a:r>
                  <a:rPr lang="en-US" altLang="zh-CN" dirty="0"/>
                  <a:t>in the </a:t>
                </a:r>
                <a:r>
                  <a:rPr lang="en-US" altLang="zh-CN" dirty="0" smtClean="0"/>
                  <a:t>2</a:t>
                </a:r>
                <a:r>
                  <a:rPr lang="en-US" altLang="zh-CN" baseline="30000" dirty="0" smtClean="0"/>
                  <a:t>nd</a:t>
                </a:r>
                <a:r>
                  <a:rPr lang="en-US" altLang="zh-CN" dirty="0" smtClean="0"/>
                  <a:t> equation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/>
                        <m:t>α</m:t>
                      </m:r>
                      <m:r>
                        <m:rPr>
                          <m:nor/>
                        </m:rPr>
                        <a:rPr lang="en-US" altLang="zh-CN" i="1"/>
                        <m:t>−</m:t>
                      </m:r>
                      <m:func>
                        <m:func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α</m:t>
                          </m:r>
                          <m:r>
                            <a:rPr lang="en-US" altLang="zh-CN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π</m:t>
                          </m:r>
                          <m:r>
                            <a:rPr lang="en-US" altLang="zh-CN">
                              <a:latin typeface="Cambria Math"/>
                            </a:rPr>
                            <m:t>/2</m:t>
                          </m:r>
                        </m:e>
                      </m:func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32856"/>
                <a:ext cx="8568952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1067" t="-1822" r="-427" b="-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S-Concordia-Powerpoint-2011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Concordia-Powerpoint-2010-Template-B.potx</Template>
  <TotalTime>1218</TotalTime>
  <Words>1247</Words>
  <Application>Microsoft Office PowerPoint</Application>
  <PresentationFormat>全屏显示(4:3)</PresentationFormat>
  <Paragraphs>230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UCS-Concordia-Powerpoint-2011</vt:lpstr>
      <vt:lpstr>Team D </vt:lpstr>
      <vt:lpstr> INTRODUCTION</vt:lpstr>
      <vt:lpstr>PowerPoint 演示文稿</vt:lpstr>
      <vt:lpstr> PROBLEM STATEMENT</vt:lpstr>
      <vt:lpstr>PowerPoint 演示文稿</vt:lpstr>
      <vt:lpstr> POTUM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IMPLEMENTATION OUTPUTS OVER DIFFERENT LANGUAGES</vt:lpstr>
      <vt:lpstr> Matlab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C++</vt:lpstr>
      <vt:lpstr>PowerPoint 演示文稿</vt:lpstr>
      <vt:lpstr> JavaScript</vt:lpstr>
      <vt:lpstr>PowerPoint 演示文稿</vt:lpstr>
      <vt:lpstr> PHP</vt:lpstr>
      <vt:lpstr>PowerPoint 演示文稿</vt:lpstr>
      <vt:lpstr> Ruby</vt:lpstr>
      <vt:lpstr>PowerPoint 演示文稿</vt:lpstr>
      <vt:lpstr> Python</vt:lpstr>
      <vt:lpstr>PowerPoint 演示文稿</vt:lpstr>
      <vt:lpstr> CONCLUSION</vt:lpstr>
      <vt:lpstr>PowerPoint 演示文稿</vt:lpstr>
      <vt:lpstr>PowerPoint 演示文稿</vt:lpstr>
    </vt:vector>
  </TitlesOfParts>
  <Company>Marketing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Alleyne</dc:creator>
  <cp:lastModifiedBy>Zhu Lin</cp:lastModifiedBy>
  <cp:revision>19</cp:revision>
  <dcterms:created xsi:type="dcterms:W3CDTF">2011-06-22T22:00:22Z</dcterms:created>
  <dcterms:modified xsi:type="dcterms:W3CDTF">2013-08-01T08:38:50Z</dcterms:modified>
</cp:coreProperties>
</file>