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57" r:id="rId4"/>
    <p:sldId id="267" r:id="rId5"/>
    <p:sldId id="272" r:id="rId6"/>
    <p:sldId id="268" r:id="rId7"/>
    <p:sldId id="270" r:id="rId8"/>
    <p:sldId id="269" r:id="rId9"/>
    <p:sldId id="259" r:id="rId10"/>
    <p:sldId id="260" r:id="rId11"/>
    <p:sldId id="261" r:id="rId12"/>
    <p:sldId id="271" r:id="rId13"/>
    <p:sldId id="258" r:id="rId14"/>
    <p:sldId id="274" r:id="rId15"/>
    <p:sldId id="273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0" autoAdjust="0"/>
    <p:restoredTop sz="85217" autoAdjust="0"/>
  </p:normalViewPr>
  <p:slideViewPr>
    <p:cSldViewPr snapToGrid="0">
      <p:cViewPr varScale="1">
        <p:scale>
          <a:sx n="97" d="100"/>
          <a:sy n="97" d="100"/>
        </p:scale>
        <p:origin x="3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D2E7D-43C9-41A7-BDA7-E9BB7CD0E314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A356E-1CDB-4577-AF64-25D853D81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95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Docker client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：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Docker Engine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：</a:t>
            </a:r>
            <a:b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Docker daemon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：镜像管理、镜像构建、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REST API 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身份验证、安全、核心网络、编排</a:t>
            </a:r>
            <a:b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containerd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：容器里的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Supervisor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，主要仍无是容器的生命周期管理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负责容器的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pause..)</a:t>
            </a:r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containerd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-shim 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启动无守护进程容器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将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docker daemon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拆分出来之后对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docker daemon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维护升级无需重启所有容器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作用：保持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和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流是开启状态，从而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daemon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重启的时候，容器不会因为管道的关闭而终止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将容器的退出状态反馈给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daemon(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类似隔离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daemon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和容器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RunC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： 容器运行时 内核原语接口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类似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API?)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runc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实质是轻量级、针对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Libcontainer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进行包装的命令行交互工具。它的作用就是创建容器</a:t>
            </a:r>
            <a:b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运行容器</a:t>
            </a:r>
            <a:b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假设执行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docekr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run 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指令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docker client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向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docker API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发出指令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docker daemon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在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端接收指令，接收后指示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containerd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启动新容器</a:t>
            </a:r>
          </a:p>
          <a:p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containerd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给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runc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传递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OCI bundle 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并指示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runc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创建容器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每次创建新容器时会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fork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一个新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runc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，创建时候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runc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为容器的父进程，当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runc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创建完进程退出，与该容器相关联的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containerd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-shim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进程就会称为容器的父进程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A356E-1CDB-4577-AF64-25D853D817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32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A356E-1CDB-4577-AF64-25D853D8174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094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用户执行</a:t>
            </a:r>
            <a:r>
              <a:rPr lang="de-DE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docker exec container-name /bin/bash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时</a:t>
            </a:r>
            <a:endParaRPr lang="de-DE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加载器将识别修改后的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bash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Shebang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，并执行我们指定的解释器，也就是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/proc/self/exe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这是 </a:t>
            </a:r>
            <a:r>
              <a:rPr lang="en-US" altLang="zh-CN" b="1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runC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二进制文件的符号链接。</a:t>
            </a:r>
            <a:endParaRPr lang="en-US" altLang="zh-CN" b="1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base"/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我们可以通过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/proc/ [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runc-pid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] /exe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从容器中的单独进程覆盖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runC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二进制文件。</a:t>
            </a:r>
          </a:p>
          <a:p>
            <a:pPr algn="l" fontAlgn="base"/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然后，攻击者可以继续写入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/proc/self/exe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的目标，以尝试覆盖主机上的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runC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二进制文件。但是一般来说，这不会成功，因为内核不允许在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runC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执行时覆盖它。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基本上，如果我们不能在进程运行时覆盖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runC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二进制文件。然而，如果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runC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进程退出，那么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/proc/ [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runc-pid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] /exe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也会随之消失，我们将丢失对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runC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二进制文件的引用。为了解决这一问题，在我们的进程中打开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/proc/ [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runc-pid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] /exe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进行读取，这会在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/proc/ [ our-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pid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] /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fd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/3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中创建一个文件描述符。</a:t>
            </a:r>
            <a:endParaRPr lang="en-US" altLang="zh-CN" b="1" dirty="0"/>
          </a:p>
          <a:p>
            <a:r>
              <a:rPr lang="en-US" altLang="zh-CN" dirty="0"/>
              <a:t>Docker exec –it image /bin/</a:t>
            </a:r>
            <a:r>
              <a:rPr lang="en-US" altLang="zh-CN" dirty="0" err="1"/>
              <a:t>sh</a:t>
            </a:r>
            <a:r>
              <a:rPr lang="en-US" altLang="zh-CN" dirty="0"/>
              <a:t> (/bin/</a:t>
            </a:r>
            <a:r>
              <a:rPr lang="en-US" altLang="zh-CN" dirty="0" err="1"/>
              <a:t>sh</a:t>
            </a:r>
            <a:r>
              <a:rPr lang="en-US" altLang="zh-CN" dirty="0"/>
              <a:t>)</a:t>
            </a:r>
            <a:r>
              <a:rPr lang="zh-CN" altLang="en-US" dirty="0"/>
              <a:t>被替换为</a:t>
            </a:r>
            <a:r>
              <a:rPr lang="en-US" altLang="zh-CN" dirty="0"/>
              <a:t>/proc/self/exe</a:t>
            </a:r>
          </a:p>
          <a:p>
            <a:r>
              <a:rPr lang="en-US" altLang="zh-CN" dirty="0"/>
              <a:t>/proc/self/exe</a:t>
            </a:r>
            <a:r>
              <a:rPr lang="zh-CN" altLang="en-US" dirty="0"/>
              <a:t>代表当前程序</a:t>
            </a:r>
            <a:endParaRPr lang="en-US" altLang="zh-CN" dirty="0"/>
          </a:p>
          <a:p>
            <a:r>
              <a:rPr lang="en-US" altLang="zh-CN" dirty="0" err="1"/>
              <a:t>Runc</a:t>
            </a:r>
            <a:r>
              <a:rPr lang="zh-CN" altLang="en-US" dirty="0"/>
              <a:t>执行</a:t>
            </a:r>
            <a:r>
              <a:rPr lang="en-US" altLang="zh-CN" dirty="0"/>
              <a:t>/proc/self/exe</a:t>
            </a:r>
            <a:r>
              <a:rPr lang="zh-CN" altLang="en-US" dirty="0"/>
              <a:t>那么最终会指向攻击载荷</a:t>
            </a:r>
            <a:endParaRPr lang="en-US" altLang="zh-CN" dirty="0"/>
          </a:p>
          <a:p>
            <a:r>
              <a:rPr lang="en-US" altLang="zh-CN" dirty="0"/>
              <a:t>/bin/</a:t>
            </a:r>
            <a:r>
              <a:rPr lang="en-US" altLang="zh-CN" dirty="0" err="1"/>
              <a:t>sh</a:t>
            </a:r>
            <a:r>
              <a:rPr lang="en-US" altLang="zh-CN" dirty="0"/>
              <a:t>---&gt;/proc/self/exe---&gt;/</a:t>
            </a:r>
            <a:r>
              <a:rPr lang="en-US" altLang="zh-CN" dirty="0" err="1"/>
              <a:t>usr</a:t>
            </a:r>
            <a:r>
              <a:rPr lang="en-US" altLang="zh-CN" dirty="0"/>
              <a:t>/bin/</a:t>
            </a:r>
            <a:r>
              <a:rPr lang="en-US" altLang="zh-CN" dirty="0" err="1"/>
              <a:t>ruc</a:t>
            </a:r>
            <a:r>
              <a:rPr lang="en-US" altLang="zh-CN" dirty="0"/>
              <a:t>---&gt;</a:t>
            </a:r>
            <a:r>
              <a:rPr lang="zh-CN" altLang="en-US" dirty="0"/>
              <a:t>攻击载荷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A356E-1CDB-4577-AF64-25D853D8174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81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定义一个</a:t>
            </a:r>
            <a:r>
              <a:rPr lang="en-US" altLang="zh-CN" dirty="0" err="1"/>
              <a:t>VolumeA</a:t>
            </a:r>
            <a:r>
              <a:rPr lang="en-US" altLang="zh-CN" dirty="0"/>
              <a:t>,</a:t>
            </a:r>
            <a:r>
              <a:rPr lang="zh-CN" altLang="en-US" dirty="0"/>
              <a:t>在容器</a:t>
            </a:r>
            <a:r>
              <a:rPr lang="en-US" altLang="zh-CN" dirty="0"/>
              <a:t>A</a:t>
            </a:r>
            <a:r>
              <a:rPr lang="zh-CN" altLang="en-US" dirty="0"/>
              <a:t>挂载</a:t>
            </a:r>
            <a:r>
              <a:rPr lang="en-US" altLang="zh-CN" dirty="0" err="1"/>
              <a:t>VolumeA</a:t>
            </a:r>
            <a:r>
              <a:rPr lang="en-US" altLang="zh-CN" dirty="0"/>
              <a:t>,</a:t>
            </a:r>
            <a:r>
              <a:rPr lang="zh-CN" altLang="en-US" dirty="0"/>
              <a:t>当</a:t>
            </a:r>
            <a:r>
              <a:rPr lang="en-US" altLang="zh-CN" dirty="0"/>
              <a:t>A</a:t>
            </a:r>
            <a:r>
              <a:rPr lang="zh-CN" altLang="en-US" dirty="0"/>
              <a:t>容器起来后，恶意程序疯狂在挂载的目录下刷新软连接与目录的关系</a:t>
            </a:r>
            <a:r>
              <a:rPr lang="en-US" altLang="zh-CN" dirty="0"/>
              <a:t>(</a:t>
            </a:r>
            <a:r>
              <a:rPr lang="zh-CN" altLang="en-US" dirty="0"/>
              <a:t>建立与宿主机目录的软链接</a:t>
            </a:r>
            <a:r>
              <a:rPr lang="en-US" altLang="zh-CN" dirty="0"/>
              <a:t>)</a:t>
            </a:r>
            <a:r>
              <a:rPr lang="zh-CN" altLang="en-US" dirty="0"/>
              <a:t>。与此同时若</a:t>
            </a:r>
            <a:r>
              <a:rPr lang="en-US" altLang="zh-CN" dirty="0"/>
              <a:t>b</a:t>
            </a:r>
            <a:r>
              <a:rPr lang="zh-CN" altLang="en-US" dirty="0"/>
              <a:t>容器也像</a:t>
            </a:r>
            <a:r>
              <a:rPr lang="en-US" altLang="zh-CN" dirty="0"/>
              <a:t>a</a:t>
            </a:r>
            <a:r>
              <a:rPr lang="zh-CN" altLang="en-US" dirty="0"/>
              <a:t>容器一样挂载了相同中的卷和对应卷下面的目录。当容器</a:t>
            </a:r>
            <a:r>
              <a:rPr lang="en-US" altLang="zh-CN" dirty="0"/>
              <a:t>b</a:t>
            </a:r>
            <a:r>
              <a:rPr lang="zh-CN" altLang="en-US" dirty="0"/>
              <a:t>挂载卷时，</a:t>
            </a:r>
            <a:r>
              <a:rPr lang="en-US" altLang="zh-CN" dirty="0" err="1"/>
              <a:t>runC</a:t>
            </a:r>
            <a:r>
              <a:rPr lang="zh-CN" altLang="en-US" dirty="0"/>
              <a:t>不信任目标参数，并将使用 “</a:t>
            </a:r>
            <a:r>
              <a:rPr lang="en-US" altLang="zh-CN" dirty="0" err="1"/>
              <a:t>filepath-securejoin</a:t>
            </a:r>
            <a:r>
              <a:rPr lang="en-US" altLang="zh-CN" dirty="0"/>
              <a:t>” </a:t>
            </a:r>
            <a:r>
              <a:rPr lang="zh-CN" altLang="en-US" dirty="0"/>
              <a:t>库来解析任何符号链接并确保解析的目标在容器根目录中</a:t>
            </a:r>
            <a:r>
              <a:rPr lang="en-US" altLang="zh-CN" dirty="0"/>
              <a:t>,</a:t>
            </a:r>
            <a:r>
              <a:rPr lang="zh-CN" altLang="en-US" dirty="0"/>
              <a:t>但此时</a:t>
            </a:r>
            <a:r>
              <a:rPr lang="en-US" altLang="zh-CN" dirty="0"/>
              <a:t>a</a:t>
            </a:r>
            <a:r>
              <a:rPr lang="zh-CN" altLang="en-US" dirty="0"/>
              <a:t>容器将要被检查的目标文件替换为指向宿主机目录的符号链接</a:t>
            </a:r>
            <a:r>
              <a:rPr lang="en-US" altLang="zh-CN" dirty="0"/>
              <a:t>,</a:t>
            </a:r>
            <a:r>
              <a:rPr lang="zh-CN" altLang="en-US" dirty="0"/>
              <a:t>那么就可以将宿主机的符号链接挂载到容器中</a:t>
            </a:r>
            <a:r>
              <a:rPr lang="en-US" altLang="zh-CN" dirty="0"/>
              <a:t>,</a:t>
            </a:r>
            <a:r>
              <a:rPr lang="zh-CN" altLang="en-US" dirty="0"/>
              <a:t>实现了容器逃逸</a:t>
            </a:r>
            <a:r>
              <a:rPr lang="en-US" altLang="zh-CN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Container-B</a:t>
            </a:r>
            <a:r>
              <a:rPr lang="zh-CN" altLang="en-US" dirty="0"/>
              <a:t>在挂载与</a:t>
            </a:r>
            <a:r>
              <a:rPr lang="en-US" altLang="zh-CN" dirty="0"/>
              <a:t>Container-A</a:t>
            </a:r>
            <a:r>
              <a:rPr lang="zh-CN" altLang="en-US" dirty="0"/>
              <a:t>相同卷下面的目录</a:t>
            </a:r>
            <a:r>
              <a:rPr lang="en-US" altLang="zh-CN" dirty="0"/>
              <a:t>,</a:t>
            </a:r>
            <a:r>
              <a:rPr lang="zh-CN" altLang="en-US" dirty="0"/>
              <a:t>触发</a:t>
            </a:r>
            <a:r>
              <a:rPr lang="en-US" altLang="zh-CN" dirty="0" err="1"/>
              <a:t>runC</a:t>
            </a:r>
            <a:r>
              <a:rPr lang="zh-CN" altLang="en-US" dirty="0"/>
              <a:t>不信任目标参数，检验符号链接为容器根目录中之后</a:t>
            </a:r>
            <a:r>
              <a:rPr lang="en-US" altLang="zh-CN" dirty="0"/>
              <a:t>Container-A</a:t>
            </a:r>
            <a:r>
              <a:rPr lang="zh-CN" altLang="en-US" dirty="0"/>
              <a:t>在解析之前将符号链接替换为指向宿主机目录。那么就可以将宿主机的符号链接挂载到容器</a:t>
            </a:r>
            <a:r>
              <a:rPr lang="en-US" altLang="zh-CN" dirty="0"/>
              <a:t>B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A356E-1CDB-4577-AF64-25D853D8174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679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44BCB-BCE9-760C-F951-1536835A3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17E7C4-4A50-AD87-294C-53A641D77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3C314E-634B-3BA2-BACD-6BE36CBB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6573-F320-459C-8627-1806F26AB02A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C1F229-97DD-7756-6A37-8134A5E7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2390FE-231E-66CB-0E4A-11DE31D7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FDA4-50AB-4B16-B678-13FA5C327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47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A8D22-8C81-5E16-2D62-3D277557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CA9EB6-28C4-A5AF-1B84-444911E6C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6709E5-DC4B-BBF6-F367-13DBCCCC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6573-F320-459C-8627-1806F26AB02A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04640C-D23D-44C5-026D-9A352CC62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751748-01CB-85EF-EC8D-46E4C07B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FDA4-50AB-4B16-B678-13FA5C327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03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5BCD3D-C6D5-A632-65A8-738AF821D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8818A6-030D-29DC-D370-65CBB0CC4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980E3-CE17-824E-CA09-4CE5D4F7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6573-F320-459C-8627-1806F26AB02A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C0ACE-34ED-9C3C-C5A6-F5DE9431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92F50-C929-24CA-6B14-15E3FBAC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FDA4-50AB-4B16-B678-13FA5C327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54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03500-8D3D-F001-0EA5-E604668B2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073B7-A5F9-7CF2-F487-13B0DE021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30ED0-F5A0-F626-97C2-54FBD73A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6573-F320-459C-8627-1806F26AB02A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20232-10E3-2C3C-C12A-A3EB7CDE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F4CD4-3B4D-6221-EFDD-CE046A94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FDA4-50AB-4B16-B678-13FA5C327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21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43CFB-848C-D4EB-7602-B2390FBE5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AA46EC-3765-D8AC-FC51-493AE01E6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1AF158-6FD3-A674-1937-B92C08552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6573-F320-459C-8627-1806F26AB02A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3872A2-A49F-89F5-B913-E5E672207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1CEC83-3824-BC77-A66D-6B1381B2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FDA4-50AB-4B16-B678-13FA5C327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00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0A854-49A7-E0FF-F1E8-6E88CC1C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7A113D-05C8-C843-BD5B-5CD08659D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CF5C8B-8241-578B-FC09-3EFF0A24F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8AFBA3-A0FD-6311-249A-535B24EDD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6573-F320-459C-8627-1806F26AB02A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8973D8-82DA-B517-238C-062B60D8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047292-ECAD-968D-9E76-F328B765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FDA4-50AB-4B16-B678-13FA5C327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24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5D2CA-B2A4-B9FA-F657-3F0BC07BB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DFC7F-A649-066A-0603-FCAFD5DFF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0591DA-F679-573D-9F0F-3C813DFCD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534C58-0BEC-08ED-8C1E-5C433958C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A78ADB-2822-CE43-38D4-34626A898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267F72-6380-605F-D7F5-BB5BDEBB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6573-F320-459C-8627-1806F26AB02A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B6E0CF-BF32-1D77-FE7D-66965C4A3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7136F1-A596-442B-B998-C84134BE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FDA4-50AB-4B16-B678-13FA5C327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10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97E12-EB76-08D0-2F31-0D99EF7FE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A3CE6A-2953-3B9D-0293-8F923EC9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6573-F320-459C-8627-1806F26AB02A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C66370-7518-591F-9C4C-C8C6520E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8BB406-8879-C083-BBAE-D824CCD7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FDA4-50AB-4B16-B678-13FA5C327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9C3E59-1886-494D-EF1A-6C60FE92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6573-F320-459C-8627-1806F26AB02A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8FB2A2-BD56-F80E-BC7E-501665FB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E8AC9A-25DA-992F-4897-62CEDB30E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FDA4-50AB-4B16-B678-13FA5C327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9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72DA0-5F1C-B8C2-0DF7-3D803737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E2E9B-24A1-7AA3-2DD1-ACA37F22E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474D3-628D-01B3-CE85-31268B104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E703C2-F76B-DB04-DA30-D1D21D8A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6573-F320-459C-8627-1806F26AB02A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3E708B-BB09-7A95-7182-AD87EEDB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77459B-89FC-86A4-8240-A77057A87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FDA4-50AB-4B16-B678-13FA5C327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36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18D6C-643E-5DFD-B6D0-06D022BC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63DD8F-3F0D-D9E3-EC6F-B9CB57BB8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E1F00F-7F4E-ADCA-8673-6B870AD4C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F3D0EC-34D5-4F23-075B-C0CB19EB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6573-F320-459C-8627-1806F26AB02A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6A5393-56B1-7DBF-ED31-DBC2DD96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9E124F-E1A7-8267-D518-6D7110E0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FDA4-50AB-4B16-B678-13FA5C327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16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37F464-759F-707F-08C1-8B0714F44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61D15C-654C-916B-75F2-105F2F3A8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B0D245-1C94-7F7A-F20D-78F904649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56573-F320-459C-8627-1806F26AB02A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D5F0C2-B42A-6299-8B3C-345F1E7E9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3B4219-13F0-78C1-087C-54488FB37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EFDA4-50AB-4B16-B678-13FA5C327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15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DEEF1-E462-6B7B-92FA-F5307A11C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漏洞分享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3BD7A5-A2A3-D5AA-0CDF-F82CEB948A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772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96A4B-38C2-FB7D-B19C-69CBE764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CVE-2021-30465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8FBA0-3751-1DFF-F4E4-380072F1A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553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CA8FA-6D5F-7EF4-0F6D-33F9F309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前置知识：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E4E80-B5E1-6388-E08C-2913BC9EF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42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000" dirty="0"/>
              <a:t>(1)</a:t>
            </a:r>
            <a:r>
              <a:rPr lang="zh-CN" altLang="en-US" sz="3000" dirty="0"/>
              <a:t>在容器层面挂载卷和挂在目录是不一样的。</a:t>
            </a:r>
            <a:endParaRPr lang="en-US" altLang="zh-CN" sz="3000" dirty="0"/>
          </a:p>
          <a:p>
            <a:pPr marL="0" indent="0">
              <a:buNone/>
            </a:pPr>
            <a:r>
              <a:rPr lang="zh-CN" altLang="en-US" sz="3000" dirty="0"/>
              <a:t>挂载目录对容器来说</a:t>
            </a:r>
            <a:r>
              <a:rPr lang="en-US" altLang="zh-CN" sz="3000" dirty="0"/>
              <a:t>,</a:t>
            </a:r>
            <a:r>
              <a:rPr lang="zh-CN" altLang="en-US" sz="3000" dirty="0"/>
              <a:t>只是简单把目录与容器的目录做映射绑定</a:t>
            </a:r>
            <a:r>
              <a:rPr lang="en-US" altLang="zh-CN" sz="3000" dirty="0"/>
              <a:t>,</a:t>
            </a:r>
            <a:r>
              <a:rPr lang="zh-CN" altLang="en-US" sz="3000" dirty="0"/>
              <a:t>目录的权限还是在主机，需要用户自制维护</a:t>
            </a:r>
            <a:r>
              <a:rPr lang="en-US" altLang="zh-CN" sz="3000" dirty="0"/>
              <a:t>,</a:t>
            </a:r>
            <a:r>
              <a:rPr lang="zh-CN" altLang="en-US" sz="3000" dirty="0"/>
              <a:t>手动处理权限等问题。</a:t>
            </a:r>
            <a:endParaRPr lang="en-US" altLang="zh-CN" sz="3000" dirty="0"/>
          </a:p>
          <a:p>
            <a:pPr marL="0" indent="0">
              <a:buNone/>
            </a:pPr>
            <a:r>
              <a:rPr lang="zh-CN" altLang="en-US" sz="3000" dirty="0"/>
              <a:t>挂载卷后是由容器引擎进行管理维护的</a:t>
            </a:r>
            <a:r>
              <a:rPr lang="en-US" altLang="zh-CN" sz="3000" dirty="0"/>
              <a:t>,</a:t>
            </a:r>
            <a:r>
              <a:rPr lang="zh-CN" altLang="en-US" sz="3000" dirty="0"/>
              <a:t>也就是把对应卷的所</a:t>
            </a:r>
            <a:endParaRPr lang="en-US" altLang="zh-CN" sz="3000" dirty="0"/>
          </a:p>
          <a:p>
            <a:pPr marL="0" indent="0">
              <a:buNone/>
            </a:pPr>
            <a:r>
              <a:rPr lang="zh-CN" altLang="en-US" sz="3000" dirty="0"/>
              <a:t>有权交给了容器引擎。</a:t>
            </a:r>
            <a:endParaRPr lang="en-US" altLang="zh-CN" sz="3000" dirty="0"/>
          </a:p>
          <a:p>
            <a:pPr marL="0" indent="0">
              <a:buNone/>
            </a:pPr>
            <a:r>
              <a:rPr lang="zh-CN" altLang="en-US" sz="3000" dirty="0"/>
              <a:t>因此例如定义一个</a:t>
            </a:r>
            <a:r>
              <a:rPr lang="en-US" altLang="zh-CN" sz="3000" dirty="0" err="1"/>
              <a:t>VolumeA</a:t>
            </a:r>
            <a:r>
              <a:rPr lang="en-US" altLang="zh-CN" sz="3000" dirty="0"/>
              <a:t>,</a:t>
            </a:r>
            <a:r>
              <a:rPr lang="zh-CN" altLang="en-US" sz="3000" dirty="0"/>
              <a:t>在</a:t>
            </a:r>
            <a:r>
              <a:rPr lang="en-US" altLang="zh-CN" sz="3000" dirty="0"/>
              <a:t>A</a:t>
            </a:r>
            <a:r>
              <a:rPr lang="zh-CN" altLang="en-US" sz="3000" dirty="0"/>
              <a:t>容器挂载</a:t>
            </a:r>
            <a:r>
              <a:rPr lang="en-US" altLang="zh-CN" sz="3000" dirty="0" err="1"/>
              <a:t>VolumeA</a:t>
            </a:r>
            <a:r>
              <a:rPr lang="en-US" altLang="zh-CN" sz="3000" dirty="0"/>
              <a:t>,</a:t>
            </a:r>
            <a:r>
              <a:rPr lang="zh-CN" altLang="en-US" sz="3000" dirty="0"/>
              <a:t>那么同时也</a:t>
            </a:r>
            <a:endParaRPr lang="en-US" altLang="zh-CN" sz="3000" dirty="0"/>
          </a:p>
          <a:p>
            <a:pPr marL="0" indent="0">
              <a:buNone/>
            </a:pPr>
            <a:r>
              <a:rPr lang="zh-CN" altLang="en-US" sz="3000" dirty="0"/>
              <a:t>挂载了</a:t>
            </a:r>
            <a:r>
              <a:rPr lang="en-US" altLang="zh-CN" sz="3000" dirty="0" err="1"/>
              <a:t>VolumeA</a:t>
            </a:r>
            <a:r>
              <a:rPr lang="zh-CN" altLang="en-US" sz="3000" dirty="0"/>
              <a:t>下的目录。</a:t>
            </a:r>
          </a:p>
        </p:txBody>
      </p:sp>
    </p:spTree>
    <p:extLst>
      <p:ext uri="{BB962C8B-B14F-4D97-AF65-F5344CB8AC3E}">
        <p14:creationId xmlns:p14="http://schemas.microsoft.com/office/powerpoint/2010/main" val="1056272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7EE2C-6649-0141-59B6-841BDB9D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前置知识</a:t>
            </a:r>
            <a:r>
              <a:rPr lang="en-US" altLang="zh-CN" dirty="0"/>
              <a:t>/</a:t>
            </a:r>
            <a:r>
              <a:rPr lang="zh-CN" altLang="en-US" dirty="0"/>
              <a:t>漏洞原理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9D608B-0DD7-7237-4CD0-AE250CDB9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首先要了解一点，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runc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在挂载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volumes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时是不允许将软链接挂载至容器中的，因为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runc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会跟随软链接指向的地址，将宿主机上的目录挂载至容器中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(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从而导致容器逃逸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因此</a:t>
            </a:r>
            <a:r>
              <a:rPr lang="en-US" altLang="zh-CN" dirty="0" err="1">
                <a:solidFill>
                  <a:srgbClr val="404040"/>
                </a:solidFill>
                <a:latin typeface="-apple-system"/>
              </a:rPr>
              <a:t>runc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会</a:t>
            </a:r>
            <a:r>
              <a:rPr lang="zh-CN" altLang="en-US" dirty="0"/>
              <a:t>使用 “</a:t>
            </a:r>
            <a:r>
              <a:rPr lang="en-US" altLang="zh-CN" dirty="0" err="1"/>
              <a:t>filepath-securejoin</a:t>
            </a:r>
            <a:r>
              <a:rPr lang="en-US" altLang="zh-CN" dirty="0"/>
              <a:t>” </a:t>
            </a:r>
            <a:r>
              <a:rPr lang="zh-CN" altLang="en-US" dirty="0"/>
              <a:t>库中的</a:t>
            </a:r>
            <a:r>
              <a:rPr lang="en-US" altLang="zh-CN" dirty="0" err="1"/>
              <a:t>securejoin.SecureJoinVFS</a:t>
            </a:r>
            <a:r>
              <a:rPr lang="en-US" altLang="zh-CN" dirty="0"/>
              <a:t>()</a:t>
            </a:r>
            <a:r>
              <a:rPr lang="zh-CN" altLang="en-US" dirty="0"/>
              <a:t>函数先对目录进行</a:t>
            </a:r>
            <a:r>
              <a:rPr lang="en-US" altLang="zh-CN" dirty="0"/>
              <a:t>check</a:t>
            </a:r>
            <a:r>
              <a:rPr lang="zh-CN" altLang="en-US" dirty="0"/>
              <a:t>，然后再</a:t>
            </a:r>
            <a:r>
              <a:rPr lang="en-US" altLang="zh-CN" dirty="0"/>
              <a:t>mount</a:t>
            </a:r>
            <a:r>
              <a:rPr lang="zh-CN" altLang="en-US" dirty="0"/>
              <a:t>。这样就会有一个时间差，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从而产生条件竞争。从而可能会发生跟随软链接的行为，将宿主机上的目录挂载至容器中，从而产生容器逃逸。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5492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7F495-FDA9-6806-6E77-A29C9E06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漏洞利用</a:t>
            </a:r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C252C5BF-DDFA-1038-38AF-0FD9FD233A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AC0BF2E9-A651-AC06-87F0-CB4D3DC549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200" dirty="0"/>
              <a:t>（</a:t>
            </a:r>
            <a:r>
              <a:rPr lang="en-US" altLang="zh-CN" sz="2200" dirty="0"/>
              <a:t>1</a:t>
            </a:r>
            <a:r>
              <a:rPr lang="zh-CN" altLang="en-US" sz="2200" dirty="0"/>
              <a:t>）定义一个</a:t>
            </a:r>
            <a:r>
              <a:rPr lang="en-US" altLang="zh-CN" sz="2200" dirty="0" err="1"/>
              <a:t>VolumeA</a:t>
            </a:r>
            <a:endParaRPr lang="en-US" altLang="zh-CN" sz="2200" dirty="0"/>
          </a:p>
          <a:p>
            <a:r>
              <a:rPr lang="zh-CN" altLang="en-US" sz="2200" dirty="0"/>
              <a:t>（</a:t>
            </a:r>
            <a:r>
              <a:rPr lang="en-US" altLang="zh-CN" sz="2200" dirty="0"/>
              <a:t>2</a:t>
            </a:r>
            <a:r>
              <a:rPr lang="zh-CN" altLang="en-US" sz="2200" dirty="0"/>
              <a:t>）启动一个容器</a:t>
            </a:r>
            <a:r>
              <a:rPr lang="en-US" altLang="zh-CN" sz="2200" dirty="0"/>
              <a:t>A</a:t>
            </a:r>
            <a:r>
              <a:rPr lang="zh-CN" altLang="en-US" sz="2200" dirty="0"/>
              <a:t>后挂载</a:t>
            </a:r>
            <a:r>
              <a:rPr lang="en-US" altLang="zh-CN" sz="2200" dirty="0" err="1"/>
              <a:t>VolumeA</a:t>
            </a:r>
            <a:r>
              <a:rPr lang="zh-CN" altLang="en-US" sz="2200" dirty="0"/>
              <a:t>，并在</a:t>
            </a:r>
            <a:r>
              <a:rPr lang="en-US" altLang="zh-CN" sz="2200" dirty="0" err="1"/>
              <a:t>VolumeA</a:t>
            </a:r>
            <a:r>
              <a:rPr lang="zh-CN" altLang="en-US" sz="2200" dirty="0"/>
              <a:t>中创建一个</a:t>
            </a:r>
            <a:r>
              <a:rPr lang="en-US" altLang="zh-CN" sz="2200" dirty="0"/>
              <a:t>/test1/test</a:t>
            </a:r>
            <a:r>
              <a:rPr lang="zh-CN" altLang="en-US" sz="2200" dirty="0"/>
              <a:t>正常文件以及</a:t>
            </a:r>
            <a:r>
              <a:rPr lang="en-US" altLang="zh-CN" sz="2200" dirty="0"/>
              <a:t>test2/test</a:t>
            </a:r>
            <a:r>
              <a:rPr lang="zh-CN" altLang="en-US" sz="2200" dirty="0"/>
              <a:t>指向宿主机根目录</a:t>
            </a:r>
            <a:r>
              <a:rPr lang="en-US" altLang="zh-CN" sz="2200" dirty="0"/>
              <a:t>/</a:t>
            </a:r>
            <a:r>
              <a:rPr lang="zh-CN" altLang="en-US" sz="2200" dirty="0"/>
              <a:t>的软文件</a:t>
            </a:r>
            <a:endParaRPr lang="en-US" altLang="zh-CN" sz="2200" dirty="0"/>
          </a:p>
          <a:p>
            <a:r>
              <a:rPr lang="zh-CN" altLang="en-US" sz="2200" dirty="0"/>
              <a:t>（</a:t>
            </a:r>
            <a:r>
              <a:rPr lang="en-US" altLang="zh-CN" sz="2200" dirty="0"/>
              <a:t>3</a:t>
            </a:r>
            <a:r>
              <a:rPr lang="zh-CN" altLang="en-US" sz="2200" dirty="0"/>
              <a:t>）启动容器</a:t>
            </a:r>
            <a:r>
              <a:rPr lang="en-US" altLang="zh-CN" sz="2200" dirty="0"/>
              <a:t>A</a:t>
            </a:r>
            <a:r>
              <a:rPr lang="zh-CN" altLang="en-US" sz="2200" dirty="0"/>
              <a:t>中的恶意程序交换</a:t>
            </a:r>
            <a:r>
              <a:rPr lang="en-US" altLang="zh-CN" sz="2200" dirty="0"/>
              <a:t>/test1/test</a:t>
            </a:r>
            <a:r>
              <a:rPr lang="zh-CN" altLang="en-US" sz="2200" dirty="0"/>
              <a:t>和</a:t>
            </a:r>
            <a:r>
              <a:rPr lang="en-US" altLang="zh-CN" sz="2200" dirty="0"/>
              <a:t>/test2/test</a:t>
            </a:r>
          </a:p>
          <a:p>
            <a:r>
              <a:rPr lang="zh-CN" altLang="en-US" sz="2200" dirty="0"/>
              <a:t>（</a:t>
            </a:r>
            <a:r>
              <a:rPr lang="en-US" altLang="zh-CN" sz="2200" dirty="0"/>
              <a:t>4</a:t>
            </a:r>
            <a:r>
              <a:rPr lang="zh-CN" altLang="en-US" sz="2200" dirty="0"/>
              <a:t>）启动一个容器</a:t>
            </a:r>
            <a:r>
              <a:rPr lang="en-US" altLang="zh-CN" sz="2200" dirty="0"/>
              <a:t>B</a:t>
            </a:r>
            <a:r>
              <a:rPr lang="zh-CN" altLang="en-US" sz="2200" dirty="0"/>
              <a:t>挂载</a:t>
            </a:r>
            <a:r>
              <a:rPr lang="en-US" altLang="zh-CN" sz="2200" dirty="0" err="1"/>
              <a:t>VolumeA</a:t>
            </a:r>
            <a:r>
              <a:rPr lang="en-US" altLang="zh-CN" sz="2200" dirty="0"/>
              <a:t>,</a:t>
            </a:r>
            <a:r>
              <a:rPr lang="zh-CN" altLang="en-US" sz="2200" dirty="0"/>
              <a:t>在容器</a:t>
            </a:r>
            <a:r>
              <a:rPr lang="en-US" altLang="zh-CN" sz="2200" dirty="0"/>
              <a:t>B</a:t>
            </a:r>
            <a:r>
              <a:rPr lang="zh-CN" altLang="en-US" sz="2200" dirty="0"/>
              <a:t>挂载</a:t>
            </a:r>
            <a:r>
              <a:rPr lang="en-US" altLang="zh-CN" sz="2200" dirty="0" err="1"/>
              <a:t>VolumeA</a:t>
            </a:r>
            <a:r>
              <a:rPr lang="zh-CN" altLang="en-US" sz="2200" dirty="0"/>
              <a:t>中的</a:t>
            </a:r>
            <a:r>
              <a:rPr lang="en-US" altLang="zh-CN" sz="2200" dirty="0"/>
              <a:t>/test1/test</a:t>
            </a:r>
            <a:r>
              <a:rPr lang="zh-CN" altLang="en-US" sz="2200" dirty="0"/>
              <a:t>时</a:t>
            </a:r>
            <a:r>
              <a:rPr lang="en-US" altLang="zh-CN" sz="2200" dirty="0" err="1"/>
              <a:t>SecureJoinVFS</a:t>
            </a:r>
            <a:r>
              <a:rPr lang="en-US" altLang="zh-CN" sz="2200" dirty="0"/>
              <a:t>()</a:t>
            </a:r>
            <a:r>
              <a:rPr lang="zh-CN" altLang="en-US" sz="2200" dirty="0"/>
              <a:t>函数对它进行检查为安全文件之后容器</a:t>
            </a:r>
            <a:r>
              <a:rPr lang="en-US" altLang="zh-CN" sz="2200" dirty="0"/>
              <a:t>A</a:t>
            </a:r>
            <a:r>
              <a:rPr lang="zh-CN" altLang="en-US" sz="2200" dirty="0"/>
              <a:t>中的恶意程序将其替换为宿主机根目录的软链接，</a:t>
            </a:r>
            <a:r>
              <a:rPr lang="en-US" altLang="zh-CN" sz="2200" dirty="0"/>
              <a:t>mount</a:t>
            </a:r>
            <a:r>
              <a:rPr lang="zh-CN" altLang="en-US" sz="2200" dirty="0"/>
              <a:t>之后就将其挂载到容器</a:t>
            </a:r>
            <a:r>
              <a:rPr lang="en-US" altLang="zh-CN" sz="2200" dirty="0"/>
              <a:t>B</a:t>
            </a:r>
            <a:r>
              <a:rPr lang="zh-CN" altLang="en-US" sz="2200" dirty="0"/>
              <a:t>中</a:t>
            </a:r>
            <a:r>
              <a:rPr lang="zh-CN" altLang="en-US" sz="2400" dirty="0"/>
              <a:t>，从而实现容器逃逸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7D6D713-77BB-9B6A-664B-8117221B5655}"/>
              </a:ext>
            </a:extLst>
          </p:cNvPr>
          <p:cNvSpPr/>
          <p:nvPr/>
        </p:nvSpPr>
        <p:spPr>
          <a:xfrm>
            <a:off x="832016" y="2482082"/>
            <a:ext cx="1995605" cy="900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Container-A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4DC74F8-C0BF-161E-5F07-694C61837713}"/>
              </a:ext>
            </a:extLst>
          </p:cNvPr>
          <p:cNvSpPr/>
          <p:nvPr/>
        </p:nvSpPr>
        <p:spPr>
          <a:xfrm>
            <a:off x="3170136" y="2514481"/>
            <a:ext cx="2110407" cy="1022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Container-B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CEBDF9-7FA7-8810-872D-3E4CB037D44D}"/>
              </a:ext>
            </a:extLst>
          </p:cNvPr>
          <p:cNvSpPr/>
          <p:nvPr/>
        </p:nvSpPr>
        <p:spPr>
          <a:xfrm>
            <a:off x="1554480" y="4535879"/>
            <a:ext cx="2185670" cy="7749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Volume-A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B496719-5250-1A5A-1910-95094595596C}"/>
              </a:ext>
            </a:extLst>
          </p:cNvPr>
          <p:cNvCxnSpPr>
            <a:cxnSpLocks/>
          </p:cNvCxnSpPr>
          <p:nvPr/>
        </p:nvCxnSpPr>
        <p:spPr>
          <a:xfrm flipH="1" flipV="1">
            <a:off x="1936750" y="3429000"/>
            <a:ext cx="298616" cy="105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37580F7-C8DC-6092-83B7-C0F687A595C6}"/>
              </a:ext>
            </a:extLst>
          </p:cNvPr>
          <p:cNvCxnSpPr>
            <a:cxnSpLocks/>
          </p:cNvCxnSpPr>
          <p:nvPr/>
        </p:nvCxnSpPr>
        <p:spPr>
          <a:xfrm flipV="1">
            <a:off x="3449536" y="3499683"/>
            <a:ext cx="395972" cy="96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341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01E4A-6DBC-8056-03B1-B2898396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CVE-2017-1002101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866C5-30EE-AD43-6CE6-37644D7C7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947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275E007-E6F9-7B80-2BDF-01E96288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前置知识：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B83B44-0028-E7ED-DAF6-9BFFCC782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200" dirty="0"/>
              <a:t>(1)Volume:</a:t>
            </a:r>
          </a:p>
          <a:p>
            <a:r>
              <a:rPr lang="en-US" altLang="zh-CN" sz="2200" dirty="0"/>
              <a:t>Docker</a:t>
            </a:r>
            <a:r>
              <a:rPr lang="zh-CN" altLang="en-US" sz="2200" dirty="0"/>
              <a:t>的</a:t>
            </a:r>
            <a:r>
              <a:rPr lang="en-US" altLang="zh-CN" sz="2200" dirty="0"/>
              <a:t>Volume</a:t>
            </a:r>
            <a:r>
              <a:rPr lang="zh-CN" altLang="en-US" sz="2200" dirty="0"/>
              <a:t>只是磁盘中的一个目录，生命周期不受管理。当然</a:t>
            </a:r>
            <a:r>
              <a:rPr lang="en-US" altLang="zh-CN" sz="2200" dirty="0"/>
              <a:t>Docker</a:t>
            </a:r>
          </a:p>
          <a:p>
            <a:pPr marL="0" indent="0">
              <a:buNone/>
            </a:pPr>
            <a:r>
              <a:rPr lang="zh-CN" altLang="en-US" sz="2200" dirty="0"/>
              <a:t>新版本中也提供</a:t>
            </a:r>
            <a:r>
              <a:rPr lang="en-US" altLang="zh-CN" sz="2200" dirty="0"/>
              <a:t>Volume</a:t>
            </a:r>
            <a:r>
              <a:rPr lang="zh-CN" altLang="en-US" sz="2200" dirty="0"/>
              <a:t>将数据持久化存储</a:t>
            </a:r>
            <a:r>
              <a:rPr lang="en-US" altLang="zh-CN" sz="2200" dirty="0"/>
              <a:t>,</a:t>
            </a:r>
            <a:r>
              <a:rPr lang="zh-CN" altLang="en-US" sz="2200" dirty="0"/>
              <a:t>但支持功能比较少，每个容器只允</a:t>
            </a:r>
            <a:endParaRPr lang="en-US" altLang="zh-CN" sz="2200" dirty="0"/>
          </a:p>
          <a:p>
            <a:pPr marL="0" indent="0">
              <a:buNone/>
            </a:pPr>
            <a:r>
              <a:rPr lang="zh-CN" altLang="en-US" sz="2200" dirty="0"/>
              <a:t>许挂载一个</a:t>
            </a:r>
            <a:r>
              <a:rPr lang="en-US" altLang="zh-CN" sz="2200" dirty="0"/>
              <a:t>Volume</a:t>
            </a:r>
            <a:r>
              <a:rPr lang="zh-CN" altLang="en-US" sz="2200" dirty="0"/>
              <a:t>。</a:t>
            </a:r>
          </a:p>
          <a:p>
            <a:r>
              <a:rPr lang="en-US" altLang="zh-CN" sz="2200" dirty="0" err="1"/>
              <a:t>Kubernets</a:t>
            </a:r>
            <a:r>
              <a:rPr lang="en-US" altLang="zh-CN" sz="2200" dirty="0"/>
              <a:t> Volume</a:t>
            </a:r>
            <a:r>
              <a:rPr lang="zh-CN" altLang="en-US" sz="2200" dirty="0"/>
              <a:t>具有明确的生命周期与</a:t>
            </a:r>
            <a:r>
              <a:rPr lang="en-US" altLang="zh-CN" sz="2200" dirty="0"/>
              <a:t>pod</a:t>
            </a:r>
            <a:r>
              <a:rPr lang="zh-CN" altLang="en-US" sz="2200" dirty="0"/>
              <a:t>相同。因此</a:t>
            </a:r>
            <a:r>
              <a:rPr lang="en-US" altLang="zh-CN" sz="2200" dirty="0"/>
              <a:t>Volume</a:t>
            </a:r>
            <a:r>
              <a:rPr lang="zh-CN" altLang="en-US" sz="2200" dirty="0"/>
              <a:t>的生命周期 比</a:t>
            </a:r>
            <a:r>
              <a:rPr lang="en-US" altLang="zh-CN" sz="2200" dirty="0"/>
              <a:t>Pod</a:t>
            </a:r>
          </a:p>
          <a:p>
            <a:pPr marL="0" indent="0">
              <a:buNone/>
            </a:pPr>
            <a:r>
              <a:rPr lang="zh-CN" altLang="en-US" sz="2200" dirty="0"/>
              <a:t>中运行的任何容器都要持久，在容器重新启动时可以保留数</a:t>
            </a:r>
            <a:r>
              <a:rPr lang="en-US" altLang="zh-CN" sz="2200" dirty="0" err="1"/>
              <a:t>Kubernets</a:t>
            </a:r>
            <a:r>
              <a:rPr lang="zh-CN" altLang="en-US" sz="2200" dirty="0"/>
              <a:t>支持许多类型</a:t>
            </a:r>
            <a:endParaRPr lang="en-US" altLang="zh-CN" sz="2200" dirty="0"/>
          </a:p>
          <a:p>
            <a:pPr marL="0" indent="0">
              <a:buNone/>
            </a:pPr>
            <a:r>
              <a:rPr lang="zh-CN" altLang="en-US" sz="2200" dirty="0"/>
              <a:t>的</a:t>
            </a:r>
            <a:r>
              <a:rPr lang="en-US" altLang="zh-CN" sz="2200" dirty="0"/>
              <a:t>Volume</a:t>
            </a:r>
            <a:r>
              <a:rPr lang="zh-CN" altLang="en-US" sz="2200" dirty="0"/>
              <a:t>，</a:t>
            </a:r>
            <a:r>
              <a:rPr lang="en-US" altLang="zh-CN" sz="2200" dirty="0"/>
              <a:t>Pod</a:t>
            </a:r>
            <a:r>
              <a:rPr lang="zh-CN" altLang="en-US" sz="2200" dirty="0"/>
              <a:t>可以同时支持任意类型</a:t>
            </a:r>
            <a:r>
              <a:rPr lang="en-US" altLang="zh-CN" sz="2200" dirty="0"/>
              <a:t>/</a:t>
            </a:r>
            <a:r>
              <a:rPr lang="zh-CN" altLang="en-US" sz="2200" dirty="0"/>
              <a:t>数量</a:t>
            </a:r>
            <a:r>
              <a:rPr lang="en-US" altLang="zh-CN" sz="2200" dirty="0"/>
              <a:t>Volume</a:t>
            </a:r>
            <a:r>
              <a:rPr lang="zh-CN" altLang="en-US" sz="2200" dirty="0"/>
              <a:t>。一个</a:t>
            </a:r>
            <a:r>
              <a:rPr lang="en-US" altLang="zh-CN" sz="2200" dirty="0"/>
              <a:t>Volume</a:t>
            </a:r>
            <a:r>
              <a:rPr lang="zh-CN" altLang="en-US" sz="2200" dirty="0"/>
              <a:t>只是一个目录，目录可能有一些数据，</a:t>
            </a:r>
            <a:r>
              <a:rPr lang="en-US" altLang="zh-CN" sz="2200" dirty="0"/>
              <a:t>Pod</a:t>
            </a:r>
            <a:r>
              <a:rPr lang="zh-CN" altLang="en-US" sz="2200" dirty="0"/>
              <a:t>的容器可以访问这些数据。 </a:t>
            </a:r>
            <a:endParaRPr lang="en-US" altLang="zh-CN" sz="2200" dirty="0"/>
          </a:p>
          <a:p>
            <a:r>
              <a:rPr lang="en-US" altLang="zh-CN" sz="2200" dirty="0"/>
              <a:t>(2)</a:t>
            </a:r>
            <a:r>
              <a:rPr lang="en-US" altLang="zh-CN" sz="2200" dirty="0" err="1"/>
              <a:t>SubPath</a:t>
            </a:r>
            <a:r>
              <a:rPr lang="zh-CN" altLang="en-US" sz="2200" dirty="0"/>
              <a:t>：</a:t>
            </a:r>
          </a:p>
          <a:p>
            <a:r>
              <a:rPr lang="zh-CN" altLang="en-US" sz="2200" dirty="0"/>
              <a:t>同一个</a:t>
            </a:r>
            <a:r>
              <a:rPr lang="en-US" altLang="zh-CN" sz="2200" dirty="0"/>
              <a:t>pod</a:t>
            </a:r>
            <a:r>
              <a:rPr lang="zh-CN" altLang="en-US" sz="2200" dirty="0"/>
              <a:t>内多个容器挂载同一个卷时提供隔离。有时，我们需要把一个</a:t>
            </a:r>
            <a:r>
              <a:rPr lang="en-US" altLang="zh-CN" sz="2200" dirty="0"/>
              <a:t>Volume</a:t>
            </a:r>
            <a:r>
              <a:rPr lang="zh-CN" altLang="en-US" sz="2200" dirty="0"/>
              <a:t>在多出使用。</a:t>
            </a:r>
            <a:r>
              <a:rPr lang="en-US" altLang="zh-CN" sz="2200" dirty="0" err="1"/>
              <a:t>SubPath</a:t>
            </a:r>
            <a:r>
              <a:rPr lang="zh-CN" altLang="en-US" sz="2200" dirty="0"/>
              <a:t>特性允许我们在挂载时指定某</a:t>
            </a:r>
            <a:r>
              <a:rPr lang="en-US" altLang="zh-CN" sz="2200" dirty="0"/>
              <a:t>Volume</a:t>
            </a:r>
            <a:r>
              <a:rPr lang="zh-CN" altLang="en-US" sz="2200" dirty="0"/>
              <a:t>内的子路径。</a:t>
            </a:r>
          </a:p>
        </p:txBody>
      </p:sp>
    </p:spTree>
    <p:extLst>
      <p:ext uri="{BB962C8B-B14F-4D97-AF65-F5344CB8AC3E}">
        <p14:creationId xmlns:p14="http://schemas.microsoft.com/office/powerpoint/2010/main" val="2597200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401D0-4C97-C6AB-1AE1-0A5ADA69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漏洞原理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7AC5ED-E648-D1CC-0091-C065CDDA9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(1)</a:t>
            </a:r>
            <a:r>
              <a:rPr lang="zh-CN" altLang="en-US" dirty="0"/>
              <a:t>攻击者拥有某集群内</a:t>
            </a:r>
            <a:r>
              <a:rPr lang="en-US" altLang="zh-CN" dirty="0"/>
              <a:t>Pod</a:t>
            </a:r>
            <a:r>
              <a:rPr lang="zh-CN" altLang="en-US" dirty="0"/>
              <a:t>创建权限</a:t>
            </a:r>
            <a:r>
              <a:rPr lang="en-US" altLang="zh-CN" dirty="0"/>
              <a:t>,</a:t>
            </a:r>
            <a:r>
              <a:rPr lang="zh-CN" altLang="en-US" dirty="0"/>
              <a:t>但受到</a:t>
            </a:r>
            <a:r>
              <a:rPr lang="en-US" altLang="zh-CN" dirty="0"/>
              <a:t>Pod</a:t>
            </a:r>
            <a:r>
              <a:rPr lang="zh-CN" altLang="en-US" dirty="0"/>
              <a:t>安全策略限制</a:t>
            </a:r>
            <a:r>
              <a:rPr lang="en-US" altLang="zh-CN" dirty="0"/>
              <a:t>,</a:t>
            </a:r>
            <a:r>
              <a:rPr lang="zh-CN" altLang="en-US" dirty="0"/>
              <a:t>不能任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意挂载卷</a:t>
            </a:r>
            <a:r>
              <a:rPr lang="en-US" altLang="zh-CN" dirty="0"/>
              <a:t>.</a:t>
            </a:r>
            <a:r>
              <a:rPr lang="zh-CN" altLang="en-US" dirty="0"/>
              <a:t>那么攻击者先创建</a:t>
            </a:r>
            <a:r>
              <a:rPr lang="en-US" altLang="zh-CN" dirty="0"/>
              <a:t>Pod1</a:t>
            </a:r>
            <a:r>
              <a:rPr lang="zh-CN" altLang="en-US" dirty="0"/>
              <a:t>在其中声明挂载</a:t>
            </a:r>
            <a:r>
              <a:rPr lang="en-US" altLang="zh-CN" dirty="0"/>
              <a:t>Volume1.</a:t>
            </a:r>
          </a:p>
          <a:p>
            <a:r>
              <a:rPr lang="en-US" altLang="zh-CN" dirty="0"/>
              <a:t>(2)Pod1</a:t>
            </a:r>
            <a:r>
              <a:rPr lang="zh-CN" altLang="en-US" dirty="0"/>
              <a:t>运行后</a:t>
            </a:r>
            <a:r>
              <a:rPr lang="en-US" altLang="zh-CN" dirty="0"/>
              <a:t>,</a:t>
            </a:r>
            <a:r>
              <a:rPr lang="zh-CN" altLang="en-US" dirty="0"/>
              <a:t>利用</a:t>
            </a:r>
            <a:r>
              <a:rPr lang="en-US" altLang="zh-CN" dirty="0"/>
              <a:t>Pod1</a:t>
            </a:r>
            <a:r>
              <a:rPr lang="zh-CN" altLang="en-US" dirty="0"/>
              <a:t>的</a:t>
            </a:r>
            <a:r>
              <a:rPr lang="en-US" altLang="zh-CN" dirty="0"/>
              <a:t>shell</a:t>
            </a:r>
            <a:r>
              <a:rPr lang="zh-CN" altLang="en-US" dirty="0"/>
              <a:t>在</a:t>
            </a:r>
            <a:r>
              <a:rPr lang="en-US" altLang="zh-CN" dirty="0"/>
              <a:t>Volume1</a:t>
            </a:r>
            <a:r>
              <a:rPr lang="zh-CN" altLang="en-US" dirty="0"/>
              <a:t>中创建一个指向</a:t>
            </a:r>
            <a:r>
              <a:rPr lang="en-US" altLang="zh-CN" dirty="0"/>
              <a:t>/</a:t>
            </a:r>
            <a:r>
              <a:rPr lang="zh-CN" altLang="en-US" dirty="0"/>
              <a:t>的符号链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接</a:t>
            </a:r>
            <a:r>
              <a:rPr lang="en-US" altLang="zh-CN" dirty="0"/>
              <a:t>symlink1;</a:t>
            </a:r>
          </a:p>
          <a:p>
            <a:r>
              <a:rPr lang="en-US" altLang="zh-CN" dirty="0"/>
              <a:t>(3)</a:t>
            </a:r>
            <a:r>
              <a:rPr lang="zh-CN" altLang="en-US" dirty="0"/>
              <a:t>接着再创建一个</a:t>
            </a:r>
            <a:r>
              <a:rPr lang="en-US" altLang="zh-CN" dirty="0"/>
              <a:t>Pod2,Pod2</a:t>
            </a:r>
            <a:r>
              <a:rPr lang="zh-CN" altLang="en-US" dirty="0"/>
              <a:t>同样声明挂在</a:t>
            </a:r>
            <a:r>
              <a:rPr lang="en-US" altLang="zh-CN" dirty="0"/>
              <a:t>Volume1,</a:t>
            </a:r>
            <a:r>
              <a:rPr lang="zh-CN" altLang="en-US" dirty="0"/>
              <a:t>但是使用了</a:t>
            </a:r>
            <a:r>
              <a:rPr lang="en-US" altLang="zh-CN" dirty="0" err="1"/>
              <a:t>SubPath</a:t>
            </a:r>
            <a:r>
              <a:rPr lang="zh-CN" altLang="en-US" dirty="0"/>
              <a:t>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性</a:t>
            </a:r>
            <a:r>
              <a:rPr lang="en-US" altLang="zh-CN" dirty="0"/>
              <a:t>,</a:t>
            </a:r>
            <a:r>
              <a:rPr lang="zh-CN" altLang="en-US" dirty="0"/>
              <a:t>指明</a:t>
            </a:r>
            <a:r>
              <a:rPr lang="en-US" altLang="zh-CN" dirty="0" err="1"/>
              <a:t>SubPath</a:t>
            </a:r>
            <a:r>
              <a:rPr lang="zh-CN" altLang="en-US" dirty="0"/>
              <a:t>为</a:t>
            </a:r>
            <a:r>
              <a:rPr lang="en-US" altLang="zh-CN" dirty="0"/>
              <a:t>symlink1.</a:t>
            </a:r>
          </a:p>
          <a:p>
            <a:r>
              <a:rPr lang="en-US" altLang="zh-CN" dirty="0"/>
              <a:t>(4)</a:t>
            </a:r>
            <a:r>
              <a:rPr lang="zh-CN" altLang="en-US" dirty="0"/>
              <a:t>这样在</a:t>
            </a:r>
            <a:r>
              <a:rPr lang="en-US" altLang="zh-CN" dirty="0" err="1"/>
              <a:t>makeMounts</a:t>
            </a:r>
            <a:r>
              <a:rPr lang="zh-CN" altLang="en-US" dirty="0"/>
              <a:t>生成挂载映射表时</a:t>
            </a:r>
            <a:r>
              <a:rPr lang="en-US" altLang="zh-CN" dirty="0"/>
              <a:t>,</a:t>
            </a:r>
            <a:r>
              <a:rPr lang="en-US" altLang="zh-CN" b="1" dirty="0" err="1"/>
              <a:t>Kubelet</a:t>
            </a:r>
            <a:r>
              <a:rPr lang="zh-CN" altLang="en-US" b="1" dirty="0"/>
              <a:t>直接将</a:t>
            </a:r>
            <a:r>
              <a:rPr lang="en-US" altLang="zh-CN" b="1" dirty="0" err="1"/>
              <a:t>SubPath</a:t>
            </a:r>
            <a:r>
              <a:rPr lang="zh-CN" altLang="en-US" b="1" dirty="0"/>
              <a:t>与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err="1"/>
              <a:t>HostPath</a:t>
            </a:r>
            <a:r>
              <a:rPr lang="zh-CN" altLang="en-US" b="1" dirty="0"/>
              <a:t>进行简单的字符串合并</a:t>
            </a:r>
            <a:r>
              <a:rPr lang="en-US" altLang="zh-CN" b="1" dirty="0"/>
              <a:t>,</a:t>
            </a:r>
            <a:r>
              <a:rPr lang="zh-CN" altLang="en-US" b="1" dirty="0"/>
              <a:t>然后加入到挂载在映射表的</a:t>
            </a:r>
            <a:r>
              <a:rPr lang="en-US" altLang="zh-CN" b="1" dirty="0"/>
              <a:t>mounts</a:t>
            </a:r>
            <a:r>
              <a:rPr lang="zh-CN" altLang="en-US" b="1" dirty="0"/>
              <a:t>变量中。</a:t>
            </a:r>
            <a:endParaRPr lang="en-US" altLang="zh-CN" b="1" dirty="0"/>
          </a:p>
          <a:p>
            <a:r>
              <a:rPr lang="en-US" altLang="zh-CN" dirty="0"/>
              <a:t>(5)</a:t>
            </a:r>
            <a:r>
              <a:rPr lang="en-US" altLang="zh-CN" dirty="0" err="1"/>
              <a:t>Kubelet</a:t>
            </a:r>
            <a:r>
              <a:rPr lang="zh-CN" altLang="en-US" dirty="0"/>
              <a:t>会直接在宿主机上生成指向</a:t>
            </a:r>
            <a:r>
              <a:rPr lang="en-US" altLang="zh-CN" dirty="0" err="1"/>
              <a:t>HostPath+SubPath</a:t>
            </a:r>
            <a:r>
              <a:rPr lang="zh-CN" altLang="en-US" dirty="0"/>
              <a:t>的路径传给</a:t>
            </a:r>
            <a:r>
              <a:rPr lang="en-US" altLang="zh-CN" dirty="0"/>
              <a:t>Runtime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当</a:t>
            </a:r>
            <a:r>
              <a:rPr lang="en-US" altLang="zh-CN" dirty="0"/>
              <a:t>Pod2</a:t>
            </a:r>
            <a:r>
              <a:rPr lang="zh-CN" altLang="en-US" dirty="0"/>
              <a:t>的容器运行之后，它就会直接挂载宿主机上该符号链接指向的内容</a:t>
            </a:r>
            <a:r>
              <a:rPr lang="en-US" altLang="zh-CN" dirty="0"/>
              <a:t>(/)</a:t>
            </a:r>
          </a:p>
          <a:p>
            <a:pPr marL="0" indent="0">
              <a:buNone/>
            </a:pPr>
            <a:r>
              <a:rPr lang="zh-CN" altLang="en-US" dirty="0"/>
              <a:t>了</a:t>
            </a:r>
            <a:r>
              <a:rPr lang="en-US" altLang="zh-CN" dirty="0"/>
              <a:t>.</a:t>
            </a:r>
            <a:r>
              <a:rPr lang="zh-CN" altLang="en-US" dirty="0"/>
              <a:t>攻击者成功挂载宿主机敏感目录，继而实现容器逃逸</a:t>
            </a:r>
          </a:p>
        </p:txBody>
      </p:sp>
    </p:spTree>
    <p:extLst>
      <p:ext uri="{BB962C8B-B14F-4D97-AF65-F5344CB8AC3E}">
        <p14:creationId xmlns:p14="http://schemas.microsoft.com/office/powerpoint/2010/main" val="4085205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CB1FC-DA10-21DA-74C8-1170A7652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漏洞利用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7016F5-4107-7802-0725-2AAD06CBA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创建一个</a:t>
            </a:r>
            <a:r>
              <a:rPr lang="en-US" altLang="zh-CN" dirty="0"/>
              <a:t>Pod</a:t>
            </a:r>
            <a:r>
              <a:rPr lang="zh-CN" altLang="en-US" dirty="0"/>
              <a:t>，以</a:t>
            </a:r>
            <a:r>
              <a:rPr lang="en-US" altLang="zh-CN" dirty="0" err="1"/>
              <a:t>hostpath</a:t>
            </a:r>
            <a:r>
              <a:rPr lang="zh-CN" altLang="en-US" dirty="0"/>
              <a:t>类型挂载宿主机</a:t>
            </a:r>
            <a:r>
              <a:rPr lang="en-US" altLang="zh-CN" dirty="0"/>
              <a:t>/</a:t>
            </a:r>
            <a:r>
              <a:rPr lang="en-US" altLang="zh-CN" dirty="0" err="1"/>
              <a:t>tmp</a:t>
            </a:r>
            <a:r>
              <a:rPr lang="en-US" altLang="zh-CN" dirty="0"/>
              <a:t>/test</a:t>
            </a:r>
            <a:r>
              <a:rPr lang="zh-CN" altLang="en-US" dirty="0"/>
              <a:t>目录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在上一步的</a:t>
            </a:r>
            <a:r>
              <a:rPr lang="en-US" altLang="zh-CN" dirty="0"/>
              <a:t>Pod</a:t>
            </a:r>
            <a:r>
              <a:rPr lang="zh-CN" altLang="en-US" dirty="0"/>
              <a:t>中执行命令，在宿主机</a:t>
            </a:r>
            <a:r>
              <a:rPr lang="en-US" altLang="zh-CN" dirty="0"/>
              <a:t>/</a:t>
            </a:r>
            <a:r>
              <a:rPr lang="en-US" altLang="zh-CN" dirty="0" err="1"/>
              <a:t>tmp</a:t>
            </a:r>
            <a:r>
              <a:rPr lang="en-US" altLang="zh-CN" dirty="0"/>
              <a:t>/test</a:t>
            </a:r>
            <a:r>
              <a:rPr lang="zh-CN" altLang="en-US" dirty="0"/>
              <a:t>目录下创建指向</a:t>
            </a:r>
            <a:r>
              <a:rPr lang="en-US" altLang="zh-CN" dirty="0"/>
              <a:t>/</a:t>
            </a:r>
            <a:r>
              <a:rPr lang="zh-CN" altLang="en-US" dirty="0"/>
              <a:t>的符号链接</a:t>
            </a:r>
            <a:r>
              <a:rPr lang="en-US" altLang="zh-CN" dirty="0"/>
              <a:t>symlink1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创建第二个</a:t>
            </a:r>
            <a:r>
              <a:rPr lang="en-US" altLang="zh-CN" dirty="0"/>
              <a:t>Pod</a:t>
            </a:r>
            <a:r>
              <a:rPr lang="zh-CN" altLang="en-US" dirty="0"/>
              <a:t>，以</a:t>
            </a:r>
            <a:r>
              <a:rPr lang="en-US" altLang="zh-CN" dirty="0" err="1"/>
              <a:t>hostpath</a:t>
            </a:r>
            <a:r>
              <a:rPr lang="zh-CN" altLang="en-US" dirty="0"/>
              <a:t>类型挂载宿主机</a:t>
            </a:r>
            <a:r>
              <a:rPr lang="en-US" altLang="zh-CN" dirty="0"/>
              <a:t>/</a:t>
            </a:r>
            <a:r>
              <a:rPr lang="en-US" altLang="zh-CN" dirty="0" err="1"/>
              <a:t>tmp</a:t>
            </a:r>
            <a:r>
              <a:rPr lang="en-US" altLang="zh-CN" dirty="0"/>
              <a:t>/test</a:t>
            </a:r>
            <a:r>
              <a:rPr lang="zh-CN" altLang="en-US" dirty="0"/>
              <a:t>目录，在容器中以</a:t>
            </a:r>
            <a:r>
              <a:rPr lang="en-US" altLang="zh-CN" dirty="0" err="1"/>
              <a:t>subpath</a:t>
            </a:r>
            <a:r>
              <a:rPr lang="zh-CN" altLang="en-US" dirty="0"/>
              <a:t>类型挂载</a:t>
            </a:r>
            <a:r>
              <a:rPr lang="en-US" altLang="zh-CN" dirty="0"/>
              <a:t>symlink1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在第二个</a:t>
            </a:r>
            <a:r>
              <a:rPr lang="en-US" altLang="zh-CN" dirty="0"/>
              <a:t>Pod</a:t>
            </a:r>
            <a:r>
              <a:rPr lang="zh-CN" altLang="en-US" dirty="0"/>
              <a:t>的</a:t>
            </a:r>
            <a:r>
              <a:rPr lang="en-US" altLang="zh-CN" dirty="0"/>
              <a:t>Shell</a:t>
            </a:r>
            <a:r>
              <a:rPr lang="zh-CN" altLang="en-US" dirty="0"/>
              <a:t>中，执行</a:t>
            </a:r>
            <a:r>
              <a:rPr lang="en-US" altLang="zh-CN" dirty="0"/>
              <a:t>chroot</a:t>
            </a:r>
            <a:r>
              <a:rPr lang="zh-CN" altLang="en-US" dirty="0"/>
              <a:t>将根目录切换到</a:t>
            </a:r>
            <a:r>
              <a:rPr lang="en-US" altLang="zh-CN" dirty="0"/>
              <a:t>symlink1(</a:t>
            </a:r>
            <a:r>
              <a:rPr lang="zh-CN" altLang="en-US" dirty="0"/>
              <a:t>也就说切换到宿主机根目录</a:t>
            </a:r>
            <a:r>
              <a:rPr lang="en-US" altLang="zh-CN" dirty="0"/>
              <a:t>),</a:t>
            </a:r>
            <a:r>
              <a:rPr lang="zh-CN" altLang="en-US" dirty="0"/>
              <a:t>实现容器逃逸</a:t>
            </a:r>
          </a:p>
        </p:txBody>
      </p:sp>
    </p:spTree>
    <p:extLst>
      <p:ext uri="{BB962C8B-B14F-4D97-AF65-F5344CB8AC3E}">
        <p14:creationId xmlns:p14="http://schemas.microsoft.com/office/powerpoint/2010/main" val="3717150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8263F-5D23-E013-4323-A0259D1F5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322E9C-1674-7901-99AA-0FC366983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D468FCF-DE4A-611C-36E4-35480851D8A4}"/>
              </a:ext>
            </a:extLst>
          </p:cNvPr>
          <p:cNvSpPr/>
          <p:nvPr/>
        </p:nvSpPr>
        <p:spPr>
          <a:xfrm>
            <a:off x="1309105" y="2325300"/>
            <a:ext cx="2789249" cy="1243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Pod1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E13F9D7-B074-D992-8DD1-83FE92C9BE4C}"/>
              </a:ext>
            </a:extLst>
          </p:cNvPr>
          <p:cNvSpPr/>
          <p:nvPr/>
        </p:nvSpPr>
        <p:spPr>
          <a:xfrm>
            <a:off x="4945767" y="2205580"/>
            <a:ext cx="2666338" cy="1468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Pod2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23756C-2E1A-17A8-24C7-43D6E7C4B0A2}"/>
              </a:ext>
            </a:extLst>
          </p:cNvPr>
          <p:cNvSpPr/>
          <p:nvPr/>
        </p:nvSpPr>
        <p:spPr>
          <a:xfrm>
            <a:off x="2887925" y="5170466"/>
            <a:ext cx="2512956" cy="12434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</a:t>
            </a:r>
            <a:r>
              <a:rPr lang="en-US" altLang="zh-CN" dirty="0" err="1"/>
              <a:t>tmp</a:t>
            </a:r>
            <a:r>
              <a:rPr lang="en-US" altLang="zh-CN" dirty="0"/>
              <a:t>/test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10685C-8B81-CAC6-787A-2DEC363F590C}"/>
              </a:ext>
            </a:extLst>
          </p:cNvPr>
          <p:cNvSpPr/>
          <p:nvPr/>
        </p:nvSpPr>
        <p:spPr>
          <a:xfrm>
            <a:off x="3765106" y="6042806"/>
            <a:ext cx="1591977" cy="2536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symlink1</a:t>
            </a:r>
            <a:endParaRPr lang="zh-CN" altLang="en-US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A87F53F1-B3BF-B68B-E486-017FEC9EA10D}"/>
              </a:ext>
            </a:extLst>
          </p:cNvPr>
          <p:cNvSpPr/>
          <p:nvPr/>
        </p:nvSpPr>
        <p:spPr>
          <a:xfrm rot="15092697">
            <a:off x="2194339" y="4009497"/>
            <a:ext cx="1746550" cy="88774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Hostpath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5CB26880-14C1-05B6-0F49-35A2C983C861}"/>
              </a:ext>
            </a:extLst>
          </p:cNvPr>
          <p:cNvSpPr/>
          <p:nvPr/>
        </p:nvSpPr>
        <p:spPr>
          <a:xfrm rot="18307546">
            <a:off x="4003582" y="3890516"/>
            <a:ext cx="1746550" cy="88774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Hostpath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5B9948E-8B76-7A91-05A6-AA51E2A55650}"/>
              </a:ext>
            </a:extLst>
          </p:cNvPr>
          <p:cNvSpPr/>
          <p:nvPr/>
        </p:nvSpPr>
        <p:spPr>
          <a:xfrm>
            <a:off x="5504651" y="3127759"/>
            <a:ext cx="1405702" cy="4575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容器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697EA5B1-BBB6-6F95-58D1-A36F32DB4E08}"/>
              </a:ext>
            </a:extLst>
          </p:cNvPr>
          <p:cNvSpPr/>
          <p:nvPr/>
        </p:nvSpPr>
        <p:spPr>
          <a:xfrm rot="17242662">
            <a:off x="4399866" y="4516141"/>
            <a:ext cx="2759562" cy="71229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subpath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10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51A29-60DF-02CE-E2CA-D5E3B4758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CVE-2018-15664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2F46A-59F3-1D5A-0B6D-936960141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34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3DEB5-CB0C-626C-C6F8-3D87BCD9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前置知识：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6639DF7F-55FE-3AB7-0131-6E0BA5F25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9" t="5659" r="513" b="4226"/>
          <a:stretch/>
        </p:blipFill>
        <p:spPr>
          <a:xfrm>
            <a:off x="1060449" y="1873250"/>
            <a:ext cx="6953249" cy="4693068"/>
          </a:xfr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66DD3D6-4936-F88B-71BF-FFA9D5403152}"/>
              </a:ext>
            </a:extLst>
          </p:cNvPr>
          <p:cNvSpPr/>
          <p:nvPr/>
        </p:nvSpPr>
        <p:spPr>
          <a:xfrm>
            <a:off x="1270000" y="2931160"/>
            <a:ext cx="4624262" cy="2844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73A882E-9CFB-1184-DDDB-665A05D47DD6}"/>
              </a:ext>
            </a:extLst>
          </p:cNvPr>
          <p:cNvSpPr txBox="1"/>
          <p:nvPr/>
        </p:nvSpPr>
        <p:spPr>
          <a:xfrm>
            <a:off x="1447800" y="2545080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Docker Engine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43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B9CA4-5D95-2D3D-4B3D-F443D205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漏洞原理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6D935-C131-469C-336F-9E591D1AE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docker cp</a:t>
            </a:r>
            <a:r>
              <a:rPr lang="zh-CN" altLang="en-US" dirty="0"/>
              <a:t>进行文件复制的行为分为先后两个部分：一是路径检查；二是命令分析。用户执行</a:t>
            </a:r>
            <a:r>
              <a:rPr lang="en-US" altLang="zh-CN" dirty="0"/>
              <a:t>docker cp</a:t>
            </a:r>
            <a:r>
              <a:rPr lang="zh-CN" altLang="en-US" dirty="0"/>
              <a:t>后，</a:t>
            </a:r>
            <a:r>
              <a:rPr lang="en-US" altLang="zh-CN" dirty="0"/>
              <a:t>Docker</a:t>
            </a:r>
            <a:r>
              <a:rPr lang="zh-CN" altLang="en-US" dirty="0"/>
              <a:t>守护进程会收到这个请求，首先会对用户给出的复制路径进行检查。如果路径中有容器内部的符号链接，则先在容器内部将其解析称路径字符串，之后再进行命令解析。看似安全合理的操作，但是攻击者可以先放置一个非符号链接的常规文件或目录，在</a:t>
            </a:r>
            <a:r>
              <a:rPr lang="en-US" altLang="zh-CN" dirty="0"/>
              <a:t>Docker</a:t>
            </a:r>
            <a:r>
              <a:rPr lang="zh-CN" altLang="en-US" dirty="0"/>
              <a:t>守护进程检查之后，攻击者赶在</a:t>
            </a:r>
            <a:r>
              <a:rPr lang="en-US" altLang="zh-CN" dirty="0"/>
              <a:t>Docker</a:t>
            </a:r>
            <a:r>
              <a:rPr lang="zh-CN" altLang="en-US" dirty="0"/>
              <a:t>守护进程使用这个路径之前将其替换为一个符号链接，那么这个符号链接就会于被打开时在宿主机上进行解析，解析后指向的文件会被复制到设定的宿主机目录下。</a:t>
            </a:r>
          </a:p>
        </p:txBody>
      </p:sp>
    </p:spTree>
    <p:extLst>
      <p:ext uri="{BB962C8B-B14F-4D97-AF65-F5344CB8AC3E}">
        <p14:creationId xmlns:p14="http://schemas.microsoft.com/office/powerpoint/2010/main" val="339978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DBDF1-83D0-5FA8-51E4-EC898D36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漏洞利用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FE136-A8B8-0B6A-5D14-A16E91049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(1)</a:t>
            </a:r>
            <a:r>
              <a:rPr lang="zh-CN" altLang="en-US" dirty="0"/>
              <a:t>用户执行</a:t>
            </a:r>
            <a:r>
              <a:rPr lang="en-US" altLang="zh-CN" dirty="0"/>
              <a:t>docker</a:t>
            </a:r>
            <a:r>
              <a:rPr lang="zh-CN" altLang="en-US" dirty="0"/>
              <a:t> </a:t>
            </a:r>
            <a:r>
              <a:rPr lang="en-US" altLang="zh-CN" dirty="0"/>
              <a:t>cp </a:t>
            </a:r>
            <a:r>
              <a:rPr lang="zh-CN" altLang="en-US" dirty="0"/>
              <a:t>命令</a:t>
            </a:r>
            <a:r>
              <a:rPr lang="en-US" altLang="zh-CN" dirty="0"/>
              <a:t>--&gt;Docker</a:t>
            </a:r>
            <a:r>
              <a:rPr lang="zh-CN" altLang="en-US" dirty="0"/>
              <a:t> </a:t>
            </a:r>
            <a:r>
              <a:rPr lang="en-US" altLang="zh-CN" dirty="0"/>
              <a:t>Daemon</a:t>
            </a:r>
            <a:r>
              <a:rPr lang="zh-CN" altLang="en-US" dirty="0"/>
              <a:t>收到请求对用户给出的复制路径进行检查</a:t>
            </a:r>
            <a:r>
              <a:rPr lang="en-US" altLang="zh-CN" dirty="0"/>
              <a:t>(</a:t>
            </a:r>
            <a:r>
              <a:rPr lang="zh-CN" altLang="en-US" dirty="0"/>
              <a:t>此时文件为正常的非符号链接文件</a:t>
            </a:r>
            <a:r>
              <a:rPr lang="en-US" altLang="zh-CN" dirty="0"/>
              <a:t>)</a:t>
            </a:r>
            <a:r>
              <a:rPr lang="zh-CN" altLang="en-US" dirty="0"/>
              <a:t>，检查结束后</a:t>
            </a:r>
            <a:endParaRPr lang="en-US" altLang="zh-CN" dirty="0"/>
          </a:p>
          <a:p>
            <a:r>
              <a:rPr lang="en-US" altLang="zh-CN" dirty="0"/>
              <a:t>(2)</a:t>
            </a:r>
            <a:r>
              <a:rPr lang="zh-CN" altLang="en-US" dirty="0"/>
              <a:t>攻击者赶在</a:t>
            </a:r>
            <a:r>
              <a:rPr lang="en-US" altLang="zh-CN" dirty="0"/>
              <a:t>Docker daemon</a:t>
            </a:r>
            <a:r>
              <a:rPr lang="zh-CN" altLang="en-US" dirty="0"/>
              <a:t>使用这个路径前将正常文件替换为一个恶意符号链接文件</a:t>
            </a:r>
            <a:endParaRPr lang="en-US" altLang="zh-CN" dirty="0"/>
          </a:p>
          <a:p>
            <a:r>
              <a:rPr lang="en-US" altLang="zh-CN" dirty="0"/>
              <a:t>(3) Docker daemon</a:t>
            </a:r>
            <a:r>
              <a:rPr lang="zh-CN" altLang="en-US" dirty="0"/>
              <a:t>使用这个符号链接的时候，符号链接就在宿主机上进行解析，解析后指向的文件会被复制到设定的宿主机目录下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007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C88B0-E1BF-AA33-93B8-6CC5A025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CVE-2019-5736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BA0661-BFD5-5840-B4E0-2631AF0CE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61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5A481-C5CB-CBE2-29EE-053D64C8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E1985A-1DEA-5D07-9D54-141B864BD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3333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/proc/self/exe </a:t>
            </a:r>
            <a:r>
              <a:rPr lang="zh-CN" altLang="en-US" dirty="0">
                <a:solidFill>
                  <a:srgbClr val="333333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表示进程正在运行的可执行文件的符号链接</a:t>
            </a:r>
            <a:endParaRPr lang="en-US" altLang="zh-CN" dirty="0">
              <a:solidFill>
                <a:srgbClr val="333333"/>
              </a:solidFill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/proc/self/</a:t>
            </a:r>
            <a:r>
              <a:rPr lang="en-US" altLang="zh-CN" dirty="0" err="1">
                <a:solidFill>
                  <a:srgbClr val="333333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fd</a:t>
            </a:r>
            <a:r>
              <a:rPr lang="en-US" altLang="zh-CN" dirty="0">
                <a:solidFill>
                  <a:srgbClr val="333333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表示包含进程打开的文件描述符的目录。</a:t>
            </a:r>
            <a:endParaRPr lang="en-US" altLang="zh-CN" dirty="0">
              <a:solidFill>
                <a:srgbClr val="333333"/>
              </a:solidFill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举个例子：我们运行 </a:t>
            </a:r>
            <a:r>
              <a:rPr lang="en-US" altLang="zh-CN" dirty="0">
                <a:solidFill>
                  <a:srgbClr val="333333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ls /proc/self </a:t>
            </a:r>
            <a:r>
              <a:rPr lang="zh-CN" altLang="en-US" dirty="0">
                <a:solidFill>
                  <a:srgbClr val="333333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指令可以列出 </a:t>
            </a:r>
            <a:r>
              <a:rPr lang="en-US" altLang="zh-CN" dirty="0">
                <a:solidFill>
                  <a:srgbClr val="333333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/proc/self </a:t>
            </a:r>
            <a:r>
              <a:rPr lang="zh-CN" altLang="en-US" dirty="0">
                <a:solidFill>
                  <a:srgbClr val="333333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下的文件，我们能够看到，</a:t>
            </a:r>
            <a:r>
              <a:rPr lang="en-US" altLang="zh-CN" dirty="0">
                <a:solidFill>
                  <a:srgbClr val="333333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/proc/self/exe </a:t>
            </a:r>
            <a:r>
              <a:rPr lang="zh-CN" altLang="en-US" dirty="0">
                <a:solidFill>
                  <a:srgbClr val="333333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指向 </a:t>
            </a:r>
            <a:r>
              <a:rPr lang="en-US" altLang="zh-CN" dirty="0">
                <a:solidFill>
                  <a:srgbClr val="333333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"ls" </a:t>
            </a:r>
            <a:r>
              <a:rPr lang="zh-CN" altLang="en-US" dirty="0">
                <a:solidFill>
                  <a:srgbClr val="333333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可执行文件。</a:t>
            </a:r>
            <a:endParaRPr lang="en-US" altLang="zh-CN" dirty="0">
              <a:solidFill>
                <a:srgbClr val="333333"/>
              </a:solidFill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r>
              <a:rPr lang="en-US" altLang="zh-CN" i="0" dirty="0">
                <a:solidFill>
                  <a:srgbClr val="333333"/>
                </a:solidFill>
                <a:effectLst/>
                <a:latin typeface="Adobe 宋体 Std L" panose="02020300000000000000" pitchFamily="18" charset="-122"/>
                <a:ea typeface="Adobe 宋体 Std L" panose="02020300000000000000" pitchFamily="18" charset="-122"/>
              </a:rPr>
              <a:t>#!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Adobe 宋体 Std L" panose="02020300000000000000" pitchFamily="18" charset="-122"/>
                <a:ea typeface="Adobe 宋体 Std L" panose="02020300000000000000" pitchFamily="18" charset="-122"/>
              </a:rPr>
              <a:t>语法被称为 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Adobe 宋体 Std L" panose="02020300000000000000" pitchFamily="18" charset="-122"/>
                <a:ea typeface="Adobe 宋体 Std L" panose="02020300000000000000" pitchFamily="18" charset="-122"/>
              </a:rPr>
              <a:t>Shebang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Adobe 宋体 Std L" panose="02020300000000000000" pitchFamily="18" charset="-122"/>
                <a:ea typeface="Adobe 宋体 Std L" panose="02020300000000000000" pitchFamily="18" charset="-122"/>
              </a:rPr>
              <a:t>，在脚本中用于指定解释器。当 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Adobe 宋体 Std L" panose="02020300000000000000" pitchFamily="18" charset="-122"/>
                <a:ea typeface="Adobe 宋体 Std L" panose="02020300000000000000" pitchFamily="18" charset="-122"/>
              </a:rPr>
              <a:t>Linux 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加载器遇到 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Adobe 宋体 Std L" panose="02020300000000000000" pitchFamily="18" charset="-122"/>
                <a:ea typeface="Adobe 宋体 Std L" panose="02020300000000000000" pitchFamily="18" charset="-122"/>
              </a:rPr>
              <a:t>Shebang 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时，将会运行解释器，而不是可执行文件。</a:t>
            </a:r>
            <a:endParaRPr lang="en-US" altLang="zh-CN" i="0" dirty="0">
              <a:solidFill>
                <a:srgbClr val="333333"/>
              </a:solidFill>
              <a:effectLst/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algn="l" fontAlgn="base"/>
            <a:r>
              <a:rPr lang="zh-CN" altLang="en-US" i="0" dirty="0">
                <a:solidFill>
                  <a:srgbClr val="333333"/>
                </a:solidFill>
                <a:effectLst/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最终由加载程序执行的程序是：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Adobe 宋体 Std L" panose="02020300000000000000" pitchFamily="18" charset="-122"/>
                <a:ea typeface="Adobe 宋体 Std L" panose="02020300000000000000" pitchFamily="18" charset="-122"/>
              </a:rPr>
              <a:t>interpreter [ optional-</a:t>
            </a:r>
            <a:r>
              <a:rPr lang="en-US" altLang="zh-CN" i="0" dirty="0" err="1">
                <a:solidFill>
                  <a:srgbClr val="333333"/>
                </a:solidFill>
                <a:effectLst/>
                <a:latin typeface="Adobe 宋体 Std L" panose="02020300000000000000" pitchFamily="18" charset="-122"/>
                <a:ea typeface="Adobe 宋体 Std L" panose="02020300000000000000" pitchFamily="18" charset="-122"/>
              </a:rPr>
              <a:t>arg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Adobe 宋体 Std L" panose="02020300000000000000" pitchFamily="18" charset="-122"/>
                <a:ea typeface="Adobe 宋体 Std L" panose="02020300000000000000" pitchFamily="18" charset="-122"/>
              </a:rPr>
              <a:t> ] executable-path</a:t>
            </a:r>
          </a:p>
        </p:txBody>
      </p:sp>
    </p:spTree>
    <p:extLst>
      <p:ext uri="{BB962C8B-B14F-4D97-AF65-F5344CB8AC3E}">
        <p14:creationId xmlns:p14="http://schemas.microsoft.com/office/powerpoint/2010/main" val="863901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CB4D9-4441-F094-881A-21A4D6CA2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漏洞原理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DA31F-5842-1E2E-6F6D-8768FC2B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这是一个</a:t>
            </a:r>
            <a:r>
              <a:rPr lang="en-US" altLang="zh-CN" dirty="0"/>
              <a:t>docker </a:t>
            </a:r>
            <a:r>
              <a:rPr lang="en-US" altLang="zh-CN" dirty="0" err="1"/>
              <a:t>runc</a:t>
            </a:r>
            <a:r>
              <a:rPr lang="zh-CN" altLang="en-US" dirty="0"/>
              <a:t>漏洞。该漏洞允许恶意容器覆盖</a:t>
            </a:r>
            <a:r>
              <a:rPr lang="zh-CN" altLang="en-US" b="1" dirty="0"/>
              <a:t>主机</a:t>
            </a:r>
            <a:r>
              <a:rPr lang="zh-CN" altLang="en-US" dirty="0"/>
              <a:t> </a:t>
            </a:r>
            <a:r>
              <a:rPr lang="en-US" altLang="zh-CN" dirty="0" err="1"/>
              <a:t>runc</a:t>
            </a:r>
            <a:r>
              <a:rPr lang="en-US" altLang="zh-CN" dirty="0"/>
              <a:t> </a:t>
            </a:r>
            <a:r>
              <a:rPr lang="zh-CN" altLang="en-US" dirty="0"/>
              <a:t>二进制文件，从而在</a:t>
            </a:r>
            <a:r>
              <a:rPr lang="zh-CN" altLang="en-US" b="1" dirty="0"/>
              <a:t>主机上</a:t>
            </a:r>
            <a:r>
              <a:rPr lang="zh-CN" altLang="en-US" dirty="0"/>
              <a:t>获得 </a:t>
            </a:r>
            <a:r>
              <a:rPr lang="en-US" altLang="zh-CN" dirty="0"/>
              <a:t>root </a:t>
            </a:r>
            <a:r>
              <a:rPr lang="zh-CN" altLang="en-US" dirty="0"/>
              <a:t>级别代码执行</a:t>
            </a:r>
            <a:endParaRPr lang="en-US" altLang="zh-CN" dirty="0"/>
          </a:p>
          <a:p>
            <a:r>
              <a:rPr lang="en-US" altLang="zh-CN" dirty="0"/>
              <a:t>(1)</a:t>
            </a:r>
            <a:r>
              <a:rPr lang="zh-CN" altLang="en-US" dirty="0"/>
              <a:t>攻击者可以通过要求 </a:t>
            </a:r>
            <a:r>
              <a:rPr lang="en-US" altLang="zh-CN" dirty="0" err="1"/>
              <a:t>runc</a:t>
            </a:r>
            <a:r>
              <a:rPr lang="en-US" altLang="zh-CN" dirty="0"/>
              <a:t> </a:t>
            </a:r>
            <a:r>
              <a:rPr lang="zh-CN" altLang="en-US" dirty="0"/>
              <a:t>运行 </a:t>
            </a:r>
            <a:r>
              <a:rPr lang="en-US" altLang="zh-CN" dirty="0"/>
              <a:t>/proc/self/exe </a:t>
            </a:r>
            <a:r>
              <a:rPr lang="zh-CN" altLang="en-US" dirty="0"/>
              <a:t>来欺骗 </a:t>
            </a:r>
            <a:r>
              <a:rPr lang="en-US" altLang="zh-CN" dirty="0" err="1"/>
              <a:t>runc</a:t>
            </a:r>
            <a:r>
              <a:rPr lang="en-US" altLang="zh-CN" dirty="0"/>
              <a:t> </a:t>
            </a:r>
            <a:r>
              <a:rPr lang="zh-CN" altLang="en-US" dirty="0"/>
              <a:t>执行其自身，这是一个指向</a:t>
            </a:r>
            <a:r>
              <a:rPr lang="zh-CN" altLang="en-US" b="1" dirty="0"/>
              <a:t>主机上</a:t>
            </a:r>
            <a:r>
              <a:rPr lang="zh-CN" altLang="en-US" dirty="0"/>
              <a:t> </a:t>
            </a:r>
            <a:r>
              <a:rPr lang="en-US" altLang="zh-CN" dirty="0" err="1"/>
              <a:t>runc</a:t>
            </a:r>
            <a:r>
              <a:rPr lang="en-US" altLang="zh-CN" dirty="0"/>
              <a:t> </a:t>
            </a:r>
            <a:r>
              <a:rPr lang="zh-CN" altLang="en-US" dirty="0"/>
              <a:t>二进制文件的符号链接</a:t>
            </a:r>
            <a:endParaRPr lang="en-US" altLang="zh-CN" dirty="0"/>
          </a:p>
          <a:p>
            <a:r>
              <a:rPr lang="en-US" altLang="zh-CN" dirty="0"/>
              <a:t>(2)</a:t>
            </a:r>
            <a:r>
              <a:rPr lang="zh-CN" altLang="en-US" dirty="0"/>
              <a:t>遍历容器内</a:t>
            </a:r>
            <a:r>
              <a:rPr lang="en-US" altLang="zh-CN" dirty="0"/>
              <a:t>/proc</a:t>
            </a:r>
            <a:r>
              <a:rPr lang="zh-CN" altLang="en-US" dirty="0"/>
              <a:t>目录获取</a:t>
            </a:r>
            <a:r>
              <a:rPr lang="en-US" altLang="zh-CN" dirty="0" err="1"/>
              <a:t>runc</a:t>
            </a:r>
            <a:r>
              <a:rPr lang="zh-CN" altLang="en-US" dirty="0"/>
              <a:t>的进程号从而拿到文件描述符</a:t>
            </a:r>
            <a:r>
              <a:rPr lang="en-US" altLang="zh-CN" dirty="0" err="1"/>
              <a:t>fd</a:t>
            </a:r>
            <a:endParaRPr lang="en-US" altLang="zh-CN" dirty="0"/>
          </a:p>
          <a:p>
            <a:r>
              <a:rPr lang="en-US" altLang="zh-CN" dirty="0"/>
              <a:t>(3)</a:t>
            </a:r>
            <a:r>
              <a:rPr lang="zh-CN" altLang="en-US" dirty="0"/>
              <a:t>启动另一个进程持续以写方式打开该</a:t>
            </a:r>
            <a:r>
              <a:rPr lang="en-US" altLang="zh-CN" dirty="0" err="1"/>
              <a:t>fd</a:t>
            </a:r>
            <a:r>
              <a:rPr lang="zh-CN" altLang="en-US" dirty="0"/>
              <a:t>尝试写入攻击载荷</a:t>
            </a:r>
            <a:endParaRPr lang="en-US" altLang="zh-CN" dirty="0"/>
          </a:p>
          <a:p>
            <a:r>
              <a:rPr lang="en-US" altLang="zh-CN" dirty="0"/>
              <a:t>(4)</a:t>
            </a:r>
            <a:r>
              <a:rPr lang="zh-CN" altLang="en-US" dirty="0"/>
              <a:t>当</a:t>
            </a:r>
            <a:r>
              <a:rPr lang="en-US" altLang="zh-CN" dirty="0" err="1"/>
              <a:t>runc</a:t>
            </a:r>
            <a:r>
              <a:rPr lang="zh-CN" altLang="en-US" dirty="0"/>
              <a:t>进程结束后则成功修改</a:t>
            </a:r>
            <a:r>
              <a:rPr lang="zh-CN" altLang="en-US" b="1" dirty="0"/>
              <a:t>主机上</a:t>
            </a:r>
            <a:r>
              <a:rPr lang="zh-CN" altLang="en-US" dirty="0"/>
              <a:t>的</a:t>
            </a:r>
            <a:r>
              <a:rPr lang="en-US" altLang="zh-CN" dirty="0" err="1"/>
              <a:t>runc</a:t>
            </a:r>
            <a:r>
              <a:rPr lang="zh-CN" altLang="en-US" dirty="0"/>
              <a:t>二进制文件</a:t>
            </a:r>
          </a:p>
        </p:txBody>
      </p:sp>
    </p:spTree>
    <p:extLst>
      <p:ext uri="{BB962C8B-B14F-4D97-AF65-F5344CB8AC3E}">
        <p14:creationId xmlns:p14="http://schemas.microsoft.com/office/powerpoint/2010/main" val="643838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BD9AF-178C-B503-B367-31D60D6B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-77637"/>
            <a:ext cx="10515600" cy="1325563"/>
          </a:xfrm>
        </p:spPr>
        <p:txBody>
          <a:bodyPr/>
          <a:lstStyle/>
          <a:p>
            <a:r>
              <a:rPr lang="zh-CN" altLang="en-US" b="1" dirty="0"/>
              <a:t>漏洞利用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7A74E-F703-F7DC-D84A-58938AD3E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47" y="124792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(1)</a:t>
            </a:r>
            <a:r>
              <a:rPr lang="zh-CN" altLang="en-US" dirty="0"/>
              <a:t>将容器内的</a:t>
            </a:r>
            <a:r>
              <a:rPr lang="en-US" altLang="zh-CN" dirty="0"/>
              <a:t>/bin/</a:t>
            </a:r>
            <a:r>
              <a:rPr lang="en-US" altLang="zh-CN" dirty="0" err="1"/>
              <a:t>sh</a:t>
            </a:r>
            <a:r>
              <a:rPr lang="zh-CN" altLang="en-US" dirty="0"/>
              <a:t>程序覆盖为</a:t>
            </a:r>
            <a:r>
              <a:rPr lang="en-US" altLang="zh-CN" dirty="0"/>
              <a:t>#!/proc/self/exe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en-US" altLang="zh-CN" dirty="0"/>
              <a:t>(2)</a:t>
            </a:r>
            <a:r>
              <a:rPr lang="zh-CN" altLang="en-US" dirty="0"/>
              <a:t>持续遍历容器内</a:t>
            </a:r>
            <a:r>
              <a:rPr lang="en-US" altLang="zh-CN" dirty="0"/>
              <a:t>/proc</a:t>
            </a:r>
            <a:r>
              <a:rPr lang="zh-CN" altLang="en-US" dirty="0"/>
              <a:t>目录</a:t>
            </a:r>
            <a:r>
              <a:rPr lang="en-US" altLang="zh-CN" dirty="0"/>
              <a:t>,</a:t>
            </a:r>
            <a:r>
              <a:rPr lang="zh-CN" altLang="en-US" dirty="0"/>
              <a:t>读取每一个</a:t>
            </a:r>
            <a:r>
              <a:rPr lang="en-US" altLang="zh-CN" dirty="0"/>
              <a:t>/proc/[PID]/</a:t>
            </a:r>
            <a:r>
              <a:rPr lang="en-US" altLang="zh-CN" dirty="0" err="1"/>
              <a:t>cmdline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zh-CN" altLang="en-US" dirty="0"/>
              <a:t>对“</a:t>
            </a:r>
            <a:r>
              <a:rPr lang="en-US" altLang="zh-CN" dirty="0" err="1"/>
              <a:t>runc</a:t>
            </a:r>
            <a:r>
              <a:rPr lang="en-US" altLang="zh-CN" dirty="0"/>
              <a:t>”</a:t>
            </a:r>
            <a:r>
              <a:rPr lang="zh-CN" altLang="en-US" dirty="0"/>
              <a:t>做字符串匹配</a:t>
            </a:r>
            <a:r>
              <a:rPr lang="en-US" altLang="zh-CN" dirty="0"/>
              <a:t>,</a:t>
            </a:r>
            <a:r>
              <a:rPr lang="zh-CN" altLang="en-US" dirty="0"/>
              <a:t>直到找到</a:t>
            </a:r>
            <a:r>
              <a:rPr lang="en-US" altLang="zh-CN" dirty="0" err="1"/>
              <a:t>runc</a:t>
            </a:r>
            <a:r>
              <a:rPr lang="zh-CN" altLang="en-US" dirty="0"/>
              <a:t>进程号</a:t>
            </a:r>
          </a:p>
          <a:p>
            <a:pPr marL="0" indent="0">
              <a:buNone/>
            </a:pPr>
            <a:r>
              <a:rPr lang="en-US" altLang="zh-CN" dirty="0"/>
              <a:t>(3)</a:t>
            </a:r>
            <a:r>
              <a:rPr lang="zh-CN" altLang="en-US" dirty="0"/>
              <a:t>以只读方式打开</a:t>
            </a:r>
            <a:r>
              <a:rPr lang="en-US" altLang="zh-CN" dirty="0"/>
              <a:t>/proc/[</a:t>
            </a:r>
            <a:r>
              <a:rPr lang="en-US" altLang="zh-CN" dirty="0" err="1"/>
              <a:t>runc</a:t>
            </a:r>
            <a:r>
              <a:rPr lang="en-US" altLang="zh-CN" dirty="0"/>
              <a:t>-PID]/exe,</a:t>
            </a:r>
            <a:r>
              <a:rPr lang="zh-CN" altLang="en-US" dirty="0"/>
              <a:t>拿到文件描述符</a:t>
            </a:r>
            <a:r>
              <a:rPr lang="en-US" altLang="zh-CN" dirty="0" err="1"/>
              <a:t>fd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(4)</a:t>
            </a:r>
            <a:r>
              <a:rPr lang="zh-CN" altLang="en-US" dirty="0"/>
              <a:t>持续尝试以写方式打开第</a:t>
            </a:r>
            <a:r>
              <a:rPr lang="en-US" altLang="zh-CN" dirty="0"/>
              <a:t>3</a:t>
            </a:r>
            <a:r>
              <a:rPr lang="zh-CN" altLang="en-US" dirty="0"/>
              <a:t>步中获得的只读</a:t>
            </a:r>
            <a:r>
              <a:rPr lang="en-US" altLang="zh-CN" dirty="0" err="1"/>
              <a:t>fd</a:t>
            </a:r>
            <a:r>
              <a:rPr lang="en-US" altLang="zh-CN" dirty="0"/>
              <a:t>(/proc/self/</a:t>
            </a:r>
            <a:r>
              <a:rPr lang="en-US" altLang="zh-CN" dirty="0" err="1"/>
              <a:t>fd</a:t>
            </a:r>
            <a:r>
              <a:rPr lang="en-US" altLang="zh-CN" dirty="0"/>
              <a:t>/[</a:t>
            </a:r>
            <a:r>
              <a:rPr lang="en-US" altLang="zh-CN" dirty="0" err="1"/>
              <a:t>fd</a:t>
            </a:r>
            <a:r>
              <a:rPr lang="en-US" altLang="zh-CN" dirty="0"/>
              <a:t>]),</a:t>
            </a:r>
          </a:p>
          <a:p>
            <a:pPr marL="0" indent="0">
              <a:buNone/>
            </a:pPr>
            <a:r>
              <a:rPr lang="zh-CN" altLang="en-US" dirty="0"/>
              <a:t>一开始总是返回失败</a:t>
            </a:r>
            <a:r>
              <a:rPr lang="en-US" altLang="zh-CN" dirty="0"/>
              <a:t>(</a:t>
            </a:r>
            <a:r>
              <a:rPr lang="zh-CN" altLang="en-US" dirty="0"/>
              <a:t>因为限制</a:t>
            </a:r>
            <a:r>
              <a:rPr lang="en-US" altLang="zh-CN" dirty="0"/>
              <a:t>2),</a:t>
            </a:r>
            <a:r>
              <a:rPr lang="zh-CN" altLang="en-US" dirty="0"/>
              <a:t>直到</a:t>
            </a:r>
            <a:r>
              <a:rPr lang="en-US" altLang="zh-CN" dirty="0" err="1"/>
              <a:t>runc</a:t>
            </a:r>
            <a:r>
              <a:rPr lang="zh-CN" altLang="en-US" dirty="0"/>
              <a:t>结束占用后以写方式打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开成功</a:t>
            </a:r>
            <a:r>
              <a:rPr lang="en-US" altLang="zh-CN" dirty="0"/>
              <a:t>,</a:t>
            </a:r>
            <a:r>
              <a:rPr lang="zh-CN" altLang="en-US" dirty="0"/>
              <a:t>立即通过该</a:t>
            </a:r>
            <a:r>
              <a:rPr lang="en-US" altLang="zh-CN" dirty="0" err="1"/>
              <a:t>fd</a:t>
            </a:r>
            <a:r>
              <a:rPr lang="zh-CN" altLang="en-US" dirty="0"/>
              <a:t>向宿主机上的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/bin/</a:t>
            </a:r>
            <a:r>
              <a:rPr lang="en-US" altLang="zh-CN" dirty="0" err="1"/>
              <a:t>runc</a:t>
            </a:r>
            <a:r>
              <a:rPr lang="en-US" altLang="zh-CN" dirty="0"/>
              <a:t>(</a:t>
            </a:r>
            <a:r>
              <a:rPr lang="en-US" altLang="zh-CN" dirty="0" err="1"/>
              <a:t>usr</a:t>
            </a:r>
            <a:r>
              <a:rPr lang="en-US" altLang="zh-CN" dirty="0"/>
              <a:t>/bin/docker-</a:t>
            </a:r>
          </a:p>
          <a:p>
            <a:pPr marL="0" indent="0">
              <a:buNone/>
            </a:pPr>
            <a:r>
              <a:rPr lang="en-US" altLang="zh-CN" dirty="0" err="1"/>
              <a:t>runc</a:t>
            </a:r>
            <a:r>
              <a:rPr lang="en-US" altLang="zh-CN" dirty="0"/>
              <a:t>)</a:t>
            </a:r>
            <a:r>
              <a:rPr lang="zh-CN" altLang="en-US" dirty="0"/>
              <a:t>写入攻击载荷。</a:t>
            </a:r>
          </a:p>
          <a:p>
            <a:pPr marL="0" indent="0">
              <a:buNone/>
            </a:pPr>
            <a:r>
              <a:rPr lang="en-US" altLang="zh-CN" dirty="0"/>
              <a:t>(5)</a:t>
            </a:r>
            <a:r>
              <a:rPr lang="en-US" altLang="zh-CN" dirty="0" err="1"/>
              <a:t>runc</a:t>
            </a:r>
            <a:r>
              <a:rPr lang="zh-CN" altLang="en-US" dirty="0"/>
              <a:t>最后将执行用户通过</a:t>
            </a:r>
            <a:r>
              <a:rPr lang="en-US" altLang="zh-CN" dirty="0"/>
              <a:t>docker exec</a:t>
            </a:r>
            <a:r>
              <a:rPr lang="zh-CN" altLang="en-US" dirty="0"/>
              <a:t>指定的</a:t>
            </a:r>
            <a:r>
              <a:rPr lang="en-US" altLang="zh-CN" dirty="0"/>
              <a:t>/bin/</a:t>
            </a:r>
            <a:r>
              <a:rPr lang="en-US" altLang="zh-CN" dirty="0" err="1"/>
              <a:t>sh</a:t>
            </a: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步时已替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换成</a:t>
            </a:r>
            <a:r>
              <a:rPr lang="en-US" altLang="zh-CN" dirty="0"/>
              <a:t>#!/proc/self/exe),</a:t>
            </a:r>
            <a:r>
              <a:rPr lang="zh-CN" altLang="en-US" dirty="0"/>
              <a:t>因此实际上将执行宿主机上的</a:t>
            </a:r>
            <a:r>
              <a:rPr lang="en-US" altLang="zh-CN" dirty="0" err="1"/>
              <a:t>runc</a:t>
            </a:r>
            <a:r>
              <a:rPr lang="en-US" altLang="zh-CN" dirty="0"/>
              <a:t>,</a:t>
            </a:r>
            <a:r>
              <a:rPr lang="zh-CN" altLang="en-US" dirty="0"/>
              <a:t>而</a:t>
            </a:r>
            <a:r>
              <a:rPr lang="en-US" altLang="zh-CN" dirty="0" err="1"/>
              <a:t>runc</a:t>
            </a:r>
            <a:r>
              <a:rPr lang="zh-CN" altLang="en-US" dirty="0"/>
              <a:t>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已经在第</a:t>
            </a:r>
            <a:r>
              <a:rPr lang="en-US" altLang="zh-CN" dirty="0"/>
              <a:t>4</a:t>
            </a:r>
            <a:r>
              <a:rPr lang="zh-CN" altLang="en-US" dirty="0"/>
              <a:t>步中被我们覆盖掉了。最终会执行我们的攻击载荷。</a:t>
            </a:r>
          </a:p>
        </p:txBody>
      </p:sp>
    </p:spTree>
    <p:extLst>
      <p:ext uri="{BB962C8B-B14F-4D97-AF65-F5344CB8AC3E}">
        <p14:creationId xmlns:p14="http://schemas.microsoft.com/office/powerpoint/2010/main" val="309446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2236</Words>
  <Application>Microsoft Office PowerPoint</Application>
  <PresentationFormat>宽屏</PresentationFormat>
  <Paragraphs>113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Adobe 宋体 Std L</vt:lpstr>
      <vt:lpstr>-apple-system</vt:lpstr>
      <vt:lpstr>等线</vt:lpstr>
      <vt:lpstr>等线 Light</vt:lpstr>
      <vt:lpstr>microsoft yahei</vt:lpstr>
      <vt:lpstr>Arial</vt:lpstr>
      <vt:lpstr>Consolas</vt:lpstr>
      <vt:lpstr>Office 主题​​</vt:lpstr>
      <vt:lpstr>漏洞分享</vt:lpstr>
      <vt:lpstr>CVE-2018-15664</vt:lpstr>
      <vt:lpstr>前置知识：</vt:lpstr>
      <vt:lpstr>漏洞原理</vt:lpstr>
      <vt:lpstr>漏洞利用</vt:lpstr>
      <vt:lpstr>CVE-2019-5736</vt:lpstr>
      <vt:lpstr>前置知识</vt:lpstr>
      <vt:lpstr>漏洞原理</vt:lpstr>
      <vt:lpstr>漏洞利用</vt:lpstr>
      <vt:lpstr>CVE-2021-30465</vt:lpstr>
      <vt:lpstr>前置知识：</vt:lpstr>
      <vt:lpstr>前置知识/漏洞原理</vt:lpstr>
      <vt:lpstr>漏洞利用</vt:lpstr>
      <vt:lpstr>CVE-2017-1002101</vt:lpstr>
      <vt:lpstr>前置知识：</vt:lpstr>
      <vt:lpstr>漏洞原理</vt:lpstr>
      <vt:lpstr>漏洞利用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漏洞分享</dc:title>
  <dc:creator>林 子瑜</dc:creator>
  <cp:lastModifiedBy>林 子瑜</cp:lastModifiedBy>
  <cp:revision>3</cp:revision>
  <dcterms:created xsi:type="dcterms:W3CDTF">2022-05-19T03:26:53Z</dcterms:created>
  <dcterms:modified xsi:type="dcterms:W3CDTF">2022-05-19T14:57:26Z</dcterms:modified>
</cp:coreProperties>
</file>