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Poppins Bold" charset="1" panose="00000800000000000000"/>
      <p:regular r:id="rId24"/>
    </p:embeddedFont>
    <p:embeddedFont>
      <p:font typeface="Open Sans Bold" charset="1" panose="00000000000000000000"/>
      <p:regular r:id="rId25"/>
    </p:embeddedFont>
    <p:embeddedFont>
      <p:font typeface="Poppins" charset="1" panose="00000500000000000000"/>
      <p:regular r:id="rId26"/>
    </p:embeddedFont>
    <p:embeddedFont>
      <p:font typeface="Arimo Bold" charset="1" panose="020B0704020202020204"/>
      <p:regular r:id="rId27"/>
    </p:embeddedFont>
    <p:embeddedFont>
      <p:font typeface="Open San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jpe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png" Type="http://schemas.openxmlformats.org/officeDocument/2006/relationships/image"/><Relationship Id="rId4" Target="../media/image2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9.jpeg" Type="http://schemas.openxmlformats.org/officeDocument/2006/relationships/image"/><Relationship Id="rId8"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Freeform 9" id="9"/>
          <p:cNvSpPr/>
          <p:nvPr/>
        </p:nvSpPr>
        <p:spPr>
          <a:xfrm flipH="true" flipV="false" rot="0">
            <a:off x="13773387" y="-626533"/>
            <a:ext cx="6217418" cy="4114800"/>
          </a:xfrm>
          <a:custGeom>
            <a:avLst/>
            <a:gdLst/>
            <a:ahLst/>
            <a:cxnLst/>
            <a:rect r="r" b="b" t="t" l="l"/>
            <a:pathLst>
              <a:path h="4114800" w="6217418">
                <a:moveTo>
                  <a:pt x="6217417" y="0"/>
                </a:moveTo>
                <a:lnTo>
                  <a:pt x="0" y="0"/>
                </a:lnTo>
                <a:lnTo>
                  <a:pt x="0" y="4114800"/>
                </a:lnTo>
                <a:lnTo>
                  <a:pt x="6217417" y="4114800"/>
                </a:lnTo>
                <a:lnTo>
                  <a:pt x="621741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514215" y="394700"/>
            <a:ext cx="1916909" cy="2072334"/>
          </a:xfrm>
          <a:custGeom>
            <a:avLst/>
            <a:gdLst/>
            <a:ahLst/>
            <a:cxnLst/>
            <a:rect r="r" b="b" t="t" l="l"/>
            <a:pathLst>
              <a:path h="2072334" w="1916909">
                <a:moveTo>
                  <a:pt x="0" y="0"/>
                </a:moveTo>
                <a:lnTo>
                  <a:pt x="1916909" y="0"/>
                </a:lnTo>
                <a:lnTo>
                  <a:pt x="1916909" y="2072334"/>
                </a:lnTo>
                <a:lnTo>
                  <a:pt x="0" y="2072334"/>
                </a:lnTo>
                <a:lnTo>
                  <a:pt x="0" y="0"/>
                </a:lnTo>
                <a:close/>
              </a:path>
            </a:pathLst>
          </a:custGeom>
          <a:blipFill>
            <a:blip r:embed="rId5"/>
            <a:stretch>
              <a:fillRect l="0" t="0" r="0" b="0"/>
            </a:stretch>
          </a:blipFill>
        </p:spPr>
      </p:sp>
      <p:sp>
        <p:nvSpPr>
          <p:cNvPr name="Freeform 11" id="11"/>
          <p:cNvSpPr/>
          <p:nvPr/>
        </p:nvSpPr>
        <p:spPr>
          <a:xfrm flipH="false" flipV="false" rot="0">
            <a:off x="235611"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431124" y="4029143"/>
            <a:ext cx="13839041" cy="2695575"/>
          </a:xfrm>
          <a:prstGeom prst="rect">
            <a:avLst/>
          </a:prstGeom>
        </p:spPr>
        <p:txBody>
          <a:bodyPr anchor="t" rtlCol="false" tIns="0" lIns="0" bIns="0" rIns="0">
            <a:spAutoFit/>
          </a:bodyPr>
          <a:lstStyle/>
          <a:p>
            <a:pPr algn="ctr">
              <a:lnSpc>
                <a:spcPts val="10500"/>
              </a:lnSpc>
            </a:pPr>
            <a:r>
              <a:rPr lang="en-US" sz="7500" b="true">
                <a:solidFill>
                  <a:srgbClr val="00C9FF"/>
                </a:solidFill>
                <a:latin typeface="Poppins Bold"/>
                <a:ea typeface="Poppins Bold"/>
                <a:cs typeface="Poppins Bold"/>
                <a:sym typeface="Poppins Bold"/>
              </a:rPr>
              <a:t>Automated Customer </a:t>
            </a:r>
          </a:p>
          <a:p>
            <a:pPr algn="ctr">
              <a:lnSpc>
                <a:spcPts val="10500"/>
              </a:lnSpc>
              <a:spcBef>
                <a:spcPct val="0"/>
              </a:spcBef>
            </a:pPr>
            <a:r>
              <a:rPr lang="en-US" b="true" sz="7500">
                <a:solidFill>
                  <a:srgbClr val="00C9FF"/>
                </a:solidFill>
                <a:latin typeface="Poppins Bold"/>
                <a:ea typeface="Poppins Bold"/>
                <a:cs typeface="Poppins Bold"/>
                <a:sym typeface="Poppins Bold"/>
              </a:rPr>
              <a:t>   Reviews</a:t>
            </a:r>
          </a:p>
        </p:txBody>
      </p:sp>
      <p:sp>
        <p:nvSpPr>
          <p:cNvPr name="TextBox 13" id="13"/>
          <p:cNvSpPr txBox="true"/>
          <p:nvPr/>
        </p:nvSpPr>
        <p:spPr>
          <a:xfrm rot="0">
            <a:off x="2199653" y="2581334"/>
            <a:ext cx="13888695" cy="1343102"/>
          </a:xfrm>
          <a:prstGeom prst="rect">
            <a:avLst/>
          </a:prstGeom>
        </p:spPr>
        <p:txBody>
          <a:bodyPr anchor="t" rtlCol="false" tIns="0" lIns="0" bIns="0" rIns="0">
            <a:spAutoFit/>
          </a:bodyPr>
          <a:lstStyle/>
          <a:p>
            <a:pPr algn="ctr">
              <a:lnSpc>
                <a:spcPts val="10495"/>
              </a:lnSpc>
              <a:spcBef>
                <a:spcPct val="0"/>
              </a:spcBef>
            </a:pPr>
            <a:r>
              <a:rPr lang="en-US" b="true" sz="7496">
                <a:solidFill>
                  <a:srgbClr val="FFFFFF"/>
                </a:solidFill>
                <a:latin typeface="Poppins Bold"/>
                <a:ea typeface="Poppins Bold"/>
                <a:cs typeface="Poppins Bold"/>
                <a:sym typeface="Poppins Bold"/>
              </a:rPr>
              <a:t>Project NLP | Business Case:</a:t>
            </a:r>
          </a:p>
        </p:txBody>
      </p:sp>
      <p:sp>
        <p:nvSpPr>
          <p:cNvPr name="TextBox 14" id="14"/>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01</a:t>
            </a:r>
          </a:p>
        </p:txBody>
      </p:sp>
      <p:sp>
        <p:nvSpPr>
          <p:cNvPr name="TextBox 15" id="15"/>
          <p:cNvSpPr txBox="true"/>
          <p:nvPr/>
        </p:nvSpPr>
        <p:spPr>
          <a:xfrm rot="0">
            <a:off x="6137002" y="8041418"/>
            <a:ext cx="6427284" cy="566420"/>
          </a:xfrm>
          <a:prstGeom prst="rect">
            <a:avLst/>
          </a:prstGeom>
        </p:spPr>
        <p:txBody>
          <a:bodyPr anchor="t" rtlCol="false" tIns="0" lIns="0" bIns="0" rIns="0">
            <a:spAutoFit/>
          </a:bodyPr>
          <a:lstStyle/>
          <a:p>
            <a:pPr algn="ctr">
              <a:lnSpc>
                <a:spcPts val="4480"/>
              </a:lnSpc>
              <a:spcBef>
                <a:spcPct val="0"/>
              </a:spcBef>
            </a:pPr>
            <a:r>
              <a:rPr lang="en-US" sz="3200">
                <a:solidFill>
                  <a:srgbClr val="FFFFFF"/>
                </a:solidFill>
                <a:latin typeface="Poppins"/>
                <a:ea typeface="Poppins"/>
                <a:cs typeface="Poppins"/>
                <a:sym typeface="Poppins"/>
              </a:rPr>
              <a:t>Presented by:</a:t>
            </a:r>
          </a:p>
        </p:txBody>
      </p:sp>
      <p:sp>
        <p:nvSpPr>
          <p:cNvPr name="TextBox 16" id="16"/>
          <p:cNvSpPr txBox="true"/>
          <p:nvPr/>
        </p:nvSpPr>
        <p:spPr>
          <a:xfrm rot="0">
            <a:off x="6519892" y="8691880"/>
            <a:ext cx="5661504" cy="566420"/>
          </a:xfrm>
          <a:prstGeom prst="rect">
            <a:avLst/>
          </a:prstGeom>
        </p:spPr>
        <p:txBody>
          <a:bodyPr anchor="t" rtlCol="false" tIns="0" lIns="0" bIns="0" rIns="0">
            <a:spAutoFit/>
          </a:bodyPr>
          <a:lstStyle/>
          <a:p>
            <a:pPr algn="ctr">
              <a:lnSpc>
                <a:spcPts val="4480"/>
              </a:lnSpc>
              <a:spcBef>
                <a:spcPct val="0"/>
              </a:spcBef>
            </a:pPr>
            <a:r>
              <a:rPr lang="en-US" sz="3200">
                <a:solidFill>
                  <a:srgbClr val="00C9FF"/>
                </a:solidFill>
                <a:latin typeface="Poppins"/>
                <a:ea typeface="Poppins"/>
                <a:cs typeface="Poppins"/>
                <a:sym typeface="Poppins"/>
              </a:rPr>
              <a:t>Lina Alshammari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717280" y="656664"/>
            <a:ext cx="13328737" cy="1337983"/>
          </a:xfrm>
          <a:prstGeom prst="rect">
            <a:avLst/>
          </a:prstGeom>
        </p:spPr>
        <p:txBody>
          <a:bodyPr anchor="t" rtlCol="false" tIns="0" lIns="0" bIns="0" rIns="0">
            <a:spAutoFit/>
          </a:bodyPr>
          <a:lstStyle/>
          <a:p>
            <a:pPr algn="l">
              <a:lnSpc>
                <a:spcPts val="1679"/>
              </a:lnSpc>
              <a:spcBef>
                <a:spcPct val="0"/>
              </a:spcBef>
            </a:pPr>
            <a:r>
              <a:rPr lang="en-US" b="true" sz="1200">
                <a:solidFill>
                  <a:srgbClr val="000000"/>
                </a:solidFill>
                <a:latin typeface="Arimo Bold"/>
                <a:ea typeface="Arimo Bold"/>
                <a:cs typeface="Arimo Bold"/>
                <a:sym typeface="Arimo Bold"/>
              </a:rPr>
              <a:t>Product Category Clustering</a:t>
            </a:r>
          </a:p>
          <a:p>
            <a:pPr algn="l">
              <a:lnSpc>
                <a:spcPts val="9375"/>
              </a:lnSpc>
              <a:spcBef>
                <a:spcPct val="0"/>
              </a:spcBef>
            </a:pPr>
            <a:r>
              <a:rPr lang="en-US" b="true" sz="6696">
                <a:solidFill>
                  <a:srgbClr val="FFFFFF"/>
                </a:solidFill>
                <a:latin typeface="Poppins Bold"/>
                <a:ea typeface="Poppins Bold"/>
                <a:cs typeface="Poppins Bold"/>
                <a:sym typeface="Poppins Bold"/>
              </a:rPr>
              <a:t> Product Category Clustering</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324924" y="2819473"/>
            <a:ext cx="12974966" cy="6438827"/>
          </a:xfrm>
          <a:custGeom>
            <a:avLst/>
            <a:gdLst/>
            <a:ahLst/>
            <a:cxnLst/>
            <a:rect r="r" b="b" t="t" l="l"/>
            <a:pathLst>
              <a:path h="6438827" w="12974966">
                <a:moveTo>
                  <a:pt x="0" y="0"/>
                </a:moveTo>
                <a:lnTo>
                  <a:pt x="12974966" y="0"/>
                </a:lnTo>
                <a:lnTo>
                  <a:pt x="12974966" y="6438827"/>
                </a:lnTo>
                <a:lnTo>
                  <a:pt x="0" y="6438827"/>
                </a:lnTo>
                <a:lnTo>
                  <a:pt x="0" y="0"/>
                </a:lnTo>
                <a:close/>
              </a:path>
            </a:pathLst>
          </a:custGeom>
          <a:blipFill>
            <a:blip r:embed="rId7"/>
            <a:stretch>
              <a:fillRect l="0" t="0" r="0" b="0"/>
            </a:stretch>
          </a:blipFill>
        </p:spPr>
      </p:sp>
      <p:sp>
        <p:nvSpPr>
          <p:cNvPr name="TextBox 13" id="13"/>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028700" y="705598"/>
            <a:ext cx="13901399" cy="2137617"/>
          </a:xfrm>
          <a:prstGeom prst="rect">
            <a:avLst/>
          </a:prstGeom>
        </p:spPr>
        <p:txBody>
          <a:bodyPr anchor="t" rtlCol="false" tIns="0" lIns="0" bIns="0" rIns="0">
            <a:spAutoFit/>
          </a:bodyPr>
          <a:lstStyle/>
          <a:p>
            <a:pPr algn="l">
              <a:lnSpc>
                <a:spcPts val="1142"/>
              </a:lnSpc>
            </a:pPr>
            <a:r>
              <a:rPr lang="en-US" sz="815" b="true">
                <a:solidFill>
                  <a:srgbClr val="000000"/>
                </a:solidFill>
                <a:latin typeface="Arimo Bold"/>
                <a:ea typeface="Arimo Bold"/>
                <a:cs typeface="Arimo Bold"/>
                <a:sym typeface="Arimo Bold"/>
              </a:rPr>
              <a:t>Summarize reviews using generative AI</a:t>
            </a:r>
          </a:p>
          <a:p>
            <a:pPr algn="l">
              <a:lnSpc>
                <a:spcPts val="8118"/>
              </a:lnSpc>
              <a:spcBef>
                <a:spcPct val="0"/>
              </a:spcBef>
            </a:pPr>
            <a:r>
              <a:rPr lang="en-US" b="true" sz="5798">
                <a:solidFill>
                  <a:srgbClr val="FFFFFF"/>
                </a:solidFill>
                <a:latin typeface="Poppins Bold"/>
                <a:ea typeface="Poppins Bold"/>
                <a:cs typeface="Poppins Bold"/>
                <a:sym typeface="Poppins Bold"/>
              </a:rPr>
              <a:t>Summarize reviews using</a:t>
            </a:r>
            <a:r>
              <a:rPr lang="en-US" b="true" sz="5798">
                <a:solidFill>
                  <a:srgbClr val="FFFFFF"/>
                </a:solidFill>
                <a:latin typeface="Poppins Bold"/>
                <a:ea typeface="Poppins Bold"/>
                <a:cs typeface="Poppins Bold"/>
                <a:sym typeface="Poppins Bold"/>
              </a:rPr>
              <a:t> generative AI</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11</a:t>
            </a:r>
          </a:p>
        </p:txBody>
      </p:sp>
      <p:sp>
        <p:nvSpPr>
          <p:cNvPr name="TextBox 13" id="13"/>
          <p:cNvSpPr txBox="true"/>
          <p:nvPr/>
        </p:nvSpPr>
        <p:spPr>
          <a:xfrm rot="0">
            <a:off x="1028700" y="3504160"/>
            <a:ext cx="15219534" cy="2620296"/>
          </a:xfrm>
          <a:prstGeom prst="rect">
            <a:avLst/>
          </a:prstGeom>
        </p:spPr>
        <p:txBody>
          <a:bodyPr anchor="t" rtlCol="false" tIns="0" lIns="0" bIns="0" rIns="0">
            <a:spAutoFit/>
          </a:bodyPr>
          <a:lstStyle/>
          <a:p>
            <a:pPr algn="l">
              <a:lnSpc>
                <a:spcPts val="4149"/>
              </a:lnSpc>
            </a:pPr>
            <a:r>
              <a:rPr lang="en-US" sz="2963" b="true">
                <a:solidFill>
                  <a:srgbClr val="00C9FF"/>
                </a:solidFill>
                <a:latin typeface="Poppins Bold"/>
                <a:ea typeface="Poppins Bold"/>
                <a:cs typeface="Poppins Bold"/>
                <a:sym typeface="Poppins Bold"/>
              </a:rPr>
              <a:t> Objective:</a:t>
            </a:r>
            <a:r>
              <a:rPr lang="en-US" sz="2963" b="true">
                <a:solidFill>
                  <a:srgbClr val="FFFFFF"/>
                </a:solidFill>
                <a:latin typeface="Poppins Bold"/>
                <a:ea typeface="Poppins Bold"/>
                <a:cs typeface="Poppins Bold"/>
                <a:sym typeface="Poppins Bold"/>
              </a:rPr>
              <a:t> </a:t>
            </a:r>
          </a:p>
          <a:p>
            <a:pPr algn="l" marL="639874" indent="-319937" lvl="1">
              <a:lnSpc>
                <a:spcPts val="4149"/>
              </a:lnSpc>
              <a:buFont typeface="Arial"/>
              <a:buChar char="•"/>
            </a:pPr>
            <a:r>
              <a:rPr lang="en-US" sz="2963">
                <a:solidFill>
                  <a:srgbClr val="FFFFFF"/>
                </a:solidFill>
                <a:latin typeface="Poppins"/>
                <a:ea typeface="Poppins"/>
                <a:cs typeface="Poppins"/>
                <a:sym typeface="Poppins"/>
              </a:rPr>
              <a:t>Summarize reviews into articles that recommend the top products for each category.</a:t>
            </a:r>
          </a:p>
          <a:p>
            <a:pPr algn="l" marL="639874" indent="-319937" lvl="1">
              <a:lnSpc>
                <a:spcPts val="4149"/>
              </a:lnSpc>
              <a:buFont typeface="Arial"/>
              <a:buChar char="•"/>
            </a:pPr>
            <a:r>
              <a:rPr lang="en-US" sz="2963">
                <a:solidFill>
                  <a:srgbClr val="FFFFFF"/>
                </a:solidFill>
                <a:latin typeface="Poppins"/>
                <a:ea typeface="Poppins"/>
                <a:cs typeface="Poppins"/>
                <a:sym typeface="Poppins"/>
              </a:rPr>
              <a:t>Create a model that generates a short article for each product category.</a:t>
            </a:r>
          </a:p>
          <a:p>
            <a:pPr algn="l" marL="639874" indent="-319937" lvl="1">
              <a:lnSpc>
                <a:spcPts val="4149"/>
              </a:lnSpc>
              <a:buFont typeface="Arial"/>
              <a:buChar char="•"/>
            </a:pPr>
            <a:r>
              <a:rPr lang="en-US" sz="2963">
                <a:solidFill>
                  <a:srgbClr val="FFFFFF"/>
                </a:solidFill>
                <a:latin typeface="Poppins"/>
                <a:ea typeface="Poppins"/>
                <a:cs typeface="Poppins"/>
                <a:sym typeface="Poppins"/>
              </a:rPr>
              <a:t>Pretrained Generative Model: I used gpt-3-5-turbo</a:t>
            </a:r>
          </a:p>
        </p:txBody>
      </p:sp>
      <p:sp>
        <p:nvSpPr>
          <p:cNvPr name="TextBox 14" id="14"/>
          <p:cNvSpPr txBox="true"/>
          <p:nvPr/>
        </p:nvSpPr>
        <p:spPr>
          <a:xfrm rot="0">
            <a:off x="1028700" y="6455457"/>
            <a:ext cx="15219534" cy="2620296"/>
          </a:xfrm>
          <a:prstGeom prst="rect">
            <a:avLst/>
          </a:prstGeom>
        </p:spPr>
        <p:txBody>
          <a:bodyPr anchor="t" rtlCol="false" tIns="0" lIns="0" bIns="0" rIns="0">
            <a:spAutoFit/>
          </a:bodyPr>
          <a:lstStyle/>
          <a:p>
            <a:pPr algn="l">
              <a:lnSpc>
                <a:spcPts val="4149"/>
              </a:lnSpc>
            </a:pPr>
            <a:r>
              <a:rPr lang="en-US" sz="2963" b="true">
                <a:solidFill>
                  <a:srgbClr val="00C9FF"/>
                </a:solidFill>
                <a:latin typeface="Poppins Bold"/>
                <a:ea typeface="Poppins Bold"/>
                <a:cs typeface="Poppins Bold"/>
                <a:sym typeface="Poppins Bold"/>
              </a:rPr>
              <a:t> Final result:</a:t>
            </a:r>
            <a:r>
              <a:rPr lang="en-US" sz="2963" b="true">
                <a:solidFill>
                  <a:srgbClr val="FFFFFF"/>
                </a:solidFill>
                <a:latin typeface="Poppins Bold"/>
                <a:ea typeface="Poppins Bold"/>
                <a:cs typeface="Poppins Bold"/>
                <a:sym typeface="Poppins Bold"/>
              </a:rPr>
              <a:t> </a:t>
            </a:r>
          </a:p>
          <a:p>
            <a:pPr algn="l" marL="639874" indent="-319937" lvl="1">
              <a:lnSpc>
                <a:spcPts val="4149"/>
              </a:lnSpc>
              <a:buFont typeface="Arial"/>
              <a:buChar char="•"/>
            </a:pPr>
            <a:r>
              <a:rPr lang="en-US" sz="2963">
                <a:solidFill>
                  <a:srgbClr val="FFFFFF"/>
                </a:solidFill>
                <a:latin typeface="Poppins"/>
                <a:ea typeface="Poppins"/>
                <a:cs typeface="Poppins"/>
                <a:sym typeface="Poppins"/>
              </a:rPr>
              <a:t>Top 3 products and key differences between them.</a:t>
            </a:r>
          </a:p>
          <a:p>
            <a:pPr algn="l" marL="639874" indent="-319937" lvl="1">
              <a:lnSpc>
                <a:spcPts val="4149"/>
              </a:lnSpc>
              <a:buFont typeface="Arial"/>
              <a:buChar char="•"/>
            </a:pPr>
            <a:r>
              <a:rPr lang="en-US" sz="2963">
                <a:solidFill>
                  <a:srgbClr val="FFFFFF"/>
                </a:solidFill>
                <a:latin typeface="Poppins"/>
                <a:ea typeface="Poppins"/>
                <a:cs typeface="Poppins"/>
                <a:sym typeface="Poppins"/>
              </a:rPr>
              <a:t>Top complaints for each of those products.</a:t>
            </a:r>
          </a:p>
          <a:p>
            <a:pPr algn="l" marL="639874" indent="-319937" lvl="1">
              <a:lnSpc>
                <a:spcPts val="4149"/>
              </a:lnSpc>
              <a:buFont typeface="Arial"/>
              <a:buChar char="•"/>
            </a:pPr>
            <a:r>
              <a:rPr lang="en-US" sz="2963">
                <a:solidFill>
                  <a:srgbClr val="FFFFFF"/>
                </a:solidFill>
                <a:latin typeface="Poppins"/>
                <a:ea typeface="Poppins"/>
                <a:cs typeface="Poppins"/>
                <a:sym typeface="Poppins"/>
              </a:rPr>
              <a:t>Worst product in the category and why it should be avoided.</a:t>
            </a:r>
          </a:p>
          <a:p>
            <a:pPr algn="l">
              <a:lnSpc>
                <a:spcPts val="414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028700" y="705598"/>
            <a:ext cx="13901399" cy="1110167"/>
          </a:xfrm>
          <a:prstGeom prst="rect">
            <a:avLst/>
          </a:prstGeom>
        </p:spPr>
        <p:txBody>
          <a:bodyPr anchor="t" rtlCol="false" tIns="0" lIns="0" bIns="0" rIns="0">
            <a:spAutoFit/>
          </a:bodyPr>
          <a:lstStyle/>
          <a:p>
            <a:pPr algn="l">
              <a:lnSpc>
                <a:spcPts val="1142"/>
              </a:lnSpc>
            </a:pPr>
            <a:r>
              <a:rPr lang="en-US" sz="815" b="true">
                <a:solidFill>
                  <a:srgbClr val="000000"/>
                </a:solidFill>
                <a:latin typeface="Arimo Bold"/>
                <a:ea typeface="Arimo Bold"/>
                <a:cs typeface="Arimo Bold"/>
                <a:sym typeface="Arimo Bold"/>
              </a:rPr>
              <a:t>Summarize reviews using generative AI</a:t>
            </a:r>
          </a:p>
          <a:p>
            <a:pPr algn="l">
              <a:lnSpc>
                <a:spcPts val="8118"/>
              </a:lnSpc>
              <a:spcBef>
                <a:spcPct val="0"/>
              </a:spcBef>
            </a:pPr>
            <a:r>
              <a:rPr lang="en-US" b="true" sz="5798">
                <a:solidFill>
                  <a:srgbClr val="FFFFFF"/>
                </a:solidFill>
                <a:latin typeface="Poppins Bold"/>
                <a:ea typeface="Poppins Bold"/>
                <a:cs typeface="Poppins Bold"/>
                <a:sym typeface="Poppins Bold"/>
              </a:rPr>
              <a:t>Top 3 products in each category </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462968" y="2448130"/>
            <a:ext cx="12467130" cy="6810170"/>
          </a:xfrm>
          <a:custGeom>
            <a:avLst/>
            <a:gdLst/>
            <a:ahLst/>
            <a:cxnLst/>
            <a:rect r="r" b="b" t="t" l="l"/>
            <a:pathLst>
              <a:path h="6810170" w="12467130">
                <a:moveTo>
                  <a:pt x="0" y="0"/>
                </a:moveTo>
                <a:lnTo>
                  <a:pt x="12467131" y="0"/>
                </a:lnTo>
                <a:lnTo>
                  <a:pt x="12467131" y="6810170"/>
                </a:lnTo>
                <a:lnTo>
                  <a:pt x="0" y="6810170"/>
                </a:lnTo>
                <a:lnTo>
                  <a:pt x="0" y="0"/>
                </a:lnTo>
                <a:close/>
              </a:path>
            </a:pathLst>
          </a:custGeom>
          <a:blipFill>
            <a:blip r:embed="rId7"/>
            <a:stretch>
              <a:fillRect l="0" t="0" r="0" b="0"/>
            </a:stretch>
          </a:blipFill>
        </p:spPr>
      </p:sp>
      <p:sp>
        <p:nvSpPr>
          <p:cNvPr name="TextBox 13" id="13"/>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028700" y="459329"/>
            <a:ext cx="7933650" cy="2137617"/>
          </a:xfrm>
          <a:prstGeom prst="rect">
            <a:avLst/>
          </a:prstGeom>
        </p:spPr>
        <p:txBody>
          <a:bodyPr anchor="t" rtlCol="false" tIns="0" lIns="0" bIns="0" rIns="0">
            <a:spAutoFit/>
          </a:bodyPr>
          <a:lstStyle/>
          <a:p>
            <a:pPr algn="l">
              <a:lnSpc>
                <a:spcPts val="1142"/>
              </a:lnSpc>
            </a:pPr>
            <a:r>
              <a:rPr lang="en-US" sz="815" b="true">
                <a:solidFill>
                  <a:srgbClr val="000000"/>
                </a:solidFill>
                <a:latin typeface="Arimo Bold"/>
                <a:ea typeface="Arimo Bold"/>
                <a:cs typeface="Arimo Bold"/>
                <a:sym typeface="Arimo Bold"/>
              </a:rPr>
              <a:t>Summarize reviews using generative AI</a:t>
            </a:r>
          </a:p>
          <a:p>
            <a:pPr algn="l">
              <a:lnSpc>
                <a:spcPts val="8118"/>
              </a:lnSpc>
              <a:spcBef>
                <a:spcPct val="0"/>
              </a:spcBef>
            </a:pPr>
            <a:r>
              <a:rPr lang="en-US" b="true" sz="5798">
                <a:solidFill>
                  <a:srgbClr val="FFFFFF"/>
                </a:solidFill>
                <a:latin typeface="Poppins Bold"/>
                <a:ea typeface="Poppins Bold"/>
                <a:cs typeface="Poppins Bold"/>
                <a:sym typeface="Poppins Bold"/>
              </a:rPr>
              <a:t>Representation of Ratings: </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13</a:t>
            </a:r>
          </a:p>
        </p:txBody>
      </p:sp>
      <p:sp>
        <p:nvSpPr>
          <p:cNvPr name="Freeform 13" id="13"/>
          <p:cNvSpPr/>
          <p:nvPr/>
        </p:nvSpPr>
        <p:spPr>
          <a:xfrm flipH="false" flipV="false" rot="0">
            <a:off x="4658481" y="1811616"/>
            <a:ext cx="10763646" cy="7185957"/>
          </a:xfrm>
          <a:custGeom>
            <a:avLst/>
            <a:gdLst/>
            <a:ahLst/>
            <a:cxnLst/>
            <a:rect r="r" b="b" t="t" l="l"/>
            <a:pathLst>
              <a:path h="7185957" w="10763646">
                <a:moveTo>
                  <a:pt x="0" y="0"/>
                </a:moveTo>
                <a:lnTo>
                  <a:pt x="10763646" y="0"/>
                </a:lnTo>
                <a:lnTo>
                  <a:pt x="10763646" y="7185957"/>
                </a:lnTo>
                <a:lnTo>
                  <a:pt x="0" y="7185957"/>
                </a:lnTo>
                <a:lnTo>
                  <a:pt x="0" y="0"/>
                </a:lnTo>
                <a:close/>
              </a:path>
            </a:pathLst>
          </a:custGeom>
          <a:blipFill>
            <a:blip r:embed="rId7"/>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028700" y="705598"/>
            <a:ext cx="13901399" cy="1110176"/>
          </a:xfrm>
          <a:prstGeom prst="rect">
            <a:avLst/>
          </a:prstGeom>
        </p:spPr>
        <p:txBody>
          <a:bodyPr anchor="t" rtlCol="false" tIns="0" lIns="0" bIns="0" rIns="0">
            <a:spAutoFit/>
          </a:bodyPr>
          <a:lstStyle/>
          <a:p>
            <a:pPr algn="l">
              <a:lnSpc>
                <a:spcPts val="1142"/>
              </a:lnSpc>
            </a:pPr>
            <a:r>
              <a:rPr lang="en-US" sz="815" b="true">
                <a:solidFill>
                  <a:srgbClr val="000000"/>
                </a:solidFill>
                <a:latin typeface="Arimo Bold"/>
                <a:ea typeface="Arimo Bold"/>
                <a:cs typeface="Arimo Bold"/>
                <a:sym typeface="Arimo Bold"/>
              </a:rPr>
              <a:t>Summarize reviews using generative AI</a:t>
            </a:r>
          </a:p>
          <a:p>
            <a:pPr algn="l">
              <a:lnSpc>
                <a:spcPts val="8118"/>
              </a:lnSpc>
              <a:spcBef>
                <a:spcPct val="0"/>
              </a:spcBef>
            </a:pPr>
            <a:r>
              <a:rPr lang="en-US" b="true" sz="5798">
                <a:solidFill>
                  <a:srgbClr val="FFFFFF"/>
                </a:solidFill>
                <a:latin typeface="Poppins Bold"/>
                <a:ea typeface="Poppins Bold"/>
                <a:cs typeface="Poppins Bold"/>
                <a:sym typeface="Poppins Bold"/>
              </a:rPr>
              <a:t>Sample of Final  Results</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14</a:t>
            </a:r>
          </a:p>
        </p:txBody>
      </p:sp>
      <p:sp>
        <p:nvSpPr>
          <p:cNvPr name="TextBox 13" id="13"/>
          <p:cNvSpPr txBox="true"/>
          <p:nvPr/>
        </p:nvSpPr>
        <p:spPr>
          <a:xfrm rot="0">
            <a:off x="1412761" y="2135795"/>
            <a:ext cx="14132293" cy="6878121"/>
          </a:xfrm>
          <a:prstGeom prst="rect">
            <a:avLst/>
          </a:prstGeom>
        </p:spPr>
        <p:txBody>
          <a:bodyPr anchor="t" rtlCol="false" tIns="0" lIns="0" bIns="0" rIns="0">
            <a:spAutoFit/>
          </a:bodyPr>
          <a:lstStyle/>
          <a:p>
            <a:pPr algn="l">
              <a:lnSpc>
                <a:spcPts val="3042"/>
              </a:lnSpc>
            </a:pPr>
            <a:r>
              <a:rPr lang="en-US" sz="2173">
                <a:solidFill>
                  <a:srgbClr val="FFFFFF"/>
                </a:solidFill>
                <a:latin typeface="Poppins"/>
                <a:ea typeface="Poppins"/>
                <a:cs typeface="Poppins"/>
                <a:sym typeface="Poppins"/>
              </a:rPr>
              <a:t>Article for Category: Fire tablets for kids</a:t>
            </a:r>
          </a:p>
          <a:p>
            <a:pPr algn="l">
              <a:lnSpc>
                <a:spcPts val="3042"/>
              </a:lnSpc>
            </a:pPr>
            <a:r>
              <a:rPr lang="en-US" sz="2173">
                <a:solidFill>
                  <a:srgbClr val="FFFFFF"/>
                </a:solidFill>
                <a:latin typeface="Poppins"/>
                <a:ea typeface="Poppins"/>
                <a:cs typeface="Poppins"/>
                <a:sym typeface="Poppins"/>
              </a:rPr>
              <a:t>Based on the reviews provided, it is clear that the Fire Kids Edition Tablets are a hit among children and parents alike. Here are the top 3 recommended products in the 'Fire tablets for kids' category:</a:t>
            </a:r>
          </a:p>
          <a:p>
            <a:pPr algn="l">
              <a:lnSpc>
                <a:spcPts val="3042"/>
              </a:lnSpc>
            </a:pPr>
          </a:p>
          <a:p>
            <a:pPr algn="l">
              <a:lnSpc>
                <a:spcPts val="3042"/>
              </a:lnSpc>
            </a:pPr>
            <a:r>
              <a:rPr lang="en-US" sz="2173">
                <a:solidFill>
                  <a:srgbClr val="FFFFFF"/>
                </a:solidFill>
                <a:latin typeface="Poppins"/>
                <a:ea typeface="Poppins"/>
                <a:cs typeface="Poppins"/>
                <a:sym typeface="Poppins"/>
              </a:rPr>
              <a:t>1. Fire Kids Edition Tablet, 7 Display, Wi-Fi, 16 GB, Blue Kid-Proof Case:</a:t>
            </a:r>
          </a:p>
          <a:p>
            <a:pPr algn="l" marL="469200" indent="-234600" lvl="1">
              <a:lnSpc>
                <a:spcPts val="3042"/>
              </a:lnSpc>
              <a:buFont typeface="Arial"/>
              <a:buChar char="•"/>
            </a:pPr>
            <a:r>
              <a:rPr lang="en-US" sz="2173">
                <a:solidFill>
                  <a:srgbClr val="FFFFFF"/>
                </a:solidFill>
                <a:latin typeface="Poppins"/>
                <a:ea typeface="Poppins"/>
                <a:cs typeface="Poppins"/>
                <a:sym typeface="Poppins"/>
              </a:rPr>
              <a:t> Key differences: This tablet comes in a blue kid-proof case, which is reported to be        sturdy and durable. The screen is larger and the bumper is stronger compared to other models.</a:t>
            </a:r>
          </a:p>
          <a:p>
            <a:pPr algn="l" marL="469200" indent="-234600" lvl="1">
              <a:lnSpc>
                <a:spcPts val="3042"/>
              </a:lnSpc>
              <a:buFont typeface="Arial"/>
              <a:buChar char="•"/>
            </a:pPr>
            <a:r>
              <a:rPr lang="en-US" sz="2173">
                <a:solidFill>
                  <a:srgbClr val="FFFFFF"/>
                </a:solidFill>
                <a:latin typeface="Poppins"/>
                <a:ea typeface="Poppins"/>
                <a:cs typeface="Poppins"/>
                <a:sym typeface="Poppins"/>
              </a:rPr>
              <a:t>Top complaints: There were no major complaints mentioned in the reviews.</a:t>
            </a:r>
          </a:p>
          <a:p>
            <a:pPr algn="l" marL="469200" indent="-234600" lvl="1">
              <a:lnSpc>
                <a:spcPts val="3042"/>
              </a:lnSpc>
              <a:buFont typeface="Arial"/>
              <a:buChar char="•"/>
            </a:pPr>
            <a:r>
              <a:rPr lang="en-US" sz="2173">
                <a:solidFill>
                  <a:srgbClr val="FFFFFF"/>
                </a:solidFill>
                <a:latin typeface="Poppins"/>
                <a:ea typeface="Poppins"/>
                <a:cs typeface="Poppins"/>
                <a:sym typeface="Poppins"/>
              </a:rPr>
              <a:t> Recommendation summary: This tablet is a great option for parents looking for a durable and easy-to-use device for their kids.</a:t>
            </a:r>
          </a:p>
          <a:p>
            <a:pPr algn="l">
              <a:lnSpc>
                <a:spcPts val="3042"/>
              </a:lnSpc>
            </a:pPr>
          </a:p>
          <a:p>
            <a:pPr algn="l" marL="469200" indent="-234600" lvl="1">
              <a:lnSpc>
                <a:spcPts val="3042"/>
              </a:lnSpc>
              <a:buFont typeface="Arial"/>
              <a:buChar char="•"/>
            </a:pPr>
            <a:r>
              <a:rPr lang="en-US" sz="2173">
                <a:solidFill>
                  <a:srgbClr val="FFFFFF"/>
                </a:solidFill>
                <a:latin typeface="Poppins"/>
                <a:ea typeface="Poppins"/>
                <a:cs typeface="Poppins"/>
                <a:sym typeface="Poppins"/>
              </a:rPr>
              <a:t>2. Fire Kids Edition Tablet, 7 Display, Wi-Fi, 16 GB, Green Kid-Proof Case:</a:t>
            </a:r>
          </a:p>
          <a:p>
            <a:pPr algn="l" marL="469200" indent="-234600" lvl="1">
              <a:lnSpc>
                <a:spcPts val="3042"/>
              </a:lnSpc>
              <a:buFont typeface="Arial"/>
              <a:buChar char="•"/>
            </a:pPr>
            <a:r>
              <a:rPr lang="en-US" sz="2173">
                <a:solidFill>
                  <a:srgbClr val="FFFFFF"/>
                </a:solidFill>
                <a:latin typeface="Poppins"/>
                <a:ea typeface="Poppins"/>
                <a:cs typeface="Poppins"/>
                <a:sym typeface="Poppins"/>
              </a:rPr>
              <a:t>Key differences: This tablet comes in a green kid-proof case and allows for setting up different profiles for multiple children. It offers a variety of features to keep kids entertained.</a:t>
            </a:r>
          </a:p>
          <a:p>
            <a:pPr algn="l" marL="469200" indent="-234600" lvl="1">
              <a:lnSpc>
                <a:spcPts val="3042"/>
              </a:lnSpc>
              <a:buFont typeface="Arial"/>
              <a:buChar char="•"/>
            </a:pPr>
            <a:r>
              <a:rPr lang="en-US" sz="2173">
                <a:solidFill>
                  <a:srgbClr val="FFFFFF"/>
                </a:solidFill>
                <a:latin typeface="Poppins"/>
                <a:ea typeface="Poppins"/>
                <a:cs typeface="Poppins"/>
                <a:sym typeface="Poppins"/>
              </a:rPr>
              <a:t> Top complaints: Some users found it confusing to navigate compared to other brands like Samsung.</a:t>
            </a:r>
          </a:p>
          <a:p>
            <a:pPr algn="l" marL="469200" indent="-234600" lvl="1">
              <a:lnSpc>
                <a:spcPts val="3042"/>
              </a:lnSpc>
              <a:buFont typeface="Arial"/>
              <a:buChar char="•"/>
            </a:pPr>
            <a:r>
              <a:rPr lang="en-US" sz="2173">
                <a:solidFill>
                  <a:srgbClr val="FFFFFF"/>
                </a:solidFill>
                <a:latin typeface="Poppins"/>
                <a:ea typeface="Poppins"/>
                <a:cs typeface="Poppins"/>
                <a:sym typeface="Poppins"/>
              </a:rPr>
              <a:t>Recommendation summary: This tablet is perfect for families with multiple children, as it allows for personalized profiles and offers a wide range of entertainment options.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028700" y="705598"/>
            <a:ext cx="13901399" cy="1110176"/>
          </a:xfrm>
          <a:prstGeom prst="rect">
            <a:avLst/>
          </a:prstGeom>
        </p:spPr>
        <p:txBody>
          <a:bodyPr anchor="t" rtlCol="false" tIns="0" lIns="0" bIns="0" rIns="0">
            <a:spAutoFit/>
          </a:bodyPr>
          <a:lstStyle/>
          <a:p>
            <a:pPr algn="l">
              <a:lnSpc>
                <a:spcPts val="1142"/>
              </a:lnSpc>
            </a:pPr>
            <a:r>
              <a:rPr lang="en-US" sz="815" b="true">
                <a:solidFill>
                  <a:srgbClr val="000000"/>
                </a:solidFill>
                <a:latin typeface="Arimo Bold"/>
                <a:ea typeface="Arimo Bold"/>
                <a:cs typeface="Arimo Bold"/>
                <a:sym typeface="Arimo Bold"/>
              </a:rPr>
              <a:t>Summarize reviews using generative AI</a:t>
            </a:r>
          </a:p>
          <a:p>
            <a:pPr algn="l">
              <a:lnSpc>
                <a:spcPts val="8118"/>
              </a:lnSpc>
              <a:spcBef>
                <a:spcPct val="0"/>
              </a:spcBef>
            </a:pPr>
            <a:r>
              <a:rPr lang="en-US" b="true" sz="5798">
                <a:solidFill>
                  <a:srgbClr val="FFFFFF"/>
                </a:solidFill>
                <a:latin typeface="Poppins Bold"/>
                <a:ea typeface="Poppins Bold"/>
                <a:cs typeface="Poppins Bold"/>
                <a:sym typeface="Poppins Bold"/>
              </a:rPr>
              <a:t>Sample of Final  Results</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15</a:t>
            </a:r>
          </a:p>
        </p:txBody>
      </p:sp>
      <p:sp>
        <p:nvSpPr>
          <p:cNvPr name="TextBox 13" id="13"/>
          <p:cNvSpPr txBox="true"/>
          <p:nvPr/>
        </p:nvSpPr>
        <p:spPr>
          <a:xfrm rot="0">
            <a:off x="1028700" y="2495572"/>
            <a:ext cx="15506055" cy="5308133"/>
          </a:xfrm>
          <a:prstGeom prst="rect">
            <a:avLst/>
          </a:prstGeom>
        </p:spPr>
        <p:txBody>
          <a:bodyPr anchor="t" rtlCol="false" tIns="0" lIns="0" bIns="0" rIns="0">
            <a:spAutoFit/>
          </a:bodyPr>
          <a:lstStyle/>
          <a:p>
            <a:pPr algn="l">
              <a:lnSpc>
                <a:spcPts val="1570"/>
              </a:lnSpc>
            </a:pPr>
          </a:p>
          <a:p>
            <a:pPr algn="l">
              <a:lnSpc>
                <a:spcPts val="3407"/>
              </a:lnSpc>
            </a:pPr>
          </a:p>
          <a:p>
            <a:pPr algn="l">
              <a:lnSpc>
                <a:spcPts val="3407"/>
              </a:lnSpc>
            </a:pPr>
            <a:r>
              <a:rPr lang="en-US" sz="2434">
                <a:solidFill>
                  <a:srgbClr val="FFFFFF"/>
                </a:solidFill>
                <a:latin typeface="Poppins"/>
                <a:ea typeface="Poppins"/>
                <a:cs typeface="Poppins"/>
                <a:sym typeface="Poppins"/>
              </a:rPr>
              <a:t>3. Fire Kids Edition Tablet, 7 Display, Wi-Fi, 16 GB, Pink Kid-Proof Case:</a:t>
            </a:r>
          </a:p>
          <a:p>
            <a:pPr algn="l" marL="525532" indent="-262766" lvl="1">
              <a:lnSpc>
                <a:spcPts val="3407"/>
              </a:lnSpc>
              <a:buFont typeface="Arial"/>
              <a:buChar char="•"/>
            </a:pPr>
            <a:r>
              <a:rPr lang="en-US" sz="2434">
                <a:solidFill>
                  <a:srgbClr val="FFFFFF"/>
                </a:solidFill>
                <a:latin typeface="Poppins"/>
                <a:ea typeface="Poppins"/>
                <a:cs typeface="Poppins"/>
                <a:sym typeface="Poppins"/>
              </a:rPr>
              <a:t> Key differences: This tablet comes in a pink kid-proof case, suitable for kids who prefer a more colorful option. It offers a user-friendly interface and a variety of educational apps.</a:t>
            </a:r>
          </a:p>
          <a:p>
            <a:pPr algn="l" marL="525532" indent="-262766" lvl="1">
              <a:lnSpc>
                <a:spcPts val="3407"/>
              </a:lnSpc>
              <a:buFont typeface="Arial"/>
              <a:buChar char="•"/>
            </a:pPr>
            <a:r>
              <a:rPr lang="en-US" sz="2434">
                <a:solidFill>
                  <a:srgbClr val="FFFFFF"/>
                </a:solidFill>
                <a:latin typeface="Poppins"/>
                <a:ea typeface="Poppins"/>
                <a:cs typeface="Poppins"/>
                <a:sym typeface="Poppins"/>
              </a:rPr>
              <a:t> Top complaints: There were no major complaints mentioned in the reviews.</a:t>
            </a:r>
          </a:p>
          <a:p>
            <a:pPr algn="l" marL="525532" indent="-262766" lvl="1">
              <a:lnSpc>
                <a:spcPts val="3407"/>
              </a:lnSpc>
              <a:buFont typeface="Arial"/>
              <a:buChar char="•"/>
            </a:pPr>
            <a:r>
              <a:rPr lang="en-US" sz="2434">
                <a:solidFill>
                  <a:srgbClr val="FFFFFF"/>
                </a:solidFill>
                <a:latin typeface="Poppins"/>
                <a:ea typeface="Poppins"/>
                <a:cs typeface="Poppins"/>
                <a:sym typeface="Poppins"/>
              </a:rPr>
              <a:t> Recommendation summary: This tablet is a great choice for parents looking for a fun and educational device for their kids.</a:t>
            </a:r>
          </a:p>
          <a:p>
            <a:pPr algn="l">
              <a:lnSpc>
                <a:spcPts val="3407"/>
              </a:lnSpc>
            </a:pPr>
          </a:p>
          <a:p>
            <a:pPr algn="l">
              <a:lnSpc>
                <a:spcPts val="3407"/>
              </a:lnSpc>
            </a:pPr>
            <a:r>
              <a:rPr lang="en-US" sz="2434">
                <a:solidFill>
                  <a:srgbClr val="FFFFFF"/>
                </a:solidFill>
                <a:latin typeface="Poppins"/>
                <a:ea typeface="Poppins"/>
                <a:cs typeface="Poppins"/>
                <a:sym typeface="Poppins"/>
              </a:rPr>
              <a:t>In conclusion, the Fire Kids Edition Tablets are highly recommended for their durability, ease of use, and entertainment value. Whether you choose the blue, green, or pink kid-proof case, you can be sure that your child will enjoy hours of fun and learning with these tablets.</a:t>
            </a:r>
          </a:p>
          <a:p>
            <a:pPr algn="l">
              <a:lnSpc>
                <a:spcPts val="3407"/>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4240674" y="0"/>
            <a:ext cx="3018626" cy="1028700"/>
            <a:chOff x="0" y="0"/>
            <a:chExt cx="425492" cy="145001"/>
          </a:xfrm>
        </p:grpSpPr>
        <p:sp>
          <p:nvSpPr>
            <p:cNvPr name="Freeform 3" id="3"/>
            <p:cNvSpPr/>
            <p:nvPr/>
          </p:nvSpPr>
          <p:spPr>
            <a:xfrm flipH="false" flipV="false" rot="0">
              <a:off x="0" y="0"/>
              <a:ext cx="425492" cy="145001"/>
            </a:xfrm>
            <a:custGeom>
              <a:avLst/>
              <a:gdLst/>
              <a:ahLst/>
              <a:cxnLst/>
              <a:rect r="r" b="b" t="t" l="l"/>
              <a:pathLst>
                <a:path h="145001" w="425492">
                  <a:moveTo>
                    <a:pt x="0" y="0"/>
                  </a:moveTo>
                  <a:lnTo>
                    <a:pt x="425492" y="0"/>
                  </a:lnTo>
                  <a:lnTo>
                    <a:pt x="425492" y="145001"/>
                  </a:lnTo>
                  <a:lnTo>
                    <a:pt x="0" y="145001"/>
                  </a:lnTo>
                  <a:close/>
                </a:path>
              </a:pathLst>
            </a:custGeom>
            <a:solidFill>
              <a:srgbClr val="FFFFFF">
                <a:alpha val="8627"/>
              </a:srgbClr>
            </a:solidFill>
            <a:ln cap="sq">
              <a:noFill/>
              <a:prstDash val="solid"/>
              <a:miter/>
            </a:ln>
          </p:spPr>
        </p:sp>
        <p:sp>
          <p:nvSpPr>
            <p:cNvPr name="TextBox 4" id="4"/>
            <p:cNvSpPr txBox="true"/>
            <p:nvPr/>
          </p:nvSpPr>
          <p:spPr>
            <a:xfrm>
              <a:off x="0" y="-38100"/>
              <a:ext cx="425492" cy="18310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028700" y="0"/>
            <a:ext cx="12967636" cy="1028700"/>
            <a:chOff x="0" y="0"/>
            <a:chExt cx="1827860" cy="145001"/>
          </a:xfrm>
        </p:grpSpPr>
        <p:sp>
          <p:nvSpPr>
            <p:cNvPr name="Freeform 6" id="6"/>
            <p:cNvSpPr/>
            <p:nvPr/>
          </p:nvSpPr>
          <p:spPr>
            <a:xfrm flipH="false" flipV="false" rot="0">
              <a:off x="0" y="0"/>
              <a:ext cx="1827860" cy="145001"/>
            </a:xfrm>
            <a:custGeom>
              <a:avLst/>
              <a:gdLst/>
              <a:ahLst/>
              <a:cxnLst/>
              <a:rect r="r" b="b" t="t" l="l"/>
              <a:pathLst>
                <a:path h="145001" w="1827860">
                  <a:moveTo>
                    <a:pt x="0" y="0"/>
                  </a:moveTo>
                  <a:lnTo>
                    <a:pt x="1827860" y="0"/>
                  </a:lnTo>
                  <a:lnTo>
                    <a:pt x="1827860" y="145001"/>
                  </a:lnTo>
                  <a:lnTo>
                    <a:pt x="0" y="145001"/>
                  </a:lnTo>
                  <a:close/>
                </a:path>
              </a:pathLst>
            </a:custGeom>
            <a:solidFill>
              <a:srgbClr val="FFFFFF">
                <a:alpha val="8627"/>
              </a:srgbClr>
            </a:solidFill>
          </p:spPr>
        </p:sp>
        <p:sp>
          <p:nvSpPr>
            <p:cNvPr name="TextBox 7" id="7"/>
            <p:cNvSpPr txBox="true"/>
            <p:nvPr/>
          </p:nvSpPr>
          <p:spPr>
            <a:xfrm>
              <a:off x="0" y="-38100"/>
              <a:ext cx="1827860"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427561" y="319051"/>
            <a:ext cx="389178" cy="390598"/>
          </a:xfrm>
          <a:custGeom>
            <a:avLst/>
            <a:gdLst/>
            <a:ahLst/>
            <a:cxnLst/>
            <a:rect r="r" b="b" t="t" l="l"/>
            <a:pathLst>
              <a:path h="390598" w="389178">
                <a:moveTo>
                  <a:pt x="0" y="0"/>
                </a:moveTo>
                <a:lnTo>
                  <a:pt x="389178" y="0"/>
                </a:lnTo>
                <a:lnTo>
                  <a:pt x="389178" y="390598"/>
                </a:lnTo>
                <a:lnTo>
                  <a:pt x="0" y="390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742214" y="7803705"/>
            <a:ext cx="47625" cy="1740345"/>
            <a:chOff x="0" y="0"/>
            <a:chExt cx="12543" cy="458362"/>
          </a:xfrm>
        </p:grpSpPr>
        <p:sp>
          <p:nvSpPr>
            <p:cNvPr name="Freeform 10" id="10"/>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11" id="11"/>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7567467" y="9534525"/>
            <a:ext cx="397119" cy="397119"/>
            <a:chOff x="0" y="0"/>
            <a:chExt cx="104591" cy="104591"/>
          </a:xfrm>
        </p:grpSpPr>
        <p:sp>
          <p:nvSpPr>
            <p:cNvPr name="Freeform 13" id="13"/>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14" id="14"/>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1028700" y="1319171"/>
            <a:ext cx="7939129" cy="8967829"/>
            <a:chOff x="0" y="0"/>
            <a:chExt cx="10585505" cy="11957105"/>
          </a:xfrm>
        </p:grpSpPr>
        <p:pic>
          <p:nvPicPr>
            <p:cNvPr name="Picture 16" id="16"/>
            <p:cNvPicPr>
              <a:picLocks noChangeAspect="true"/>
            </p:cNvPicPr>
            <p:nvPr/>
          </p:nvPicPr>
          <p:blipFill>
            <a:blip r:embed="rId4"/>
            <a:srcRect l="20508" t="0" r="20508" b="0"/>
            <a:stretch>
              <a:fillRect/>
            </a:stretch>
          </p:blipFill>
          <p:spPr>
            <a:xfrm flipH="false" flipV="false">
              <a:off x="0" y="0"/>
              <a:ext cx="10585505" cy="11957105"/>
            </a:xfrm>
            <a:prstGeom prst="rect">
              <a:avLst/>
            </a:prstGeom>
          </p:spPr>
        </p:pic>
      </p:grpSp>
      <p:grpSp>
        <p:nvGrpSpPr>
          <p:cNvPr name="Group 17" id="17"/>
          <p:cNvGrpSpPr/>
          <p:nvPr/>
        </p:nvGrpSpPr>
        <p:grpSpPr>
          <a:xfrm rot="0">
            <a:off x="10742519" y="3599418"/>
            <a:ext cx="2042945" cy="47625"/>
            <a:chOff x="0" y="0"/>
            <a:chExt cx="538060" cy="12543"/>
          </a:xfrm>
        </p:grpSpPr>
        <p:sp>
          <p:nvSpPr>
            <p:cNvPr name="Freeform 18" id="18"/>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19" id="19"/>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20" id="20"/>
          <p:cNvGrpSpPr/>
          <p:nvPr/>
        </p:nvGrpSpPr>
        <p:grpSpPr>
          <a:xfrm rot="0">
            <a:off x="12785465" y="3599418"/>
            <a:ext cx="573803" cy="47625"/>
            <a:chOff x="0" y="0"/>
            <a:chExt cx="151125" cy="12543"/>
          </a:xfrm>
        </p:grpSpPr>
        <p:sp>
          <p:nvSpPr>
            <p:cNvPr name="Freeform 21" id="21"/>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22" id="22"/>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3" id="23"/>
          <p:cNvSpPr/>
          <p:nvPr/>
        </p:nvSpPr>
        <p:spPr>
          <a:xfrm flipH="false" flipV="false" rot="0">
            <a:off x="14837894" y="363081"/>
            <a:ext cx="275585" cy="302538"/>
          </a:xfrm>
          <a:custGeom>
            <a:avLst/>
            <a:gdLst/>
            <a:ahLst/>
            <a:cxnLst/>
            <a:rect r="r" b="b" t="t" l="l"/>
            <a:pathLst>
              <a:path h="302538" w="275585">
                <a:moveTo>
                  <a:pt x="0" y="0"/>
                </a:moveTo>
                <a:lnTo>
                  <a:pt x="275585" y="0"/>
                </a:lnTo>
                <a:lnTo>
                  <a:pt x="275585" y="302538"/>
                </a:lnTo>
                <a:lnTo>
                  <a:pt x="0" y="3025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5369740" y="368020"/>
            <a:ext cx="1521021"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Search . . . .</a:t>
            </a:r>
          </a:p>
        </p:txBody>
      </p:sp>
      <p:sp>
        <p:nvSpPr>
          <p:cNvPr name="TextBox 25" id="25"/>
          <p:cNvSpPr txBox="true"/>
          <p:nvPr/>
        </p:nvSpPr>
        <p:spPr>
          <a:xfrm rot="0">
            <a:off x="1988588" y="368020"/>
            <a:ext cx="1696360"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Studio Shodwe</a:t>
            </a:r>
          </a:p>
        </p:txBody>
      </p:sp>
      <p:sp>
        <p:nvSpPr>
          <p:cNvPr name="TextBox 26" id="26"/>
          <p:cNvSpPr txBox="true"/>
          <p:nvPr/>
        </p:nvSpPr>
        <p:spPr>
          <a:xfrm rot="0">
            <a:off x="12431666" y="368020"/>
            <a:ext cx="978460"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Contact</a:t>
            </a:r>
          </a:p>
        </p:txBody>
      </p:sp>
      <p:sp>
        <p:nvSpPr>
          <p:cNvPr name="TextBox 27" id="27"/>
          <p:cNvSpPr txBox="true"/>
          <p:nvPr/>
        </p:nvSpPr>
        <p:spPr>
          <a:xfrm rot="0">
            <a:off x="10742519" y="368020"/>
            <a:ext cx="1060497"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About Us</a:t>
            </a:r>
          </a:p>
        </p:txBody>
      </p:sp>
      <p:sp>
        <p:nvSpPr>
          <p:cNvPr name="TextBox 28" id="28"/>
          <p:cNvSpPr txBox="true"/>
          <p:nvPr/>
        </p:nvSpPr>
        <p:spPr>
          <a:xfrm rot="0">
            <a:off x="9264113" y="368020"/>
            <a:ext cx="951705"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Service</a:t>
            </a:r>
          </a:p>
        </p:txBody>
      </p:sp>
      <p:sp>
        <p:nvSpPr>
          <p:cNvPr name="TextBox 29" id="29"/>
          <p:cNvSpPr txBox="true"/>
          <p:nvPr/>
        </p:nvSpPr>
        <p:spPr>
          <a:xfrm rot="0">
            <a:off x="7817854" y="368020"/>
            <a:ext cx="809760"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Home</a:t>
            </a:r>
          </a:p>
        </p:txBody>
      </p:sp>
      <p:sp>
        <p:nvSpPr>
          <p:cNvPr name="TextBox 30" id="30"/>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16</a:t>
            </a:r>
          </a:p>
        </p:txBody>
      </p:sp>
      <p:sp>
        <p:nvSpPr>
          <p:cNvPr name="TextBox 31" id="31"/>
          <p:cNvSpPr txBox="true"/>
          <p:nvPr/>
        </p:nvSpPr>
        <p:spPr>
          <a:xfrm rot="0">
            <a:off x="10742519" y="2413155"/>
            <a:ext cx="4776015" cy="7747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Streamlit</a:t>
            </a:r>
          </a:p>
        </p:txBody>
      </p:sp>
      <p:sp>
        <p:nvSpPr>
          <p:cNvPr name="Freeform 32" id="32"/>
          <p:cNvSpPr/>
          <p:nvPr/>
        </p:nvSpPr>
        <p:spPr>
          <a:xfrm flipH="false" flipV="false" rot="0">
            <a:off x="10742519" y="4056618"/>
            <a:ext cx="4897660" cy="4792511"/>
          </a:xfrm>
          <a:custGeom>
            <a:avLst/>
            <a:gdLst/>
            <a:ahLst/>
            <a:cxnLst/>
            <a:rect r="r" b="b" t="t" l="l"/>
            <a:pathLst>
              <a:path h="4792511" w="4897660">
                <a:moveTo>
                  <a:pt x="0" y="0"/>
                </a:moveTo>
                <a:lnTo>
                  <a:pt x="4897661" y="0"/>
                </a:lnTo>
                <a:lnTo>
                  <a:pt x="4897661" y="4792511"/>
                </a:lnTo>
                <a:lnTo>
                  <a:pt x="0" y="4792511"/>
                </a:lnTo>
                <a:lnTo>
                  <a:pt x="0" y="0"/>
                </a:lnTo>
                <a:close/>
              </a:path>
            </a:pathLst>
          </a:custGeom>
          <a:blipFill>
            <a:blip r:embed="rId7"/>
            <a:stretch>
              <a:fillRect l="-7356" t="-7258" r="-8270" b="-2639"/>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17</a:t>
            </a:r>
          </a:p>
        </p:txBody>
      </p:sp>
      <p:grpSp>
        <p:nvGrpSpPr>
          <p:cNvPr name="Group 9" id="9"/>
          <p:cNvGrpSpPr/>
          <p:nvPr/>
        </p:nvGrpSpPr>
        <p:grpSpPr>
          <a:xfrm rot="0">
            <a:off x="13514155" y="5513155"/>
            <a:ext cx="3745145" cy="3745145"/>
            <a:chOff x="0" y="0"/>
            <a:chExt cx="4993526" cy="4993526"/>
          </a:xfrm>
        </p:grpSpPr>
        <p:pic>
          <p:nvPicPr>
            <p:cNvPr name="Picture 10" id="10"/>
            <p:cNvPicPr>
              <a:picLocks noChangeAspect="true"/>
            </p:cNvPicPr>
            <p:nvPr/>
          </p:nvPicPr>
          <p:blipFill>
            <a:blip r:embed="rId2"/>
            <a:srcRect l="43332" t="1452" r="2909" b="18010"/>
            <a:stretch>
              <a:fillRect/>
            </a:stretch>
          </p:blipFill>
          <p:spPr>
            <a:xfrm flipH="false" flipV="false">
              <a:off x="0" y="0"/>
              <a:ext cx="4993526" cy="4993526"/>
            </a:xfrm>
            <a:prstGeom prst="rect">
              <a:avLst/>
            </a:prstGeom>
          </p:spPr>
        </p:pic>
      </p:grpSp>
      <p:grpSp>
        <p:nvGrpSpPr>
          <p:cNvPr name="Group 11" id="11"/>
          <p:cNvGrpSpPr/>
          <p:nvPr/>
        </p:nvGrpSpPr>
        <p:grpSpPr>
          <a:xfrm rot="0">
            <a:off x="13514155" y="1351349"/>
            <a:ext cx="3745145" cy="3883497"/>
            <a:chOff x="0" y="0"/>
            <a:chExt cx="425492" cy="441210"/>
          </a:xfrm>
        </p:grpSpPr>
        <p:sp>
          <p:nvSpPr>
            <p:cNvPr name="Freeform 12" id="12"/>
            <p:cNvSpPr/>
            <p:nvPr/>
          </p:nvSpPr>
          <p:spPr>
            <a:xfrm flipH="false" flipV="false" rot="0">
              <a:off x="0" y="0"/>
              <a:ext cx="425492" cy="441210"/>
            </a:xfrm>
            <a:custGeom>
              <a:avLst/>
              <a:gdLst/>
              <a:ahLst/>
              <a:cxnLst/>
              <a:rect r="r" b="b" t="t" l="l"/>
              <a:pathLst>
                <a:path h="441210" w="425492">
                  <a:moveTo>
                    <a:pt x="0" y="0"/>
                  </a:moveTo>
                  <a:lnTo>
                    <a:pt x="425492" y="0"/>
                  </a:lnTo>
                  <a:lnTo>
                    <a:pt x="425492" y="441210"/>
                  </a:lnTo>
                  <a:lnTo>
                    <a:pt x="0" y="441210"/>
                  </a:lnTo>
                  <a:close/>
                </a:path>
              </a:pathLst>
            </a:custGeom>
            <a:solidFill>
              <a:srgbClr val="00C9FF"/>
            </a:solidFill>
          </p:spPr>
        </p:sp>
        <p:sp>
          <p:nvSpPr>
            <p:cNvPr name="TextBox 13" id="13"/>
            <p:cNvSpPr txBox="true"/>
            <p:nvPr/>
          </p:nvSpPr>
          <p:spPr>
            <a:xfrm>
              <a:off x="0" y="-38100"/>
              <a:ext cx="425492" cy="47931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3"/>
          <a:stretch>
            <a:fillRect/>
          </a:stretch>
        </p:blipFill>
        <p:spPr>
          <a:xfrm rot="0">
            <a:off x="13765181" y="1671551"/>
            <a:ext cx="3243094" cy="3243094"/>
          </a:xfrm>
          <a:prstGeom prst="rect">
            <a:avLst/>
          </a:prstGeom>
        </p:spPr>
      </p:pic>
      <p:grpSp>
        <p:nvGrpSpPr>
          <p:cNvPr name="Group 15" id="15"/>
          <p:cNvGrpSpPr/>
          <p:nvPr/>
        </p:nvGrpSpPr>
        <p:grpSpPr>
          <a:xfrm rot="0">
            <a:off x="9485921" y="1351349"/>
            <a:ext cx="3745145" cy="7906951"/>
            <a:chOff x="0" y="0"/>
            <a:chExt cx="4993526" cy="10542601"/>
          </a:xfrm>
        </p:grpSpPr>
        <p:pic>
          <p:nvPicPr>
            <p:cNvPr name="Picture 16" id="16"/>
            <p:cNvPicPr>
              <a:picLocks noChangeAspect="true"/>
            </p:cNvPicPr>
            <p:nvPr/>
          </p:nvPicPr>
          <p:blipFill>
            <a:blip r:embed="rId4"/>
            <a:srcRect l="14453" t="0" r="14453" b="0"/>
            <a:stretch>
              <a:fillRect/>
            </a:stretch>
          </p:blipFill>
          <p:spPr>
            <a:xfrm flipH="false" flipV="false">
              <a:off x="0" y="0"/>
              <a:ext cx="4993526" cy="10542601"/>
            </a:xfrm>
            <a:prstGeom prst="rect">
              <a:avLst/>
            </a:prstGeom>
          </p:spPr>
        </p:pic>
      </p:grpSp>
      <p:sp>
        <p:nvSpPr>
          <p:cNvPr name="TextBox 17" id="17"/>
          <p:cNvSpPr txBox="true"/>
          <p:nvPr/>
        </p:nvSpPr>
        <p:spPr>
          <a:xfrm rot="0">
            <a:off x="1193112" y="1599069"/>
            <a:ext cx="4776015" cy="7747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Conclusion</a:t>
            </a:r>
          </a:p>
        </p:txBody>
      </p:sp>
      <p:grpSp>
        <p:nvGrpSpPr>
          <p:cNvPr name="Group 18" id="18"/>
          <p:cNvGrpSpPr/>
          <p:nvPr/>
        </p:nvGrpSpPr>
        <p:grpSpPr>
          <a:xfrm rot="0">
            <a:off x="1193112" y="2599838"/>
            <a:ext cx="2042945" cy="47625"/>
            <a:chOff x="0" y="0"/>
            <a:chExt cx="538060" cy="12543"/>
          </a:xfrm>
        </p:grpSpPr>
        <p:sp>
          <p:nvSpPr>
            <p:cNvPr name="Freeform 19" id="19"/>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20" id="20"/>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21" id="21"/>
          <p:cNvGrpSpPr/>
          <p:nvPr/>
        </p:nvGrpSpPr>
        <p:grpSpPr>
          <a:xfrm rot="0">
            <a:off x="3236057" y="2599838"/>
            <a:ext cx="573803" cy="47625"/>
            <a:chOff x="0" y="0"/>
            <a:chExt cx="151125" cy="12543"/>
          </a:xfrm>
        </p:grpSpPr>
        <p:sp>
          <p:nvSpPr>
            <p:cNvPr name="Freeform 22" id="22"/>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23" id="23"/>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4" id="24"/>
          <p:cNvSpPr txBox="true"/>
          <p:nvPr/>
        </p:nvSpPr>
        <p:spPr>
          <a:xfrm rot="0">
            <a:off x="1193112" y="3905929"/>
            <a:ext cx="7350732" cy="2750167"/>
          </a:xfrm>
          <a:prstGeom prst="rect">
            <a:avLst/>
          </a:prstGeom>
        </p:spPr>
        <p:txBody>
          <a:bodyPr anchor="t" rtlCol="false" tIns="0" lIns="0" bIns="0" rIns="0">
            <a:spAutoFit/>
          </a:bodyPr>
          <a:lstStyle/>
          <a:p>
            <a:pPr algn="l">
              <a:lnSpc>
                <a:spcPts val="3119"/>
              </a:lnSpc>
              <a:spcBef>
                <a:spcPct val="0"/>
              </a:spcBef>
            </a:pPr>
            <a:r>
              <a:rPr lang="en-US" sz="2228">
                <a:solidFill>
                  <a:srgbClr val="FFFFFF"/>
                </a:solidFill>
                <a:latin typeface="Open Sans"/>
                <a:ea typeface="Open Sans"/>
                <a:cs typeface="Open Sans"/>
                <a:sym typeface="Open Sans"/>
              </a:rPr>
              <a:t>This project was designed to provide insights into how to process customer review data using classification models, product clustering techniques, and text summarization models. We covered every step of the pipeline from data cleaning, model training, evaluation, to generating product summaries using generative models like GPT-3.5.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8016470" y="7346652"/>
            <a:ext cx="2255059" cy="714014"/>
            <a:chOff x="0" y="0"/>
            <a:chExt cx="344099" cy="108951"/>
          </a:xfrm>
        </p:grpSpPr>
        <p:sp>
          <p:nvSpPr>
            <p:cNvPr name="Freeform 10" id="10"/>
            <p:cNvSpPr/>
            <p:nvPr/>
          </p:nvSpPr>
          <p:spPr>
            <a:xfrm flipH="false" flipV="false" rot="0">
              <a:off x="0" y="0"/>
              <a:ext cx="344099" cy="108951"/>
            </a:xfrm>
            <a:custGeom>
              <a:avLst/>
              <a:gdLst/>
              <a:ahLst/>
              <a:cxnLst/>
              <a:rect r="r" b="b" t="t" l="l"/>
              <a:pathLst>
                <a:path h="108951" w="344099">
                  <a:moveTo>
                    <a:pt x="0" y="0"/>
                  </a:moveTo>
                  <a:lnTo>
                    <a:pt x="344099" y="0"/>
                  </a:lnTo>
                  <a:lnTo>
                    <a:pt x="344099" y="108951"/>
                  </a:lnTo>
                  <a:lnTo>
                    <a:pt x="0" y="108951"/>
                  </a:lnTo>
                  <a:close/>
                </a:path>
              </a:pathLst>
            </a:custGeom>
            <a:solidFill>
              <a:srgbClr val="00C9FF"/>
            </a:solidFill>
          </p:spPr>
        </p:sp>
        <p:sp>
          <p:nvSpPr>
            <p:cNvPr name="TextBox 11" id="11"/>
            <p:cNvSpPr txBox="true"/>
            <p:nvPr/>
          </p:nvSpPr>
          <p:spPr>
            <a:xfrm>
              <a:off x="0" y="-38100"/>
              <a:ext cx="344099" cy="14705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28700" y="625043"/>
            <a:ext cx="1916909" cy="2072334"/>
          </a:xfrm>
          <a:custGeom>
            <a:avLst/>
            <a:gdLst/>
            <a:ahLst/>
            <a:cxnLst/>
            <a:rect r="r" b="b" t="t" l="l"/>
            <a:pathLst>
              <a:path h="2072334" w="1916909">
                <a:moveTo>
                  <a:pt x="0" y="0"/>
                </a:moveTo>
                <a:lnTo>
                  <a:pt x="1916909" y="0"/>
                </a:lnTo>
                <a:lnTo>
                  <a:pt x="1916909" y="2072333"/>
                </a:lnTo>
                <a:lnTo>
                  <a:pt x="0" y="2072333"/>
                </a:lnTo>
                <a:lnTo>
                  <a:pt x="0" y="0"/>
                </a:lnTo>
                <a:close/>
              </a:path>
            </a:pathLst>
          </a:custGeom>
          <a:blipFill>
            <a:blip r:embed="rId3"/>
            <a:stretch>
              <a:fillRect l="0" t="0" r="0" b="0"/>
            </a:stretch>
          </a:blipFill>
        </p:spPr>
      </p:sp>
      <p:sp>
        <p:nvSpPr>
          <p:cNvPr name="TextBox 13" id="13"/>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18</a:t>
            </a:r>
          </a:p>
        </p:txBody>
      </p:sp>
      <p:sp>
        <p:nvSpPr>
          <p:cNvPr name="TextBox 14" id="14"/>
          <p:cNvSpPr txBox="true"/>
          <p:nvPr/>
        </p:nvSpPr>
        <p:spPr>
          <a:xfrm rot="0">
            <a:off x="4071074" y="2590939"/>
            <a:ext cx="10420700" cy="2027953"/>
          </a:xfrm>
          <a:prstGeom prst="rect">
            <a:avLst/>
          </a:prstGeom>
        </p:spPr>
        <p:txBody>
          <a:bodyPr anchor="t" rtlCol="false" tIns="0" lIns="0" bIns="0" rIns="0">
            <a:spAutoFit/>
          </a:bodyPr>
          <a:lstStyle/>
          <a:p>
            <a:pPr algn="ctr">
              <a:lnSpc>
                <a:spcPts val="15798"/>
              </a:lnSpc>
              <a:spcBef>
                <a:spcPct val="0"/>
              </a:spcBef>
            </a:pPr>
            <a:r>
              <a:rPr lang="en-US" b="true" sz="11284">
                <a:solidFill>
                  <a:srgbClr val="FFFFFF"/>
                </a:solidFill>
                <a:latin typeface="Poppins Bold"/>
                <a:ea typeface="Poppins Bold"/>
                <a:cs typeface="Poppins Bold"/>
                <a:sym typeface="Poppins Bold"/>
              </a:rPr>
              <a:t>Thank You</a:t>
            </a:r>
          </a:p>
        </p:txBody>
      </p:sp>
      <p:sp>
        <p:nvSpPr>
          <p:cNvPr name="TextBox 15" id="15"/>
          <p:cNvSpPr txBox="true"/>
          <p:nvPr/>
        </p:nvSpPr>
        <p:spPr>
          <a:xfrm rot="0">
            <a:off x="3040249" y="4122331"/>
            <a:ext cx="12482351" cy="2027953"/>
          </a:xfrm>
          <a:prstGeom prst="rect">
            <a:avLst/>
          </a:prstGeom>
        </p:spPr>
        <p:txBody>
          <a:bodyPr anchor="t" rtlCol="false" tIns="0" lIns="0" bIns="0" rIns="0">
            <a:spAutoFit/>
          </a:bodyPr>
          <a:lstStyle/>
          <a:p>
            <a:pPr algn="ctr">
              <a:lnSpc>
                <a:spcPts val="15798"/>
              </a:lnSpc>
              <a:spcBef>
                <a:spcPct val="0"/>
              </a:spcBef>
            </a:pPr>
            <a:r>
              <a:rPr lang="en-US" b="true" sz="11284">
                <a:solidFill>
                  <a:srgbClr val="00C9FF"/>
                </a:solidFill>
                <a:latin typeface="Poppins Bold"/>
                <a:ea typeface="Poppins Bold"/>
                <a:cs typeface="Poppins Bold"/>
                <a:sym typeface="Poppins Bold"/>
              </a:rPr>
              <a:t>For Watching</a:t>
            </a:r>
          </a:p>
        </p:txBody>
      </p:sp>
      <p:sp>
        <p:nvSpPr>
          <p:cNvPr name="TextBox 16" id="16"/>
          <p:cNvSpPr txBox="true"/>
          <p:nvPr/>
        </p:nvSpPr>
        <p:spPr>
          <a:xfrm rot="0">
            <a:off x="8098913" y="7536467"/>
            <a:ext cx="2090174" cy="305810"/>
          </a:xfrm>
          <a:prstGeom prst="rect">
            <a:avLst/>
          </a:prstGeom>
        </p:spPr>
        <p:txBody>
          <a:bodyPr anchor="t" rtlCol="false" tIns="0" lIns="0" bIns="0" rIns="0">
            <a:spAutoFit/>
          </a:bodyPr>
          <a:lstStyle/>
          <a:p>
            <a:pPr algn="ctr">
              <a:lnSpc>
                <a:spcPts val="2561"/>
              </a:lnSpc>
              <a:spcBef>
                <a:spcPct val="0"/>
              </a:spcBef>
            </a:pPr>
            <a:r>
              <a:rPr lang="en-US" b="true" sz="1829">
                <a:solidFill>
                  <a:srgbClr val="FFFFFF"/>
                </a:solidFill>
                <a:latin typeface="Open Sans Bold"/>
                <a:ea typeface="Open Sans Bold"/>
                <a:cs typeface="Open Sans Bold"/>
                <a:sym typeface="Open Sans Bold"/>
              </a:rPr>
              <a:t>End Slide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794565" y="682798"/>
            <a:ext cx="8990096" cy="1286587"/>
          </a:xfrm>
          <a:prstGeom prst="rect">
            <a:avLst/>
          </a:prstGeom>
        </p:spPr>
        <p:txBody>
          <a:bodyPr anchor="t" rtlCol="false" tIns="0" lIns="0" bIns="0" rIns="0">
            <a:spAutoFit/>
          </a:bodyPr>
          <a:lstStyle/>
          <a:p>
            <a:pPr algn="ctr">
              <a:lnSpc>
                <a:spcPts val="9935"/>
              </a:lnSpc>
              <a:spcBef>
                <a:spcPct val="0"/>
              </a:spcBef>
            </a:pPr>
            <a:r>
              <a:rPr lang="en-US" b="true" sz="7096">
                <a:solidFill>
                  <a:srgbClr val="FFFFFF"/>
                </a:solidFill>
                <a:latin typeface="Poppins Bold"/>
                <a:ea typeface="Poppins Bold"/>
                <a:cs typeface="Poppins Bold"/>
                <a:sym typeface="Poppins Bold"/>
              </a:rPr>
              <a:t>Table of contents</a:t>
            </a:r>
          </a:p>
        </p:txBody>
      </p:sp>
      <p:sp>
        <p:nvSpPr>
          <p:cNvPr name="TextBox 10" id="10"/>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02</a:t>
            </a:r>
          </a:p>
        </p:txBody>
      </p:sp>
      <p:grpSp>
        <p:nvGrpSpPr>
          <p:cNvPr name="Group 11" id="11"/>
          <p:cNvGrpSpPr/>
          <p:nvPr/>
        </p:nvGrpSpPr>
        <p:grpSpPr>
          <a:xfrm rot="0">
            <a:off x="1539594" y="2840648"/>
            <a:ext cx="891529" cy="891529"/>
            <a:chOff x="0" y="0"/>
            <a:chExt cx="897798" cy="897798"/>
          </a:xfrm>
        </p:grpSpPr>
        <p:sp>
          <p:nvSpPr>
            <p:cNvPr name="Freeform 12" id="12"/>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13" id="13"/>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709293" y="3081595"/>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01</a:t>
            </a:r>
          </a:p>
        </p:txBody>
      </p:sp>
      <p:sp>
        <p:nvSpPr>
          <p:cNvPr name="Freeform 15" id="15"/>
          <p:cNvSpPr/>
          <p:nvPr/>
        </p:nvSpPr>
        <p:spPr>
          <a:xfrm flipH="true" flipV="false" rot="0">
            <a:off x="13673717" y="-384952"/>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235611"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3443416" y="2890453"/>
            <a:ext cx="3133271" cy="677619"/>
          </a:xfrm>
          <a:prstGeom prst="rect">
            <a:avLst/>
          </a:prstGeom>
        </p:spPr>
        <p:txBody>
          <a:bodyPr anchor="t" rtlCol="false" tIns="0" lIns="0" bIns="0" rIns="0">
            <a:spAutoFit/>
          </a:bodyPr>
          <a:lstStyle/>
          <a:p>
            <a:pPr algn="ctr">
              <a:lnSpc>
                <a:spcPts val="5175"/>
              </a:lnSpc>
              <a:spcBef>
                <a:spcPct val="0"/>
              </a:spcBef>
            </a:pPr>
            <a:r>
              <a:rPr lang="en-US" sz="3697">
                <a:solidFill>
                  <a:srgbClr val="FFFFFF"/>
                </a:solidFill>
                <a:latin typeface="Poppins"/>
                <a:ea typeface="Poppins"/>
                <a:cs typeface="Poppins"/>
                <a:sym typeface="Poppins"/>
              </a:rPr>
              <a:t>Introduction</a:t>
            </a:r>
          </a:p>
        </p:txBody>
      </p:sp>
      <p:sp>
        <p:nvSpPr>
          <p:cNvPr name="TextBox 18" id="18"/>
          <p:cNvSpPr txBox="true"/>
          <p:nvPr/>
        </p:nvSpPr>
        <p:spPr>
          <a:xfrm rot="0">
            <a:off x="11712585" y="6407099"/>
            <a:ext cx="2728155" cy="677545"/>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Poppins"/>
                <a:ea typeface="Poppins"/>
                <a:cs typeface="Poppins"/>
                <a:sym typeface="Poppins"/>
              </a:rPr>
              <a:t>Streamlit</a:t>
            </a:r>
          </a:p>
        </p:txBody>
      </p:sp>
      <p:sp>
        <p:nvSpPr>
          <p:cNvPr name="TextBox 19" id="19"/>
          <p:cNvSpPr txBox="true"/>
          <p:nvPr/>
        </p:nvSpPr>
        <p:spPr>
          <a:xfrm rot="0">
            <a:off x="2990769" y="4595308"/>
            <a:ext cx="4526366" cy="1325228"/>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Poppins"/>
                <a:ea typeface="Poppins"/>
                <a:cs typeface="Poppins"/>
                <a:sym typeface="Poppins"/>
              </a:rPr>
              <a:t>Data Wrangling &amp; Cleaning</a:t>
            </a:r>
          </a:p>
        </p:txBody>
      </p:sp>
      <p:sp>
        <p:nvSpPr>
          <p:cNvPr name="TextBox 20" id="20"/>
          <p:cNvSpPr txBox="true"/>
          <p:nvPr/>
        </p:nvSpPr>
        <p:spPr>
          <a:xfrm rot="0">
            <a:off x="2990769" y="6638320"/>
            <a:ext cx="4907873" cy="1334844"/>
          </a:xfrm>
          <a:prstGeom prst="rect">
            <a:avLst/>
          </a:prstGeom>
        </p:spPr>
        <p:txBody>
          <a:bodyPr anchor="t" rtlCol="false" tIns="0" lIns="0" bIns="0" rIns="0">
            <a:spAutoFit/>
          </a:bodyPr>
          <a:lstStyle/>
          <a:p>
            <a:pPr algn="ctr">
              <a:lnSpc>
                <a:spcPts val="5175"/>
              </a:lnSpc>
              <a:spcBef>
                <a:spcPct val="0"/>
              </a:spcBef>
            </a:pPr>
            <a:r>
              <a:rPr lang="en-US" sz="3697">
                <a:solidFill>
                  <a:srgbClr val="FFFFFF"/>
                </a:solidFill>
                <a:latin typeface="Poppins"/>
                <a:ea typeface="Poppins"/>
                <a:cs typeface="Poppins"/>
                <a:sym typeface="Poppins"/>
              </a:rPr>
              <a:t>Classification with pre-trained models</a:t>
            </a:r>
          </a:p>
        </p:txBody>
      </p:sp>
      <p:sp>
        <p:nvSpPr>
          <p:cNvPr name="TextBox 21" id="21"/>
          <p:cNvSpPr txBox="true"/>
          <p:nvPr/>
        </p:nvSpPr>
        <p:spPr>
          <a:xfrm rot="0">
            <a:off x="10429716" y="2561960"/>
            <a:ext cx="4313757" cy="1334770"/>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Poppins"/>
                <a:ea typeface="Poppins"/>
                <a:cs typeface="Poppins"/>
                <a:sym typeface="Poppins"/>
              </a:rPr>
              <a:t>Product Category Clustering</a:t>
            </a:r>
          </a:p>
        </p:txBody>
      </p:sp>
      <p:sp>
        <p:nvSpPr>
          <p:cNvPr name="TextBox 22" id="22"/>
          <p:cNvSpPr txBox="true"/>
          <p:nvPr/>
        </p:nvSpPr>
        <p:spPr>
          <a:xfrm rot="0">
            <a:off x="10156700" y="4320183"/>
            <a:ext cx="5839924" cy="1334770"/>
          </a:xfrm>
          <a:prstGeom prst="rect">
            <a:avLst/>
          </a:prstGeom>
        </p:spPr>
        <p:txBody>
          <a:bodyPr anchor="t" rtlCol="false" tIns="0" lIns="0" bIns="0" rIns="0">
            <a:spAutoFit/>
          </a:bodyPr>
          <a:lstStyle/>
          <a:p>
            <a:pPr algn="ctr">
              <a:lnSpc>
                <a:spcPts val="5179"/>
              </a:lnSpc>
            </a:pPr>
            <a:r>
              <a:rPr lang="en-US" sz="3699">
                <a:solidFill>
                  <a:srgbClr val="FFFFFF"/>
                </a:solidFill>
                <a:latin typeface="Poppins"/>
                <a:ea typeface="Poppins"/>
                <a:cs typeface="Poppins"/>
                <a:sym typeface="Poppins"/>
              </a:rPr>
              <a:t>Summarize reviews using generative AI</a:t>
            </a:r>
          </a:p>
        </p:txBody>
      </p:sp>
      <p:sp>
        <p:nvSpPr>
          <p:cNvPr name="TextBox 23" id="23"/>
          <p:cNvSpPr txBox="true"/>
          <p:nvPr/>
        </p:nvSpPr>
        <p:spPr>
          <a:xfrm rot="0">
            <a:off x="11562086" y="8124294"/>
            <a:ext cx="3029153" cy="677545"/>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Poppins"/>
                <a:ea typeface="Poppins"/>
                <a:cs typeface="Poppins"/>
                <a:sym typeface="Poppins"/>
              </a:rPr>
              <a:t>Conclusion</a:t>
            </a:r>
          </a:p>
        </p:txBody>
      </p:sp>
      <p:grpSp>
        <p:nvGrpSpPr>
          <p:cNvPr name="Group 24" id="24"/>
          <p:cNvGrpSpPr/>
          <p:nvPr/>
        </p:nvGrpSpPr>
        <p:grpSpPr>
          <a:xfrm rot="0">
            <a:off x="8893132" y="4598953"/>
            <a:ext cx="891529" cy="891529"/>
            <a:chOff x="0" y="0"/>
            <a:chExt cx="897798" cy="897798"/>
          </a:xfrm>
        </p:grpSpPr>
        <p:sp>
          <p:nvSpPr>
            <p:cNvPr name="Freeform 25" id="25"/>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26" id="26"/>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8804602" y="2840648"/>
            <a:ext cx="891529" cy="891529"/>
            <a:chOff x="0" y="0"/>
            <a:chExt cx="897798" cy="897798"/>
          </a:xfrm>
        </p:grpSpPr>
        <p:sp>
          <p:nvSpPr>
            <p:cNvPr name="Freeform 28" id="28"/>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29" id="29"/>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539594" y="4862206"/>
            <a:ext cx="891529" cy="891529"/>
            <a:chOff x="0" y="0"/>
            <a:chExt cx="897798" cy="897798"/>
          </a:xfrm>
        </p:grpSpPr>
        <p:sp>
          <p:nvSpPr>
            <p:cNvPr name="Freeform 31" id="31"/>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32" id="32"/>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709293" y="5103070"/>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02</a:t>
            </a:r>
          </a:p>
        </p:txBody>
      </p:sp>
      <p:grpSp>
        <p:nvGrpSpPr>
          <p:cNvPr name="Group 34" id="34"/>
          <p:cNvGrpSpPr/>
          <p:nvPr/>
        </p:nvGrpSpPr>
        <p:grpSpPr>
          <a:xfrm rot="0">
            <a:off x="1539594" y="6887210"/>
            <a:ext cx="891529" cy="891529"/>
            <a:chOff x="0" y="0"/>
            <a:chExt cx="897798" cy="897798"/>
          </a:xfrm>
        </p:grpSpPr>
        <p:sp>
          <p:nvSpPr>
            <p:cNvPr name="Freeform 35" id="35"/>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36" id="36"/>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709293" y="7125335"/>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03</a:t>
            </a:r>
          </a:p>
        </p:txBody>
      </p:sp>
      <p:grpSp>
        <p:nvGrpSpPr>
          <p:cNvPr name="Group 38" id="38"/>
          <p:cNvGrpSpPr/>
          <p:nvPr/>
        </p:nvGrpSpPr>
        <p:grpSpPr>
          <a:xfrm rot="0">
            <a:off x="8893132" y="8115562"/>
            <a:ext cx="891529" cy="891529"/>
            <a:chOff x="0" y="0"/>
            <a:chExt cx="897798" cy="897798"/>
          </a:xfrm>
        </p:grpSpPr>
        <p:sp>
          <p:nvSpPr>
            <p:cNvPr name="Freeform 39" id="39"/>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40" id="40"/>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8893132" y="6357257"/>
            <a:ext cx="891529" cy="891529"/>
            <a:chOff x="0" y="0"/>
            <a:chExt cx="897798" cy="897798"/>
          </a:xfrm>
        </p:grpSpPr>
        <p:sp>
          <p:nvSpPr>
            <p:cNvPr name="Freeform 42" id="42"/>
            <p:cNvSpPr/>
            <p:nvPr/>
          </p:nvSpPr>
          <p:spPr>
            <a:xfrm flipH="false" flipV="false" rot="0">
              <a:off x="0" y="0"/>
              <a:ext cx="897798" cy="897798"/>
            </a:xfrm>
            <a:custGeom>
              <a:avLst/>
              <a:gdLst/>
              <a:ahLst/>
              <a:cxnLst/>
              <a:rect r="r" b="b" t="t" l="l"/>
              <a:pathLst>
                <a:path h="897798" w="897798">
                  <a:moveTo>
                    <a:pt x="0" y="0"/>
                  </a:moveTo>
                  <a:lnTo>
                    <a:pt x="897798" y="0"/>
                  </a:lnTo>
                  <a:lnTo>
                    <a:pt x="897798" y="897798"/>
                  </a:lnTo>
                  <a:lnTo>
                    <a:pt x="0" y="897798"/>
                  </a:lnTo>
                  <a:close/>
                </a:path>
              </a:pathLst>
            </a:custGeom>
            <a:solidFill>
              <a:srgbClr val="00C9FF"/>
            </a:solidFill>
          </p:spPr>
        </p:sp>
        <p:sp>
          <p:nvSpPr>
            <p:cNvPr name="TextBox 43" id="43"/>
            <p:cNvSpPr txBox="true"/>
            <p:nvPr/>
          </p:nvSpPr>
          <p:spPr>
            <a:xfrm>
              <a:off x="0" y="-38100"/>
              <a:ext cx="897798" cy="935898"/>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8974301" y="3081595"/>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04</a:t>
            </a:r>
          </a:p>
        </p:txBody>
      </p:sp>
      <p:sp>
        <p:nvSpPr>
          <p:cNvPr name="TextBox 45" id="45"/>
          <p:cNvSpPr txBox="true"/>
          <p:nvPr/>
        </p:nvSpPr>
        <p:spPr>
          <a:xfrm rot="0">
            <a:off x="9062831" y="4839817"/>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05</a:t>
            </a:r>
          </a:p>
        </p:txBody>
      </p:sp>
      <p:sp>
        <p:nvSpPr>
          <p:cNvPr name="TextBox 46" id="46"/>
          <p:cNvSpPr txBox="true"/>
          <p:nvPr/>
        </p:nvSpPr>
        <p:spPr>
          <a:xfrm rot="0">
            <a:off x="9062831" y="6604907"/>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06</a:t>
            </a:r>
          </a:p>
        </p:txBody>
      </p:sp>
      <p:sp>
        <p:nvSpPr>
          <p:cNvPr name="TextBox 47" id="47"/>
          <p:cNvSpPr txBox="true"/>
          <p:nvPr/>
        </p:nvSpPr>
        <p:spPr>
          <a:xfrm rot="0">
            <a:off x="9062831" y="8363212"/>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07</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03</a:t>
            </a:r>
          </a:p>
        </p:txBody>
      </p:sp>
      <p:sp>
        <p:nvSpPr>
          <p:cNvPr name="TextBox 10" id="10"/>
          <p:cNvSpPr txBox="true"/>
          <p:nvPr/>
        </p:nvSpPr>
        <p:spPr>
          <a:xfrm rot="0">
            <a:off x="497653" y="576137"/>
            <a:ext cx="6207692" cy="1343102"/>
          </a:xfrm>
          <a:prstGeom prst="rect">
            <a:avLst/>
          </a:prstGeom>
        </p:spPr>
        <p:txBody>
          <a:bodyPr anchor="t" rtlCol="false" tIns="0" lIns="0" bIns="0" rIns="0">
            <a:spAutoFit/>
          </a:bodyPr>
          <a:lstStyle/>
          <a:p>
            <a:pPr algn="ctr">
              <a:lnSpc>
                <a:spcPts val="10495"/>
              </a:lnSpc>
              <a:spcBef>
                <a:spcPct val="0"/>
              </a:spcBef>
            </a:pPr>
            <a:r>
              <a:rPr lang="en-US" b="true" sz="7496">
                <a:solidFill>
                  <a:srgbClr val="FFFFFF"/>
                </a:solidFill>
                <a:latin typeface="Poppins Bold"/>
                <a:ea typeface="Poppins Bold"/>
                <a:cs typeface="Poppins Bold"/>
                <a:sym typeface="Poppins Bold"/>
              </a:rPr>
              <a:t>Introduction</a:t>
            </a:r>
          </a:p>
        </p:txBody>
      </p:sp>
      <p:sp>
        <p:nvSpPr>
          <p:cNvPr name="TextBox 11" id="11"/>
          <p:cNvSpPr txBox="true"/>
          <p:nvPr/>
        </p:nvSpPr>
        <p:spPr>
          <a:xfrm rot="0">
            <a:off x="936787" y="2530514"/>
            <a:ext cx="16322513" cy="1609725"/>
          </a:xfrm>
          <a:prstGeom prst="rect">
            <a:avLst/>
          </a:prstGeom>
        </p:spPr>
        <p:txBody>
          <a:bodyPr anchor="t" rtlCol="false" tIns="0" lIns="0" bIns="0" rIns="0">
            <a:spAutoFit/>
          </a:bodyPr>
          <a:lstStyle/>
          <a:p>
            <a:pPr algn="l">
              <a:lnSpc>
                <a:spcPts val="4200"/>
              </a:lnSpc>
            </a:pPr>
            <a:r>
              <a:rPr lang="en-US" sz="3000" b="true">
                <a:solidFill>
                  <a:srgbClr val="00C9FF"/>
                </a:solidFill>
                <a:latin typeface="Poppins Bold"/>
                <a:ea typeface="Poppins Bold"/>
                <a:cs typeface="Poppins Bold"/>
                <a:sym typeface="Poppins Bold"/>
              </a:rPr>
              <a:t>Project objective:</a:t>
            </a:r>
            <a:r>
              <a:rPr lang="en-US" sz="3000" b="true">
                <a:solidFill>
                  <a:srgbClr val="FFFFFF"/>
                </a:solidFill>
                <a:latin typeface="Poppins Bold"/>
                <a:ea typeface="Poppins Bold"/>
                <a:cs typeface="Poppins Bold"/>
                <a:sym typeface="Poppins Bold"/>
              </a:rPr>
              <a:t> </a:t>
            </a:r>
          </a:p>
          <a:p>
            <a:pPr algn="l" marL="647700" indent="-323850" lvl="1">
              <a:lnSpc>
                <a:spcPts val="4200"/>
              </a:lnSpc>
              <a:spcBef>
                <a:spcPct val="0"/>
              </a:spcBef>
              <a:buFont typeface="Arial"/>
              <a:buChar char="•"/>
            </a:pPr>
            <a:r>
              <a:rPr lang="en-US" sz="3000">
                <a:solidFill>
                  <a:srgbClr val="FFFFFF"/>
                </a:solidFill>
                <a:latin typeface="Poppins"/>
                <a:ea typeface="Poppins"/>
                <a:cs typeface="Poppins"/>
                <a:sym typeface="Poppins"/>
              </a:rPr>
              <a:t>Analyze customer ratings and reviews to understand customer sentiment and improve the shopping experience.</a:t>
            </a:r>
          </a:p>
        </p:txBody>
      </p:sp>
      <p:sp>
        <p:nvSpPr>
          <p:cNvPr name="TextBox 12" id="12"/>
          <p:cNvSpPr txBox="true"/>
          <p:nvPr/>
        </p:nvSpPr>
        <p:spPr>
          <a:xfrm rot="0">
            <a:off x="936787" y="4921289"/>
            <a:ext cx="16322513" cy="1600200"/>
          </a:xfrm>
          <a:prstGeom prst="rect">
            <a:avLst/>
          </a:prstGeom>
        </p:spPr>
        <p:txBody>
          <a:bodyPr anchor="t" rtlCol="false" tIns="0" lIns="0" bIns="0" rIns="0">
            <a:spAutoFit/>
          </a:bodyPr>
          <a:lstStyle/>
          <a:p>
            <a:pPr algn="l">
              <a:lnSpc>
                <a:spcPts val="4199"/>
              </a:lnSpc>
            </a:pPr>
            <a:r>
              <a:rPr lang="en-US" sz="2999" b="true">
                <a:solidFill>
                  <a:srgbClr val="00C9FF"/>
                </a:solidFill>
                <a:latin typeface="Poppins Bold"/>
                <a:ea typeface="Poppins Bold"/>
                <a:cs typeface="Poppins Bold"/>
                <a:sym typeface="Poppins Bold"/>
              </a:rPr>
              <a:t> Project Idea: </a:t>
            </a:r>
          </a:p>
          <a:p>
            <a:pPr algn="l" marL="647700" indent="-323850" lvl="1">
              <a:lnSpc>
                <a:spcPts val="4199"/>
              </a:lnSpc>
              <a:buFont typeface="Arial"/>
              <a:buChar char="•"/>
            </a:pPr>
            <a:r>
              <a:rPr lang="en-US" sz="2999">
                <a:solidFill>
                  <a:srgbClr val="FFFFFF"/>
                </a:solidFill>
                <a:latin typeface="Poppins"/>
                <a:ea typeface="Poppins"/>
                <a:cs typeface="Poppins"/>
                <a:sym typeface="Poppins"/>
              </a:rPr>
              <a:t> Categorize reviews (positive, negative, neutral), group products into main categories (clustering), and generate smart summaries of the best products.</a:t>
            </a:r>
          </a:p>
        </p:txBody>
      </p:sp>
      <p:sp>
        <p:nvSpPr>
          <p:cNvPr name="TextBox 13" id="13"/>
          <p:cNvSpPr txBox="true"/>
          <p:nvPr/>
        </p:nvSpPr>
        <p:spPr>
          <a:xfrm rot="0">
            <a:off x="936787" y="7302539"/>
            <a:ext cx="16322513" cy="1600200"/>
          </a:xfrm>
          <a:prstGeom prst="rect">
            <a:avLst/>
          </a:prstGeom>
        </p:spPr>
        <p:txBody>
          <a:bodyPr anchor="t" rtlCol="false" tIns="0" lIns="0" bIns="0" rIns="0">
            <a:spAutoFit/>
          </a:bodyPr>
          <a:lstStyle/>
          <a:p>
            <a:pPr algn="l">
              <a:lnSpc>
                <a:spcPts val="4199"/>
              </a:lnSpc>
            </a:pPr>
            <a:r>
              <a:rPr lang="en-US" sz="2999" b="true">
                <a:solidFill>
                  <a:srgbClr val="00C9FF"/>
                </a:solidFill>
                <a:latin typeface="Poppins Bold"/>
                <a:ea typeface="Poppins Bold"/>
                <a:cs typeface="Poppins Bold"/>
                <a:sym typeface="Poppins Bold"/>
              </a:rPr>
              <a:t> Tools Used: </a:t>
            </a:r>
            <a:r>
              <a:rPr lang="en-US" sz="2999">
                <a:solidFill>
                  <a:srgbClr val="FFFFFF"/>
                </a:solidFill>
                <a:latin typeface="Poppins"/>
                <a:ea typeface="Poppins"/>
                <a:cs typeface="Poppins"/>
                <a:sym typeface="Poppins"/>
              </a:rPr>
              <a:t> </a:t>
            </a:r>
          </a:p>
          <a:p>
            <a:pPr algn="l" marL="647700" indent="-323850" lvl="1">
              <a:lnSpc>
                <a:spcPts val="4199"/>
              </a:lnSpc>
              <a:buFont typeface="Arial"/>
              <a:buChar char="•"/>
            </a:pPr>
            <a:r>
              <a:rPr lang="en-US" sz="2999">
                <a:solidFill>
                  <a:srgbClr val="FFFFFF"/>
                </a:solidFill>
                <a:latin typeface="Poppins"/>
                <a:ea typeface="Poppins"/>
                <a:cs typeface="Poppins"/>
                <a:sym typeface="Poppins"/>
              </a:rPr>
              <a:t>Python، Pandas، scikit-learn، TensorFlow/Keras، HuggingFace Transformers، OpenAI API، Matplotlib، Seaborn</a:t>
            </a:r>
            <a:r>
              <a:rPr lang="en-US" sz="2999">
                <a:solidFill>
                  <a:srgbClr val="FFFFFF"/>
                </a:solidFill>
                <a:latin typeface="Poppins"/>
                <a:ea typeface="Poppins"/>
                <a:cs typeface="Poppins"/>
                <a:sym typeface="Poppins"/>
              </a:rPr>
              <a:t>.</a:t>
            </a:r>
          </a:p>
        </p:txBody>
      </p:sp>
      <p:sp>
        <p:nvSpPr>
          <p:cNvPr name="Freeform 14" id="14"/>
          <p:cNvSpPr/>
          <p:nvPr/>
        </p:nvSpPr>
        <p:spPr>
          <a:xfrm flipH="false" flipV="false" rot="0">
            <a:off x="168276" y="5680126"/>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true" flipV="false" rot="0">
            <a:off x="13675671" y="-403186"/>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04</a:t>
            </a:r>
          </a:p>
        </p:txBody>
      </p:sp>
      <p:sp>
        <p:nvSpPr>
          <p:cNvPr name="TextBox 10" id="10"/>
          <p:cNvSpPr txBox="true"/>
          <p:nvPr/>
        </p:nvSpPr>
        <p:spPr>
          <a:xfrm rot="0">
            <a:off x="537499" y="819150"/>
            <a:ext cx="13741098" cy="1343102"/>
          </a:xfrm>
          <a:prstGeom prst="rect">
            <a:avLst/>
          </a:prstGeom>
        </p:spPr>
        <p:txBody>
          <a:bodyPr anchor="t" rtlCol="false" tIns="0" lIns="0" bIns="0" rIns="0">
            <a:spAutoFit/>
          </a:bodyPr>
          <a:lstStyle/>
          <a:p>
            <a:pPr algn="ctr">
              <a:lnSpc>
                <a:spcPts val="10495"/>
              </a:lnSpc>
              <a:spcBef>
                <a:spcPct val="0"/>
              </a:spcBef>
            </a:pPr>
            <a:r>
              <a:rPr lang="en-US" b="true" sz="7496">
                <a:solidFill>
                  <a:srgbClr val="FFFFFF"/>
                </a:solidFill>
                <a:latin typeface="Poppins Bold"/>
                <a:ea typeface="Poppins Bold"/>
                <a:cs typeface="Poppins Bold"/>
                <a:sym typeface="Poppins Bold"/>
              </a:rPr>
              <a:t>Data Wrangling &amp; Cleaning</a:t>
            </a:r>
          </a:p>
        </p:txBody>
      </p:sp>
      <p:sp>
        <p:nvSpPr>
          <p:cNvPr name="TextBox 11" id="11"/>
          <p:cNvSpPr txBox="true"/>
          <p:nvPr/>
        </p:nvSpPr>
        <p:spPr>
          <a:xfrm rot="0">
            <a:off x="1028700" y="2852749"/>
            <a:ext cx="14520053" cy="3743325"/>
          </a:xfrm>
          <a:prstGeom prst="rect">
            <a:avLst/>
          </a:prstGeom>
        </p:spPr>
        <p:txBody>
          <a:bodyPr anchor="t" rtlCol="false" tIns="0" lIns="0" bIns="0" rIns="0">
            <a:spAutoFit/>
          </a:bodyPr>
          <a:lstStyle/>
          <a:p>
            <a:pPr algn="l">
              <a:lnSpc>
                <a:spcPts val="4200"/>
              </a:lnSpc>
            </a:pPr>
            <a:r>
              <a:rPr lang="en-US" sz="3000" b="true">
                <a:solidFill>
                  <a:srgbClr val="00C9FF"/>
                </a:solidFill>
                <a:latin typeface="Poppins Bold"/>
                <a:ea typeface="Poppins Bold"/>
                <a:cs typeface="Poppins Bold"/>
                <a:sym typeface="Poppins Bold"/>
              </a:rPr>
              <a:t>Primary Dataset used:</a:t>
            </a:r>
            <a:r>
              <a:rPr lang="en-US" sz="3000" b="true">
                <a:solidFill>
                  <a:srgbClr val="FFFFFF"/>
                </a:solidFill>
                <a:latin typeface="Poppins Bold"/>
                <a:ea typeface="Poppins Bold"/>
                <a:cs typeface="Poppins Bold"/>
                <a:sym typeface="Poppins Bold"/>
              </a:rPr>
              <a:t>  </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Amazon product reviews</a:t>
            </a:r>
          </a:p>
          <a:p>
            <a:pPr algn="just">
              <a:lnSpc>
                <a:spcPts val="4200"/>
              </a:lnSpc>
            </a:pPr>
            <a:r>
              <a:rPr lang="en-US" sz="3000">
                <a:solidFill>
                  <a:srgbClr val="FFFFFF"/>
                </a:solidFill>
                <a:latin typeface="Poppins"/>
                <a:ea typeface="Poppins"/>
                <a:cs typeface="Poppins"/>
                <a:sym typeface="Poppins"/>
              </a:rPr>
              <a:t>     (Datafiniti_Amazon_Consumer_Reviews_of_Amazon_Products.csv).</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Number of data: 5000</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Number of rows: 5000 </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Number of columns: 24</a:t>
            </a:r>
          </a:p>
          <a:p>
            <a:pPr algn="just">
              <a:lnSpc>
                <a:spcPts val="4200"/>
              </a:lnSpc>
            </a:pPr>
          </a:p>
        </p:txBody>
      </p:sp>
      <p:sp>
        <p:nvSpPr>
          <p:cNvPr name="TextBox 12" id="12"/>
          <p:cNvSpPr txBox="true"/>
          <p:nvPr/>
        </p:nvSpPr>
        <p:spPr>
          <a:xfrm rot="0">
            <a:off x="1028700" y="6657454"/>
            <a:ext cx="15499773" cy="1609725"/>
          </a:xfrm>
          <a:prstGeom prst="rect">
            <a:avLst/>
          </a:prstGeom>
        </p:spPr>
        <p:txBody>
          <a:bodyPr anchor="t" rtlCol="false" tIns="0" lIns="0" bIns="0" rIns="0">
            <a:spAutoFit/>
          </a:bodyPr>
          <a:lstStyle/>
          <a:p>
            <a:pPr algn="l">
              <a:lnSpc>
                <a:spcPts val="4200"/>
              </a:lnSpc>
            </a:pPr>
            <a:r>
              <a:rPr lang="en-US" sz="3000" b="true">
                <a:solidFill>
                  <a:srgbClr val="00C9FF"/>
                </a:solidFill>
                <a:latin typeface="Poppins Bold"/>
                <a:ea typeface="Poppins Bold"/>
                <a:cs typeface="Poppins Bold"/>
                <a:sym typeface="Poppins Bold"/>
              </a:rPr>
              <a:t> Cleaning Data &amp; Processing Steps:</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I checked and there are no missing values ​​and I removed the duplicate.</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Convert numeric ratings to categories (positive= 2, neutral= 1, negative= 0).</a:t>
            </a:r>
          </a:p>
        </p:txBody>
      </p:sp>
      <p:sp>
        <p:nvSpPr>
          <p:cNvPr name="Freeform 13" id="13"/>
          <p:cNvSpPr/>
          <p:nvPr/>
        </p:nvSpPr>
        <p:spPr>
          <a:xfrm flipH="true" flipV="false" rot="0">
            <a:off x="13620657" y="-461924"/>
            <a:ext cx="6217418" cy="4114800"/>
          </a:xfrm>
          <a:custGeom>
            <a:avLst/>
            <a:gdLst/>
            <a:ahLst/>
            <a:cxnLst/>
            <a:rect r="r" b="b" t="t" l="l"/>
            <a:pathLst>
              <a:path h="4114800" w="6217418">
                <a:moveTo>
                  <a:pt x="6217417" y="0"/>
                </a:moveTo>
                <a:lnTo>
                  <a:pt x="0" y="0"/>
                </a:lnTo>
                <a:lnTo>
                  <a:pt x="0" y="4114800"/>
                </a:lnTo>
                <a:lnTo>
                  <a:pt x="6217417" y="4114800"/>
                </a:lnTo>
                <a:lnTo>
                  <a:pt x="621741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56249"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05</a:t>
            </a:r>
          </a:p>
        </p:txBody>
      </p:sp>
      <p:sp>
        <p:nvSpPr>
          <p:cNvPr name="Freeform 10" id="10"/>
          <p:cNvSpPr/>
          <p:nvPr/>
        </p:nvSpPr>
        <p:spPr>
          <a:xfrm flipH="false" flipV="false" rot="0">
            <a:off x="3323943" y="659923"/>
            <a:ext cx="10960568" cy="8598377"/>
          </a:xfrm>
          <a:custGeom>
            <a:avLst/>
            <a:gdLst/>
            <a:ahLst/>
            <a:cxnLst/>
            <a:rect r="r" b="b" t="t" l="l"/>
            <a:pathLst>
              <a:path h="8598377" w="10960568">
                <a:moveTo>
                  <a:pt x="0" y="0"/>
                </a:moveTo>
                <a:lnTo>
                  <a:pt x="10960569" y="0"/>
                </a:lnTo>
                <a:lnTo>
                  <a:pt x="10960569" y="8598377"/>
                </a:lnTo>
                <a:lnTo>
                  <a:pt x="0" y="8598377"/>
                </a:lnTo>
                <a:lnTo>
                  <a:pt x="0" y="0"/>
                </a:lnTo>
                <a:close/>
              </a:path>
            </a:pathLst>
          </a:custGeom>
          <a:blipFill>
            <a:blip r:embed="rId3"/>
            <a:stretch>
              <a:fillRect l="0" t="0" r="0" b="0"/>
            </a:stretch>
          </a:blipFill>
        </p:spPr>
      </p:sp>
      <p:sp>
        <p:nvSpPr>
          <p:cNvPr name="Freeform 11" id="11"/>
          <p:cNvSpPr/>
          <p:nvPr/>
        </p:nvSpPr>
        <p:spPr>
          <a:xfrm flipH="true" flipV="false" rot="0">
            <a:off x="13699552" y="-633648"/>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82632" y="5702639"/>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06</a:t>
            </a:r>
          </a:p>
        </p:txBody>
      </p:sp>
      <p:sp>
        <p:nvSpPr>
          <p:cNvPr name="TextBox 10" id="10"/>
          <p:cNvSpPr txBox="true"/>
          <p:nvPr/>
        </p:nvSpPr>
        <p:spPr>
          <a:xfrm rot="0">
            <a:off x="1028700" y="1086082"/>
            <a:ext cx="13852220" cy="2401646"/>
          </a:xfrm>
          <a:prstGeom prst="rect">
            <a:avLst/>
          </a:prstGeom>
        </p:spPr>
        <p:txBody>
          <a:bodyPr anchor="t" rtlCol="false" tIns="0" lIns="0" bIns="0" rIns="0">
            <a:spAutoFit/>
          </a:bodyPr>
          <a:lstStyle/>
          <a:p>
            <a:pPr algn="l">
              <a:lnSpc>
                <a:spcPts val="9375"/>
              </a:lnSpc>
              <a:spcBef>
                <a:spcPct val="0"/>
              </a:spcBef>
            </a:pPr>
            <a:r>
              <a:rPr lang="en-US" b="true" sz="6696">
                <a:solidFill>
                  <a:srgbClr val="FFFFFF"/>
                </a:solidFill>
                <a:latin typeface="Poppins Bold"/>
                <a:ea typeface="Poppins Bold"/>
                <a:cs typeface="Poppins Bold"/>
                <a:sym typeface="Poppins Bold"/>
              </a:rPr>
              <a:t>Classification with pre-trained models</a:t>
            </a:r>
          </a:p>
        </p:txBody>
      </p:sp>
      <p:sp>
        <p:nvSpPr>
          <p:cNvPr name="TextBox 11" id="11"/>
          <p:cNvSpPr txBox="true"/>
          <p:nvPr/>
        </p:nvSpPr>
        <p:spPr>
          <a:xfrm rot="0">
            <a:off x="1028700" y="4295775"/>
            <a:ext cx="15684952" cy="1609725"/>
          </a:xfrm>
          <a:prstGeom prst="rect">
            <a:avLst/>
          </a:prstGeom>
        </p:spPr>
        <p:txBody>
          <a:bodyPr anchor="t" rtlCol="false" tIns="0" lIns="0" bIns="0" rIns="0">
            <a:spAutoFit/>
          </a:bodyPr>
          <a:lstStyle/>
          <a:p>
            <a:pPr algn="l">
              <a:lnSpc>
                <a:spcPts val="4200"/>
              </a:lnSpc>
            </a:pPr>
            <a:r>
              <a:rPr lang="en-US" sz="3000" b="true">
                <a:solidFill>
                  <a:srgbClr val="00C9FF"/>
                </a:solidFill>
                <a:latin typeface="Poppins Bold"/>
                <a:ea typeface="Poppins Bold"/>
                <a:cs typeface="Poppins Bold"/>
                <a:sym typeface="Poppins Bold"/>
              </a:rPr>
              <a:t> The models:</a:t>
            </a:r>
            <a:r>
              <a:rPr lang="en-US" sz="3000" b="true">
                <a:solidFill>
                  <a:srgbClr val="FFFFFF"/>
                </a:solidFill>
                <a:latin typeface="Poppins Bold"/>
                <a:ea typeface="Poppins Bold"/>
                <a:cs typeface="Poppins Bold"/>
                <a:sym typeface="Poppins Bold"/>
              </a:rPr>
              <a:t>  </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distilbert-base-uncased: Lightweight and fast, ideal for limited resources.</a:t>
            </a:r>
          </a:p>
          <a:p>
            <a:pPr algn="just" marL="647700" indent="-323850" lvl="1">
              <a:lnSpc>
                <a:spcPts val="4200"/>
              </a:lnSpc>
              <a:buFont typeface="Arial"/>
              <a:buChar char="•"/>
            </a:pPr>
            <a:r>
              <a:rPr lang="en-US" sz="3000">
                <a:solidFill>
                  <a:srgbClr val="FFFFFF"/>
                </a:solidFill>
                <a:latin typeface="Poppins"/>
                <a:ea typeface="Poppins"/>
                <a:cs typeface="Poppins"/>
                <a:sym typeface="Poppins"/>
              </a:rPr>
              <a:t>roberta-base: More robust to nuanced sentiment variations.</a:t>
            </a:r>
          </a:p>
        </p:txBody>
      </p:sp>
      <p:sp>
        <p:nvSpPr>
          <p:cNvPr name="TextBox 12" id="12"/>
          <p:cNvSpPr txBox="true"/>
          <p:nvPr/>
        </p:nvSpPr>
        <p:spPr>
          <a:xfrm rot="0">
            <a:off x="1028700" y="6522569"/>
            <a:ext cx="15997947" cy="1664227"/>
          </a:xfrm>
          <a:prstGeom prst="rect">
            <a:avLst/>
          </a:prstGeom>
        </p:spPr>
        <p:txBody>
          <a:bodyPr anchor="t" rtlCol="false" tIns="0" lIns="0" bIns="0" rIns="0">
            <a:spAutoFit/>
          </a:bodyPr>
          <a:lstStyle/>
          <a:p>
            <a:pPr algn="l">
              <a:lnSpc>
                <a:spcPts val="4323"/>
              </a:lnSpc>
            </a:pPr>
            <a:r>
              <a:rPr lang="en-US" sz="3088" b="true">
                <a:solidFill>
                  <a:srgbClr val="00C9FF"/>
                </a:solidFill>
                <a:latin typeface="Poppins Bold"/>
                <a:ea typeface="Poppins Bold"/>
                <a:cs typeface="Poppins Bold"/>
                <a:sym typeface="Poppins Bold"/>
              </a:rPr>
              <a:t> The best model:</a:t>
            </a:r>
            <a:r>
              <a:rPr lang="en-US" sz="3088" b="true">
                <a:solidFill>
                  <a:srgbClr val="FFFFFF"/>
                </a:solidFill>
                <a:latin typeface="Poppins Bold"/>
                <a:ea typeface="Poppins Bold"/>
                <a:cs typeface="Poppins Bold"/>
                <a:sym typeface="Poppins Bold"/>
              </a:rPr>
              <a:t> </a:t>
            </a:r>
          </a:p>
          <a:p>
            <a:pPr algn="l" marL="666815" indent="-333408" lvl="1">
              <a:lnSpc>
                <a:spcPts val="4323"/>
              </a:lnSpc>
              <a:buFont typeface="Arial"/>
              <a:buChar char="•"/>
            </a:pPr>
            <a:r>
              <a:rPr lang="en-US" sz="3088">
                <a:solidFill>
                  <a:srgbClr val="FFFFFF"/>
                </a:solidFill>
                <a:latin typeface="Poppins"/>
                <a:ea typeface="Poppins"/>
                <a:cs typeface="Poppins"/>
                <a:sym typeface="Poppins"/>
              </a:rPr>
              <a:t>distilbert-base-uncased: Because it gave better results in training than roberta-base.</a:t>
            </a:r>
          </a:p>
        </p:txBody>
      </p:sp>
      <p:sp>
        <p:nvSpPr>
          <p:cNvPr name="Freeform 13" id="13"/>
          <p:cNvSpPr/>
          <p:nvPr/>
        </p:nvSpPr>
        <p:spPr>
          <a:xfrm flipH="false" flipV="false" rot="0">
            <a:off x="289429"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false" rot="0">
            <a:off x="13604943" y="-335740"/>
            <a:ext cx="6217418" cy="4114800"/>
          </a:xfrm>
          <a:custGeom>
            <a:avLst/>
            <a:gdLst/>
            <a:ahLst/>
            <a:cxnLst/>
            <a:rect r="r" b="b" t="t" l="l"/>
            <a:pathLst>
              <a:path h="4114800" w="6217418">
                <a:moveTo>
                  <a:pt x="6217417" y="0"/>
                </a:moveTo>
                <a:lnTo>
                  <a:pt x="0" y="0"/>
                </a:lnTo>
                <a:lnTo>
                  <a:pt x="0" y="4114800"/>
                </a:lnTo>
                <a:lnTo>
                  <a:pt x="6217417" y="4114800"/>
                </a:lnTo>
                <a:lnTo>
                  <a:pt x="621741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659833" y="838200"/>
            <a:ext cx="15921141" cy="3592271"/>
          </a:xfrm>
          <a:prstGeom prst="rect">
            <a:avLst/>
          </a:prstGeom>
        </p:spPr>
        <p:txBody>
          <a:bodyPr anchor="t" rtlCol="false" tIns="0" lIns="0" bIns="0" rIns="0">
            <a:spAutoFit/>
          </a:bodyPr>
          <a:lstStyle/>
          <a:p>
            <a:pPr algn="l">
              <a:lnSpc>
                <a:spcPts val="9375"/>
              </a:lnSpc>
            </a:pPr>
            <a:r>
              <a:rPr lang="en-US" sz="6696" b="true">
                <a:solidFill>
                  <a:srgbClr val="FFFFFF"/>
                </a:solidFill>
                <a:latin typeface="Poppins Bold"/>
                <a:ea typeface="Poppins Bold"/>
                <a:cs typeface="Poppins Bold"/>
                <a:sym typeface="Poppins Bold"/>
              </a:rPr>
              <a:t>Results of modle distilbert-base-uncased :</a:t>
            </a:r>
          </a:p>
          <a:p>
            <a:pPr algn="l">
              <a:lnSpc>
                <a:spcPts val="9375"/>
              </a:lnSpc>
              <a:spcBef>
                <a:spcPct val="0"/>
              </a:spcBef>
            </a:pP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4969900" y="3259547"/>
            <a:ext cx="11146304" cy="5886845"/>
          </a:xfrm>
          <a:custGeom>
            <a:avLst/>
            <a:gdLst/>
            <a:ahLst/>
            <a:cxnLst/>
            <a:rect r="r" b="b" t="t" l="l"/>
            <a:pathLst>
              <a:path h="5886845" w="11146304">
                <a:moveTo>
                  <a:pt x="0" y="0"/>
                </a:moveTo>
                <a:lnTo>
                  <a:pt x="11146304" y="0"/>
                </a:lnTo>
                <a:lnTo>
                  <a:pt x="11146304" y="5886845"/>
                </a:lnTo>
                <a:lnTo>
                  <a:pt x="0" y="5886845"/>
                </a:lnTo>
                <a:lnTo>
                  <a:pt x="0" y="0"/>
                </a:lnTo>
                <a:close/>
              </a:path>
            </a:pathLst>
          </a:custGeom>
          <a:blipFill>
            <a:blip r:embed="rId7"/>
            <a:stretch>
              <a:fillRect l="-13473" t="-4226" r="-10893" b="-3799"/>
            </a:stretch>
          </a:blipFill>
        </p:spPr>
      </p:sp>
      <p:sp>
        <p:nvSpPr>
          <p:cNvPr name="TextBox 13" id="13"/>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07</a:t>
            </a:r>
          </a:p>
        </p:txBody>
      </p:sp>
      <p:sp>
        <p:nvSpPr>
          <p:cNvPr name="TextBox 14" id="14"/>
          <p:cNvSpPr txBox="true"/>
          <p:nvPr/>
        </p:nvSpPr>
        <p:spPr>
          <a:xfrm rot="0">
            <a:off x="1028700" y="4689995"/>
            <a:ext cx="3941200" cy="2491105"/>
          </a:xfrm>
          <a:prstGeom prst="rect">
            <a:avLst/>
          </a:prstGeom>
        </p:spPr>
        <p:txBody>
          <a:bodyPr anchor="t" rtlCol="false" tIns="0" lIns="0" bIns="0" rIns="0">
            <a:spAutoFit/>
          </a:bodyPr>
          <a:lstStyle/>
          <a:p>
            <a:pPr algn="l">
              <a:lnSpc>
                <a:spcPts val="3920"/>
              </a:lnSpc>
            </a:pPr>
            <a:r>
              <a:rPr lang="en-US" sz="2800" b="true">
                <a:solidFill>
                  <a:srgbClr val="00C9FF"/>
                </a:solidFill>
                <a:latin typeface="Poppins Bold"/>
                <a:ea typeface="Poppins Bold"/>
                <a:cs typeface="Poppins Bold"/>
                <a:sym typeface="Poppins Bold"/>
              </a:rPr>
              <a:t> The Evaluate :</a:t>
            </a:r>
            <a:r>
              <a:rPr lang="en-US" sz="2800" b="true">
                <a:solidFill>
                  <a:srgbClr val="FFFFFF"/>
                </a:solidFill>
                <a:latin typeface="Poppins Bold"/>
                <a:ea typeface="Poppins Bold"/>
                <a:cs typeface="Poppins Bold"/>
                <a:sym typeface="Poppins Bold"/>
              </a:rPr>
              <a:t> </a:t>
            </a:r>
          </a:p>
          <a:p>
            <a:pPr algn="l" marL="604521" indent="-302261" lvl="1">
              <a:lnSpc>
                <a:spcPts val="3920"/>
              </a:lnSpc>
              <a:buFont typeface="Arial"/>
              <a:buChar char="•"/>
            </a:pPr>
            <a:r>
              <a:rPr lang="en-US" sz="2800">
                <a:solidFill>
                  <a:srgbClr val="FFFFFF"/>
                </a:solidFill>
                <a:latin typeface="Poppins"/>
                <a:ea typeface="Poppins"/>
                <a:cs typeface="Poppins"/>
                <a:sym typeface="Poppins"/>
              </a:rPr>
              <a:t>Accuracy: 0.945</a:t>
            </a:r>
          </a:p>
          <a:p>
            <a:pPr algn="l" marL="604521" indent="-302261" lvl="1">
              <a:lnSpc>
                <a:spcPts val="3920"/>
              </a:lnSpc>
              <a:buFont typeface="Arial"/>
              <a:buChar char="•"/>
            </a:pPr>
            <a:r>
              <a:rPr lang="en-US" sz="2800">
                <a:solidFill>
                  <a:srgbClr val="FFFFFF"/>
                </a:solidFill>
                <a:latin typeface="Poppins"/>
                <a:ea typeface="Poppins"/>
                <a:cs typeface="Poppins"/>
                <a:sym typeface="Poppins"/>
              </a:rPr>
              <a:t>Precision: 0.928</a:t>
            </a:r>
          </a:p>
          <a:p>
            <a:pPr algn="l" marL="604521" indent="-302261" lvl="1">
              <a:lnSpc>
                <a:spcPts val="3920"/>
              </a:lnSpc>
              <a:buFont typeface="Arial"/>
              <a:buChar char="•"/>
            </a:pPr>
            <a:r>
              <a:rPr lang="en-US" sz="2800">
                <a:solidFill>
                  <a:srgbClr val="FFFFFF"/>
                </a:solidFill>
                <a:latin typeface="Poppins"/>
                <a:ea typeface="Poppins"/>
                <a:cs typeface="Poppins"/>
                <a:sym typeface="Poppins"/>
              </a:rPr>
              <a:t>Recall: 0.945</a:t>
            </a:r>
          </a:p>
          <a:p>
            <a:pPr algn="l" marL="604521" indent="-302261" lvl="1">
              <a:lnSpc>
                <a:spcPts val="3920"/>
              </a:lnSpc>
              <a:buFont typeface="Arial"/>
              <a:buChar char="•"/>
            </a:pPr>
            <a:r>
              <a:rPr lang="en-US" sz="2800">
                <a:solidFill>
                  <a:srgbClr val="FFFFFF"/>
                </a:solidFill>
                <a:latin typeface="Poppins"/>
                <a:ea typeface="Poppins"/>
                <a:cs typeface="Poppins"/>
                <a:sym typeface="Poppins"/>
              </a:rPr>
              <a:t>F1 Score: 0.931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10051216" y="3132030"/>
            <a:ext cx="7324581" cy="1863914"/>
          </a:xfrm>
          <a:prstGeom prst="rect">
            <a:avLst/>
          </a:prstGeom>
        </p:spPr>
        <p:txBody>
          <a:bodyPr anchor="t" rtlCol="false" tIns="0" lIns="0" bIns="0" rIns="0">
            <a:spAutoFit/>
          </a:bodyPr>
          <a:lstStyle/>
          <a:p>
            <a:pPr algn="l">
              <a:lnSpc>
                <a:spcPts val="1169"/>
              </a:lnSpc>
              <a:spcBef>
                <a:spcPct val="0"/>
              </a:spcBef>
            </a:pPr>
            <a:r>
              <a:rPr lang="en-US" b="true" sz="835">
                <a:solidFill>
                  <a:srgbClr val="000000"/>
                </a:solidFill>
                <a:latin typeface="Arimo Bold"/>
                <a:ea typeface="Arimo Bold"/>
                <a:cs typeface="Arimo Bold"/>
                <a:sym typeface="Arimo Bold"/>
              </a:rPr>
              <a:t>Product Category Clustering</a:t>
            </a:r>
          </a:p>
          <a:p>
            <a:pPr algn="l">
              <a:lnSpc>
                <a:spcPts val="6962"/>
              </a:lnSpc>
              <a:spcBef>
                <a:spcPct val="0"/>
              </a:spcBef>
            </a:pPr>
            <a:r>
              <a:rPr lang="en-US" b="true" sz="4973">
                <a:solidFill>
                  <a:srgbClr val="FFFFFF"/>
                </a:solidFill>
                <a:latin typeface="Poppins Bold"/>
                <a:ea typeface="Poppins Bold"/>
                <a:cs typeface="Poppins Bold"/>
                <a:sym typeface="Poppins Bold"/>
              </a:rPr>
              <a:t>Confusion Matrix &amp; Classification Report :</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9757085" y="6638458"/>
            <a:ext cx="7502215" cy="3094664"/>
          </a:xfrm>
          <a:custGeom>
            <a:avLst/>
            <a:gdLst/>
            <a:ahLst/>
            <a:cxnLst/>
            <a:rect r="r" b="b" t="t" l="l"/>
            <a:pathLst>
              <a:path h="3094664" w="7502215">
                <a:moveTo>
                  <a:pt x="0" y="0"/>
                </a:moveTo>
                <a:lnTo>
                  <a:pt x="7502215" y="0"/>
                </a:lnTo>
                <a:lnTo>
                  <a:pt x="7502215" y="3094664"/>
                </a:lnTo>
                <a:lnTo>
                  <a:pt x="0" y="3094664"/>
                </a:lnTo>
                <a:lnTo>
                  <a:pt x="0" y="0"/>
                </a:lnTo>
                <a:close/>
              </a:path>
            </a:pathLst>
          </a:custGeom>
          <a:blipFill>
            <a:blip r:embed="rId7"/>
            <a:stretch>
              <a:fillRect l="0" t="0" r="0" b="0"/>
            </a:stretch>
          </a:blipFill>
        </p:spPr>
      </p:sp>
      <p:sp>
        <p:nvSpPr>
          <p:cNvPr name="TextBox 13" id="13"/>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08</a:t>
            </a:r>
          </a:p>
        </p:txBody>
      </p:sp>
      <p:sp>
        <p:nvSpPr>
          <p:cNvPr name="Freeform 14" id="14"/>
          <p:cNvSpPr/>
          <p:nvPr/>
        </p:nvSpPr>
        <p:spPr>
          <a:xfrm flipH="false" flipV="false" rot="0">
            <a:off x="1028700" y="1230986"/>
            <a:ext cx="8540936" cy="7825029"/>
          </a:xfrm>
          <a:custGeom>
            <a:avLst/>
            <a:gdLst/>
            <a:ahLst/>
            <a:cxnLst/>
            <a:rect r="r" b="b" t="t" l="l"/>
            <a:pathLst>
              <a:path h="7825029" w="8540936">
                <a:moveTo>
                  <a:pt x="0" y="0"/>
                </a:moveTo>
                <a:lnTo>
                  <a:pt x="8540936" y="0"/>
                </a:lnTo>
                <a:lnTo>
                  <a:pt x="8540936" y="7825028"/>
                </a:lnTo>
                <a:lnTo>
                  <a:pt x="0" y="7825028"/>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9" id="9"/>
          <p:cNvSpPr txBox="true"/>
          <p:nvPr/>
        </p:nvSpPr>
        <p:spPr>
          <a:xfrm rot="0">
            <a:off x="717280" y="656664"/>
            <a:ext cx="13328737" cy="1337983"/>
          </a:xfrm>
          <a:prstGeom prst="rect">
            <a:avLst/>
          </a:prstGeom>
        </p:spPr>
        <p:txBody>
          <a:bodyPr anchor="t" rtlCol="false" tIns="0" lIns="0" bIns="0" rIns="0">
            <a:spAutoFit/>
          </a:bodyPr>
          <a:lstStyle/>
          <a:p>
            <a:pPr algn="l">
              <a:lnSpc>
                <a:spcPts val="1679"/>
              </a:lnSpc>
              <a:spcBef>
                <a:spcPct val="0"/>
              </a:spcBef>
            </a:pPr>
            <a:r>
              <a:rPr lang="en-US" b="true" sz="1200">
                <a:solidFill>
                  <a:srgbClr val="000000"/>
                </a:solidFill>
                <a:latin typeface="Arimo Bold"/>
                <a:ea typeface="Arimo Bold"/>
                <a:cs typeface="Arimo Bold"/>
                <a:sym typeface="Arimo Bold"/>
              </a:rPr>
              <a:t>Product Category Clustering</a:t>
            </a:r>
          </a:p>
          <a:p>
            <a:pPr algn="l">
              <a:lnSpc>
                <a:spcPts val="9375"/>
              </a:lnSpc>
              <a:spcBef>
                <a:spcPct val="0"/>
              </a:spcBef>
            </a:pPr>
            <a:r>
              <a:rPr lang="en-US" b="true" sz="6696">
                <a:solidFill>
                  <a:srgbClr val="FFFFFF"/>
                </a:solidFill>
                <a:latin typeface="Poppins Bold"/>
                <a:ea typeface="Poppins Bold"/>
                <a:cs typeface="Poppins Bold"/>
                <a:sym typeface="Poppins Bold"/>
              </a:rPr>
              <a:t> Product Category Clustering</a:t>
            </a:r>
          </a:p>
        </p:txBody>
      </p:sp>
      <p:sp>
        <p:nvSpPr>
          <p:cNvPr name="Freeform 10" id="10"/>
          <p:cNvSpPr/>
          <p:nvPr/>
        </p:nvSpPr>
        <p:spPr>
          <a:xfrm flipH="true" flipV="false" rot="0">
            <a:off x="13666720" y="-534440"/>
            <a:ext cx="6217418" cy="4114800"/>
          </a:xfrm>
          <a:custGeom>
            <a:avLst/>
            <a:gdLst/>
            <a:ahLst/>
            <a:cxnLst/>
            <a:rect r="r" b="b" t="t" l="l"/>
            <a:pathLst>
              <a:path h="4114800" w="6217418">
                <a:moveTo>
                  <a:pt x="6217418" y="0"/>
                </a:moveTo>
                <a:lnTo>
                  <a:pt x="0" y="0"/>
                </a:lnTo>
                <a:lnTo>
                  <a:pt x="0" y="4114800"/>
                </a:lnTo>
                <a:lnTo>
                  <a:pt x="6217418" y="4114800"/>
                </a:lnTo>
                <a:lnTo>
                  <a:pt x="621741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67456" y="5608193"/>
            <a:ext cx="4391025" cy="4391025"/>
          </a:xfrm>
          <a:custGeom>
            <a:avLst/>
            <a:gdLst/>
            <a:ahLst/>
            <a:cxnLst/>
            <a:rect r="r" b="b" t="t" l="l"/>
            <a:pathLst>
              <a:path h="4391025" w="4391025">
                <a:moveTo>
                  <a:pt x="0" y="0"/>
                </a:moveTo>
                <a:lnTo>
                  <a:pt x="4391025" y="0"/>
                </a:lnTo>
                <a:lnTo>
                  <a:pt x="4391025" y="4391025"/>
                </a:lnTo>
                <a:lnTo>
                  <a:pt x="0" y="439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7492295" y="9598502"/>
            <a:ext cx="547464"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09</a:t>
            </a:r>
          </a:p>
        </p:txBody>
      </p:sp>
      <p:sp>
        <p:nvSpPr>
          <p:cNvPr name="TextBox 13" id="13"/>
          <p:cNvSpPr txBox="true"/>
          <p:nvPr/>
        </p:nvSpPr>
        <p:spPr>
          <a:xfrm rot="0">
            <a:off x="1028700" y="2453600"/>
            <a:ext cx="15219534" cy="1572546"/>
          </a:xfrm>
          <a:prstGeom prst="rect">
            <a:avLst/>
          </a:prstGeom>
        </p:spPr>
        <p:txBody>
          <a:bodyPr anchor="t" rtlCol="false" tIns="0" lIns="0" bIns="0" rIns="0">
            <a:spAutoFit/>
          </a:bodyPr>
          <a:lstStyle/>
          <a:p>
            <a:pPr algn="l">
              <a:lnSpc>
                <a:spcPts val="4149"/>
              </a:lnSpc>
            </a:pPr>
            <a:r>
              <a:rPr lang="en-US" sz="2963" b="true">
                <a:solidFill>
                  <a:srgbClr val="00C9FF"/>
                </a:solidFill>
                <a:latin typeface="Poppins Bold"/>
                <a:ea typeface="Poppins Bold"/>
                <a:cs typeface="Poppins Bold"/>
                <a:sym typeface="Poppins Bold"/>
              </a:rPr>
              <a:t> Objective:</a:t>
            </a:r>
            <a:r>
              <a:rPr lang="en-US" sz="2963" b="true">
                <a:solidFill>
                  <a:srgbClr val="FFFFFF"/>
                </a:solidFill>
                <a:latin typeface="Poppins Bold"/>
                <a:ea typeface="Poppins Bold"/>
                <a:cs typeface="Poppins Bold"/>
                <a:sym typeface="Poppins Bold"/>
              </a:rPr>
              <a:t> </a:t>
            </a:r>
          </a:p>
          <a:p>
            <a:pPr algn="l" marL="639874" indent="-319937" lvl="1">
              <a:lnSpc>
                <a:spcPts val="4149"/>
              </a:lnSpc>
              <a:buFont typeface="Arial"/>
              <a:buChar char="•"/>
            </a:pPr>
            <a:r>
              <a:rPr lang="en-US" sz="2963">
                <a:solidFill>
                  <a:srgbClr val="FFFFFF"/>
                </a:solidFill>
                <a:latin typeface="Poppins"/>
                <a:ea typeface="Poppins"/>
                <a:cs typeface="Poppins"/>
                <a:sym typeface="Poppins"/>
              </a:rPr>
              <a:t>Simplify the dataset by clustering product categories into 4 meta-categories.</a:t>
            </a:r>
          </a:p>
          <a:p>
            <a:pPr algn="l">
              <a:lnSpc>
                <a:spcPts val="4149"/>
              </a:lnSpc>
            </a:pPr>
          </a:p>
        </p:txBody>
      </p:sp>
      <p:sp>
        <p:nvSpPr>
          <p:cNvPr name="TextBox 14" id="14"/>
          <p:cNvSpPr txBox="true"/>
          <p:nvPr/>
        </p:nvSpPr>
        <p:spPr>
          <a:xfrm rot="0">
            <a:off x="1028700" y="3949946"/>
            <a:ext cx="15219534" cy="2527586"/>
          </a:xfrm>
          <a:prstGeom prst="rect">
            <a:avLst/>
          </a:prstGeom>
        </p:spPr>
        <p:txBody>
          <a:bodyPr anchor="t" rtlCol="false" tIns="0" lIns="0" bIns="0" rIns="0">
            <a:spAutoFit/>
          </a:bodyPr>
          <a:lstStyle/>
          <a:p>
            <a:pPr algn="l">
              <a:lnSpc>
                <a:spcPts val="4009"/>
              </a:lnSpc>
            </a:pPr>
            <a:r>
              <a:rPr lang="en-US" sz="2863" b="true">
                <a:solidFill>
                  <a:srgbClr val="00C9FF"/>
                </a:solidFill>
                <a:latin typeface="Poppins Bold"/>
                <a:ea typeface="Poppins Bold"/>
                <a:cs typeface="Poppins Bold"/>
                <a:sym typeface="Poppins Bold"/>
              </a:rPr>
              <a:t> Embeddings:</a:t>
            </a:r>
            <a:r>
              <a:rPr lang="en-US" sz="2863" b="true">
                <a:solidFill>
                  <a:srgbClr val="FFFFFF"/>
                </a:solidFill>
                <a:latin typeface="Poppins Bold"/>
                <a:ea typeface="Poppins Bold"/>
                <a:cs typeface="Poppins Bold"/>
                <a:sym typeface="Poppins Bold"/>
              </a:rPr>
              <a:t> </a:t>
            </a:r>
          </a:p>
          <a:p>
            <a:pPr algn="l" marL="618285" indent="-309142" lvl="1">
              <a:lnSpc>
                <a:spcPts val="4009"/>
              </a:lnSpc>
              <a:buFont typeface="Arial"/>
              <a:buChar char="•"/>
            </a:pPr>
            <a:r>
              <a:rPr lang="en-US" sz="2863">
                <a:solidFill>
                  <a:srgbClr val="FFFFFF"/>
                </a:solidFill>
                <a:latin typeface="Poppins"/>
                <a:ea typeface="Poppins"/>
                <a:cs typeface="Poppins"/>
                <a:sym typeface="Poppins"/>
              </a:rPr>
              <a:t>I choes K-means with k=4.</a:t>
            </a:r>
          </a:p>
          <a:p>
            <a:pPr algn="l" marL="618285" indent="-309142" lvl="1">
              <a:lnSpc>
                <a:spcPts val="4009"/>
              </a:lnSpc>
              <a:buFont typeface="Arial"/>
              <a:buChar char="•"/>
            </a:pPr>
            <a:r>
              <a:rPr lang="en-US" sz="2863">
                <a:solidFill>
                  <a:srgbClr val="FFFFFF"/>
                </a:solidFill>
                <a:latin typeface="Poppins"/>
                <a:ea typeface="Poppins"/>
                <a:cs typeface="Poppins"/>
                <a:sym typeface="Poppins"/>
              </a:rPr>
              <a:t>I chose the name column: because it best sorts the clusters to the nearest category.</a:t>
            </a:r>
          </a:p>
          <a:p>
            <a:pPr algn="l">
              <a:lnSpc>
                <a:spcPts val="4009"/>
              </a:lnSpc>
            </a:pPr>
          </a:p>
        </p:txBody>
      </p:sp>
      <p:sp>
        <p:nvSpPr>
          <p:cNvPr name="TextBox 15" id="15"/>
          <p:cNvSpPr txBox="true"/>
          <p:nvPr/>
        </p:nvSpPr>
        <p:spPr>
          <a:xfrm rot="0">
            <a:off x="1028700" y="6249400"/>
            <a:ext cx="7793402" cy="3032411"/>
          </a:xfrm>
          <a:prstGeom prst="rect">
            <a:avLst/>
          </a:prstGeom>
        </p:spPr>
        <p:txBody>
          <a:bodyPr anchor="t" rtlCol="false" tIns="0" lIns="0" bIns="0" rIns="0">
            <a:spAutoFit/>
          </a:bodyPr>
          <a:lstStyle/>
          <a:p>
            <a:pPr algn="l">
              <a:lnSpc>
                <a:spcPts val="4009"/>
              </a:lnSpc>
            </a:pPr>
            <a:r>
              <a:rPr lang="en-US" sz="2863" b="true">
                <a:solidFill>
                  <a:srgbClr val="00C9FF"/>
                </a:solidFill>
                <a:latin typeface="Poppins Bold"/>
                <a:ea typeface="Poppins Bold"/>
                <a:cs typeface="Poppins Bold"/>
                <a:sym typeface="Poppins Bold"/>
              </a:rPr>
              <a:t> Category Custer:</a:t>
            </a:r>
          </a:p>
          <a:p>
            <a:pPr algn="l" marL="618285" indent="-309142" lvl="1">
              <a:lnSpc>
                <a:spcPts val="4009"/>
              </a:lnSpc>
              <a:buFont typeface="Arial"/>
              <a:buChar char="•"/>
            </a:pPr>
            <a:r>
              <a:rPr lang="en-US" sz="2863">
                <a:solidFill>
                  <a:srgbClr val="FFFFFF"/>
                </a:solidFill>
                <a:latin typeface="Poppins"/>
                <a:ea typeface="Poppins"/>
                <a:cs typeface="Poppins"/>
                <a:sym typeface="Poppins"/>
              </a:rPr>
              <a:t>0 (Fire table ) —&gt; 1869</a:t>
            </a:r>
          </a:p>
          <a:p>
            <a:pPr algn="l" marL="618285" indent="-309142" lvl="1">
              <a:lnSpc>
                <a:spcPts val="4009"/>
              </a:lnSpc>
              <a:buFont typeface="Arial"/>
              <a:buChar char="•"/>
            </a:pPr>
            <a:r>
              <a:rPr lang="en-US" sz="2863">
                <a:solidFill>
                  <a:srgbClr val="FFFFFF"/>
                </a:solidFill>
                <a:latin typeface="Poppins"/>
                <a:ea typeface="Poppins"/>
                <a:cs typeface="Poppins"/>
                <a:sym typeface="Poppins"/>
              </a:rPr>
              <a:t>2 (Kindle) —&gt; 1664</a:t>
            </a:r>
          </a:p>
          <a:p>
            <a:pPr algn="l" marL="618285" indent="-309142" lvl="1">
              <a:lnSpc>
                <a:spcPts val="4009"/>
              </a:lnSpc>
              <a:buFont typeface="Arial"/>
              <a:buChar char="•"/>
            </a:pPr>
            <a:r>
              <a:rPr lang="en-US" sz="2863">
                <a:solidFill>
                  <a:srgbClr val="FFFFFF"/>
                </a:solidFill>
                <a:latin typeface="Poppins"/>
                <a:ea typeface="Poppins"/>
                <a:cs typeface="Poppins"/>
                <a:sym typeface="Poppins"/>
              </a:rPr>
              <a:t>3 (Audio and video ) —&gt; 778</a:t>
            </a:r>
          </a:p>
          <a:p>
            <a:pPr algn="l" marL="618285" indent="-309142" lvl="1">
              <a:lnSpc>
                <a:spcPts val="4009"/>
              </a:lnSpc>
              <a:buFont typeface="Arial"/>
              <a:buChar char="•"/>
            </a:pPr>
            <a:r>
              <a:rPr lang="en-US" sz="2863">
                <a:solidFill>
                  <a:srgbClr val="FFFFFF"/>
                </a:solidFill>
                <a:latin typeface="Poppins"/>
                <a:ea typeface="Poppins"/>
                <a:cs typeface="Poppins"/>
                <a:sym typeface="Poppins"/>
              </a:rPr>
              <a:t>1 (Fire tables for kids) —&gt; 689</a:t>
            </a:r>
          </a:p>
          <a:p>
            <a:pPr algn="l">
              <a:lnSpc>
                <a:spcPts val="400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DAGkU-K7fuY</dc:identifier>
  <dcterms:modified xsi:type="dcterms:W3CDTF">2011-08-01T06:04:30Z</dcterms:modified>
  <cp:revision>1</cp:revision>
  <dc:title>Blue Futuristic Artificial Intelligence Presentation</dc:title>
</cp:coreProperties>
</file>