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9050000" cx="7620000"/>
  <p:notesSz cx="6858000" cy="9144000"/>
  <p:embeddedFontLst>
    <p:embeddedFont>
      <p:font typeface="Seymour On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csymZB9+Kt3juDiwX530XU8kJ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eymourOn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5" Type="http://schemas.openxmlformats.org/officeDocument/2006/relationships/hyperlink" Target="https://inf1.info/informaticshistory" TargetMode="External"/><Relationship Id="rId1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6C8A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5400000">
            <a:off x="4492525" y="4295338"/>
            <a:ext cx="2004254" cy="2009840"/>
            <a:chOff x="97197" y="97196"/>
            <a:chExt cx="2672338" cy="2679785"/>
          </a:xfrm>
        </p:grpSpPr>
        <p:sp>
          <p:nvSpPr>
            <p:cNvPr id="85" name="Google Shape;85;p1"/>
            <p:cNvSpPr/>
            <p:nvPr/>
          </p:nvSpPr>
          <p:spPr>
            <a:xfrm>
              <a:off x="101597" y="97196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 rot="-5400000">
              <a:off x="-1223475" y="1429715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87" name="Google Shape;87;p1"/>
          <p:cNvGrpSpPr/>
          <p:nvPr/>
        </p:nvGrpSpPr>
        <p:grpSpPr>
          <a:xfrm>
            <a:off x="922122" y="6910803"/>
            <a:ext cx="2004254" cy="2009840"/>
            <a:chOff x="97197" y="97196"/>
            <a:chExt cx="2672338" cy="2679785"/>
          </a:xfrm>
        </p:grpSpPr>
        <p:sp>
          <p:nvSpPr>
            <p:cNvPr id="88" name="Google Shape;88;p1"/>
            <p:cNvSpPr/>
            <p:nvPr/>
          </p:nvSpPr>
          <p:spPr>
            <a:xfrm>
              <a:off x="101597" y="97196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 rot="-5400000">
              <a:off x="-1223475" y="1429715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90" name="Google Shape;90;p1"/>
          <p:cNvGrpSpPr/>
          <p:nvPr/>
        </p:nvGrpSpPr>
        <p:grpSpPr>
          <a:xfrm rot="5400000">
            <a:off x="4510192" y="9249999"/>
            <a:ext cx="2004254" cy="2009840"/>
            <a:chOff x="97197" y="97196"/>
            <a:chExt cx="2672338" cy="2679785"/>
          </a:xfrm>
        </p:grpSpPr>
        <p:sp>
          <p:nvSpPr>
            <p:cNvPr id="91" name="Google Shape;91;p1"/>
            <p:cNvSpPr/>
            <p:nvPr/>
          </p:nvSpPr>
          <p:spPr>
            <a:xfrm>
              <a:off x="101597" y="97196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 rot="-5400000">
              <a:off x="-1223475" y="1429715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93" name="Google Shape;93;p1"/>
          <p:cNvGrpSpPr/>
          <p:nvPr/>
        </p:nvGrpSpPr>
        <p:grpSpPr>
          <a:xfrm rot="5400000">
            <a:off x="4553996" y="14257249"/>
            <a:ext cx="2004254" cy="2009840"/>
            <a:chOff x="97197" y="97196"/>
            <a:chExt cx="2672338" cy="2679785"/>
          </a:xfrm>
        </p:grpSpPr>
        <p:sp>
          <p:nvSpPr>
            <p:cNvPr id="94" name="Google Shape;94;p1"/>
            <p:cNvSpPr/>
            <p:nvPr/>
          </p:nvSpPr>
          <p:spPr>
            <a:xfrm>
              <a:off x="101597" y="97196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5" name="Google Shape;95;p1"/>
            <p:cNvSpPr/>
            <p:nvPr/>
          </p:nvSpPr>
          <p:spPr>
            <a:xfrm rot="-5400000">
              <a:off x="-1223475" y="1429715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96" name="Google Shape;96;p1"/>
          <p:cNvGrpSpPr/>
          <p:nvPr/>
        </p:nvGrpSpPr>
        <p:grpSpPr>
          <a:xfrm>
            <a:off x="1135990" y="11880344"/>
            <a:ext cx="2004254" cy="2009840"/>
            <a:chOff x="97197" y="97196"/>
            <a:chExt cx="2672338" cy="2679785"/>
          </a:xfrm>
        </p:grpSpPr>
        <p:sp>
          <p:nvSpPr>
            <p:cNvPr id="97" name="Google Shape;97;p1"/>
            <p:cNvSpPr/>
            <p:nvPr/>
          </p:nvSpPr>
          <p:spPr>
            <a:xfrm>
              <a:off x="101597" y="97196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8" name="Google Shape;98;p1"/>
            <p:cNvSpPr/>
            <p:nvPr/>
          </p:nvSpPr>
          <p:spPr>
            <a:xfrm rot="-5400000">
              <a:off x="-1223475" y="1429715"/>
              <a:ext cx="2667938" cy="26596"/>
            </a:xfrm>
            <a:custGeom>
              <a:rect b="b" l="l" r="r" t="t"/>
              <a:pathLst>
                <a:path extrusionOk="0" h="69850" w="7006907">
                  <a:moveTo>
                    <a:pt x="671607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7006907" y="69850"/>
                  </a:lnTo>
                  <a:lnTo>
                    <a:pt x="70069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99" name="Google Shape;99;p1"/>
          <p:cNvSpPr/>
          <p:nvPr/>
        </p:nvSpPr>
        <p:spPr>
          <a:xfrm>
            <a:off x="1565284" y="5961627"/>
            <a:ext cx="2790209" cy="1795520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4355493" y="5961627"/>
            <a:ext cx="2536416" cy="1795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3313619" y="3408836"/>
            <a:ext cx="2790209" cy="1795520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777203" y="3408836"/>
            <a:ext cx="2536416" cy="1795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47277" l="0" r="529" t="0"/>
          <a:stretch/>
        </p:blipFill>
        <p:spPr>
          <a:xfrm>
            <a:off x="1295317" y="3513988"/>
            <a:ext cx="1707451" cy="158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15447" l="0" r="0" t="0"/>
          <a:stretch/>
        </p:blipFill>
        <p:spPr>
          <a:xfrm>
            <a:off x="4507399" y="6109952"/>
            <a:ext cx="2226008" cy="14988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565284" y="11186650"/>
            <a:ext cx="2790209" cy="1743449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4355493" y="11186650"/>
            <a:ext cx="2540271" cy="174344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3327529" y="8581797"/>
            <a:ext cx="2786354" cy="1795520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791113" y="8581797"/>
            <a:ext cx="2536416" cy="179552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 b="56700" l="0" r="0" t="0"/>
          <a:stretch/>
        </p:blipFill>
        <p:spPr>
          <a:xfrm>
            <a:off x="1143828" y="8920642"/>
            <a:ext cx="2017028" cy="139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535680" y="15459246"/>
            <a:ext cx="2807306" cy="1991099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342987" y="15459246"/>
            <a:ext cx="2544126" cy="199109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785767" y="13679847"/>
            <a:ext cx="5328116" cy="1405520"/>
          </a:xfrm>
          <a:prstGeom prst="rect">
            <a:avLst/>
          </a:prstGeom>
          <a:solidFill>
            <a:srgbClr val="4557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6">
            <a:alphaModFix/>
          </a:blip>
          <a:srcRect b="37525" l="0" r="0" t="0"/>
          <a:stretch/>
        </p:blipFill>
        <p:spPr>
          <a:xfrm>
            <a:off x="4474212" y="11391844"/>
            <a:ext cx="2259195" cy="140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7">
            <a:alphaModFix/>
          </a:blip>
          <a:srcRect b="34467" l="0" r="0" t="0"/>
          <a:stretch/>
        </p:blipFill>
        <p:spPr>
          <a:xfrm>
            <a:off x="1124937" y="13890183"/>
            <a:ext cx="2035919" cy="106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4212" y="15877974"/>
            <a:ext cx="2096303" cy="1501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67690" y="15085366"/>
            <a:ext cx="931433" cy="8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06835" y="10804088"/>
            <a:ext cx="1053144" cy="100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071" y="8361167"/>
            <a:ext cx="1022771" cy="81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429938">
            <a:off x="481959" y="13349961"/>
            <a:ext cx="924954" cy="90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44639" y="5670549"/>
            <a:ext cx="913693" cy="87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8418" y="3181117"/>
            <a:ext cx="704936" cy="109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1509415" y="2262793"/>
            <a:ext cx="4601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4"/>
              <a:t>Выполнила Лина Ал-Обайди Моханадовна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706635" y="124854"/>
            <a:ext cx="62067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24">
                <a:latin typeface="Seymour One"/>
                <a:ea typeface="Seymour One"/>
                <a:cs typeface="Seymour One"/>
                <a:sym typeface="Seymour One"/>
              </a:rPr>
              <a:t>Важные этапы в истории развитии информатики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1389253" y="18112409"/>
            <a:ext cx="4841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15"/>
              </a:rPr>
              <a:t>История развития информатики (inf1.info)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3152474" y="17857047"/>
            <a:ext cx="1315053" cy="211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ССЫЛКИ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3327525" y="3429000"/>
            <a:ext cx="278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1835 году</a:t>
            </a:r>
            <a:r>
              <a:rPr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Чарльз Бэббидж описал свою аналитическую машину. </a:t>
            </a:r>
            <a:endParaRPr sz="1200">
              <a:solidFill>
                <a:srgbClr val="FFF19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556650" y="5986576"/>
            <a:ext cx="2786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</a:t>
            </a:r>
            <a:r>
              <a:rPr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1900-у году</a:t>
            </a:r>
            <a:r>
              <a:rPr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ранние механические калькуляторы, кассовые аппараты и счётные машины были перепроектированы с использованием электрических двигателей с представлением положения переменной как позиции шестерни. </a:t>
            </a:r>
            <a:endParaRPr sz="1200">
              <a:solidFill>
                <a:srgbClr val="FFF19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3347175" y="8581825"/>
            <a:ext cx="27567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Следующим крупным шагом в истории компьютерной техники стало изобретение транзистора в </a:t>
            </a:r>
            <a:r>
              <a:rPr b="1" lang="en-US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1947 году.</a:t>
            </a:r>
            <a:r>
              <a:rPr lang="en-US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FFF19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575250" y="11197675"/>
            <a:ext cx="2756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70 годах увеличивают быстродейственность компьютеров. Благодаря этому разрабатываются мини-ЭВМ для некоторых предприятий.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275725" y="13694700"/>
            <a:ext cx="2834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70 и до 78 годов начали разрабатывать машины, которые будут скупать не только большие, но  и малые предприятия.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741286" y="16195742"/>
            <a:ext cx="2370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1524650" y="15459250"/>
            <a:ext cx="28074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19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78 года до нашего времени начала происходить компьютеризация общества. В каждом доме и квартире начали появляться компьютеры, ноутбуки и телефоны. И прогресс будет идти дальше не останавливаясь.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