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0" r:id="rId9"/>
    <p:sldId id="281" r:id="rId10"/>
    <p:sldId id="282" r:id="rId11"/>
    <p:sldId id="276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816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258">
          <p15:clr>
            <a:srgbClr val="A4A3A4"/>
          </p15:clr>
        </p15:guide>
        <p15:guide id="6" pos="2880">
          <p15:clr>
            <a:srgbClr val="A4A3A4"/>
          </p15:clr>
        </p15:guide>
        <p15:guide id="7" pos="288">
          <p15:clr>
            <a:srgbClr val="A4A3A4"/>
          </p15:clr>
        </p15:guide>
        <p15:guide id="8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A6CE39"/>
    <a:srgbClr val="FDB813"/>
    <a:srgbClr val="FFDA00"/>
    <a:srgbClr val="004280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33" autoAdjust="0"/>
  </p:normalViewPr>
  <p:slideViewPr>
    <p:cSldViewPr showGuides="1">
      <p:cViewPr varScale="1">
        <p:scale>
          <a:sx n="113" d="100"/>
          <a:sy n="113" d="100"/>
        </p:scale>
        <p:origin x="1452" y="108"/>
      </p:cViewPr>
      <p:guideLst>
        <p:guide orient="horz" pos="2160"/>
        <p:guide orient="horz" pos="864"/>
        <p:guide orient="horz" pos="816"/>
        <p:guide orient="horz" pos="3744"/>
        <p:guide orient="horz" pos="258"/>
        <p:guide pos="2880"/>
        <p:guide pos="288"/>
        <p:guide pos="54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1FB95-A9B9-4B18-9622-01AF6211B2AD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1364-15E5-4D19-9F44-7E52E8E6B6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1631" y="2332610"/>
            <a:ext cx="6020027" cy="1169551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20727"/>
            <a:ext cx="4466738" cy="12208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 flipH="1">
            <a:off x="4206240" y="362712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tIns="0" rIns="274320" bIns="182880" anchor="b" anchorCtr="0">
            <a:normAutofit/>
          </a:bodyPr>
          <a:lstStyle>
            <a:lvl1pPr marL="285750" indent="0" algn="r">
              <a:lnSpc>
                <a:spcPct val="100000"/>
              </a:lnSpc>
              <a:defRPr sz="32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6872" y="143797"/>
            <a:ext cx="8764728" cy="5420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26872" y="864613"/>
            <a:ext cx="8764728" cy="54599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lvl1pPr>
            <a:lvl2pPr marL="457200" indent="-228600">
              <a:buClr>
                <a:schemeClr val="tx1"/>
              </a:buClr>
              <a:defRPr/>
            </a:lvl2pPr>
            <a:lvl3pPr marL="685800" indent="-228600">
              <a:buClr>
                <a:srgbClr val="0071C5"/>
              </a:buClr>
              <a:buFont typeface="Wingdings" panose="05000000000000000000" pitchFamily="2" charset="2"/>
              <a:buChar char="§"/>
              <a:defRPr/>
            </a:lvl3pPr>
            <a:lvl4pPr marL="914400" indent="-2286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  <a:defRPr/>
            </a:lvl4pPr>
            <a:lvl5pPr>
              <a:spcBef>
                <a:spcPts val="600"/>
              </a:spcBef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7315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295401"/>
            <a:ext cx="4037012" cy="4621214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295401"/>
            <a:ext cx="4038600" cy="4621214"/>
          </a:xfrm>
          <a:prstGeom prst="rect">
            <a:avLst/>
          </a:prstGeo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120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1"/>
          </p:nvPr>
        </p:nvSpPr>
        <p:spPr>
          <a:xfrm>
            <a:off x="3194025" y="6592696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"/>
            <a:ext cx="8229600" cy="7315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120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3194025" y="6592696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120" y="6413565"/>
            <a:ext cx="2895600" cy="22542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3194025" y="6592696"/>
            <a:ext cx="1790700" cy="2254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965232" y="6554119"/>
            <a:ext cx="19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bg1"/>
                </a:solidFill>
                <a:latin typeface="Neo Sans Intel" pitchFamily="34" charset="0"/>
              </a:rPr>
              <a:t>Intel Information Technology</a:t>
            </a:r>
            <a:endParaRPr lang="en-US" sz="1100" dirty="0">
              <a:solidFill>
                <a:schemeClr val="bg1"/>
              </a:solidFill>
              <a:latin typeface="Neo Sans Int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7329" y="2727579"/>
            <a:ext cx="7233397" cy="58477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7017" y="3649814"/>
            <a:ext cx="4343400" cy="11951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sz="1600" b="0" i="0" dirty="0" smtClean="0">
              <a:latin typeface="Neo Sans Intel"/>
              <a:cs typeface="Neo Sans Intel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sz="1600" b="0" i="0" dirty="0" smtClean="0">
              <a:latin typeface="Neo Sans Intel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pic>
        <p:nvPicPr>
          <p:cNvPr id="9" name="Picture 8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1631" y="2363972"/>
            <a:ext cx="7218726" cy="58477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14617" y="3264183"/>
            <a:ext cx="6376041" cy="9130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pic>
        <p:nvPicPr>
          <p:cNvPr id="8" name="Picture 7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1631" y="2782553"/>
            <a:ext cx="6597940" cy="584775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n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14388" y="3750107"/>
            <a:ext cx="3711370" cy="9130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n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endParaRPr lang="en-US" sz="1600" dirty="0" smtClean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610863"/>
            <a:ext cx="6477000" cy="116955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18476"/>
            <a:ext cx="4627756" cy="175432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524794" y="6644046"/>
            <a:ext cx="2890838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800" b="0" i="0" dirty="0" smtClean="0">
                <a:solidFill>
                  <a:schemeClr val="bg1"/>
                </a:solidFill>
                <a:latin typeface="+mn-lt"/>
                <a:cs typeface="Neo Sans Intel"/>
              </a:rPr>
              <a:t>INTEL CONFIDENTIAL – FOR INTERNAL USE ONLY</a:t>
            </a:r>
            <a:endParaRPr lang="en-US" sz="800" b="0" i="0" dirty="0">
              <a:solidFill>
                <a:schemeClr val="bg1"/>
              </a:solidFill>
              <a:latin typeface="+mn-lt"/>
              <a:cs typeface="Neo Sans Intel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353050" y="0"/>
            <a:ext cx="379095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defRPr lang="en-US" sz="1600" b="0" i="0" baseline="0" smtClean="0">
                <a:latin typeface="+mn-lt"/>
              </a:defRPr>
            </a:lvl1pPr>
          </a:lstStyle>
          <a:p>
            <a:r>
              <a:rPr lang="en-US" dirty="0" smtClean="0"/>
              <a:t>Photo goes here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-3455" y="6592378"/>
            <a:ext cx="460655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67454" y="6573997"/>
            <a:ext cx="19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Neo Sans Intel" pitchFamily="34" charset="0"/>
              </a:rPr>
              <a:t>Intel Information Technology</a:t>
            </a:r>
            <a:endParaRPr lang="en-US" sz="1050" dirty="0">
              <a:solidFill>
                <a:schemeClr val="bg1"/>
              </a:solidFill>
              <a:latin typeface="Neo Sans Inte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09575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tIns="182880" anchor="ctr" anchorCtr="0">
            <a:normAutofit/>
          </a:bodyPr>
          <a:lstStyle>
            <a:lvl1pPr marL="285750" indent="0" algn="l">
              <a:lnSpc>
                <a:spcPct val="100000"/>
              </a:lnSpc>
              <a:defRPr sz="32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4800600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tIns="182880" anchor="ctr" anchorCtr="0">
            <a:normAutofit/>
          </a:bodyPr>
          <a:lstStyle>
            <a:lvl1pPr marL="285750" indent="0" algn="l">
              <a:lnSpc>
                <a:spcPct val="100000"/>
              </a:lnSpc>
              <a:defRPr sz="32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80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txBody>
          <a:bodyPr anchor="ctr" anchorCtr="0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Photo goes here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 noChangeAspect="1"/>
          </p:cNvSpPr>
          <p:nvPr>
            <p:ph type="title" hasCustomPrompt="1"/>
          </p:nvPr>
        </p:nvSpPr>
        <p:spPr>
          <a:xfrm flipH="1">
            <a:off x="4206240" y="4800600"/>
            <a:ext cx="4937760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tIns="0" rIns="274320" bIns="182880" anchor="b" anchorCtr="0">
            <a:normAutofit/>
          </a:bodyPr>
          <a:lstStyle>
            <a:lvl1pPr marL="285750" indent="0" algn="r">
              <a:lnSpc>
                <a:spcPct val="100000"/>
              </a:lnSpc>
              <a:defRPr sz="3200" b="0" i="0" cap="none">
                <a:solidFill>
                  <a:srgbClr val="FFFFFF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37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ntel_rgb_3000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70" y="6450966"/>
            <a:ext cx="465650" cy="307019"/>
          </a:xfrm>
          <a:prstGeom prst="rect">
            <a:avLst/>
          </a:prstGeom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28600" y="178797"/>
            <a:ext cx="8686800" cy="6572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4603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61166" y="6560097"/>
            <a:ext cx="1965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solidFill>
                  <a:schemeClr val="bg1"/>
                </a:solidFill>
                <a:latin typeface="Neo Sans Intel" pitchFamily="34" charset="0"/>
              </a:rPr>
              <a:t>Intel Information Technology</a:t>
            </a:r>
            <a:endParaRPr lang="en-US" sz="1050" dirty="0">
              <a:solidFill>
                <a:schemeClr val="bg1"/>
              </a:solidFill>
              <a:latin typeface="Neo Sans Inte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1" r:id="rId3"/>
    <p:sldLayoutId id="2147483662" r:id="rId4"/>
    <p:sldLayoutId id="2147483664" r:id="rId5"/>
    <p:sldLayoutId id="2147483665" r:id="rId6"/>
    <p:sldLayoutId id="2147483666" r:id="rId7"/>
    <p:sldLayoutId id="2147483679" r:id="rId8"/>
    <p:sldLayoutId id="2147483678" r:id="rId9"/>
    <p:sldLayoutId id="2147483680" r:id="rId10"/>
    <p:sldLayoutId id="2147483674" r:id="rId11"/>
    <p:sldLayoutId id="2147483675" r:id="rId12"/>
    <p:sldLayoutId id="2147483676" r:id="rId13"/>
    <p:sldLayoutId id="2147483677" r:id="rId14"/>
    <p:sldLayoutId id="2147483671" r:id="rId15"/>
    <p:sldLayoutId id="2147483672" r:id="rId16"/>
    <p:sldLayoutId id="2147483673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lang="en-US" altLang="ja-JP" sz="3000" b="1" i="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200"/>
        </a:spcBef>
        <a:buFont typeface="Arial" pitchFamily="34" charset="0"/>
        <a:buNone/>
        <a:defRPr lang="en-US" altLang="ja-JP" sz="24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spcBef>
          <a:spcPts val="900"/>
        </a:spcBef>
        <a:buFont typeface="Arial" pitchFamily="34" charset="0"/>
        <a:buChar char="•"/>
        <a:defRPr lang="en-US" altLang="ja-JP" sz="22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spcBef>
          <a:spcPts val="600"/>
        </a:spcBef>
        <a:buClr>
          <a:srgbClr val="00AEEF"/>
        </a:buClr>
        <a:buFont typeface="Arial" pitchFamily="34" charset="0"/>
        <a:buChar char="•"/>
        <a:defRPr lang="en-US" altLang="ja-JP" sz="20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28650" indent="-171450" algn="l" defTabSz="914400" rtl="0" eaLnBrk="1" latinLnBrk="0" hangingPunct="1">
        <a:spcBef>
          <a:spcPts val="300"/>
        </a:spcBef>
        <a:buClr>
          <a:srgbClr val="A6CE39"/>
        </a:buClr>
        <a:buFont typeface="Arial" pitchFamily="34" charset="0"/>
        <a:buChar char="•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171450" algn="l" defTabSz="914400" rtl="0" eaLnBrk="1" latinLnBrk="0" hangingPunct="1">
        <a:spcBef>
          <a:spcPts val="100"/>
        </a:spcBef>
        <a:buClr>
          <a:schemeClr val="tx1"/>
        </a:buClr>
        <a:buFont typeface="Neo Sans Intel" pitchFamily="34" charset="0"/>
        <a:buChar char="–"/>
        <a:defRPr lang="en-US" altLang="ja-JP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0/condor_submit.html" TargetMode="External"/><Relationship Id="rId2" Type="http://schemas.openxmlformats.org/officeDocument/2006/relationships/hyperlink" Target="http://research.cs.wisc.edu/htcondor/manual/v8.0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630" y="2363972"/>
            <a:ext cx="7413169" cy="7602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Job submission on </a:t>
            </a:r>
            <a:r>
              <a:rPr lang="en-US" dirty="0" err="1" smtClean="0"/>
              <a:t>Exacloud</a:t>
            </a:r>
            <a:r>
              <a:rPr lang="en-US" dirty="0" smtClean="0"/>
              <a:t> using </a:t>
            </a:r>
            <a:r>
              <a:rPr lang="en-US" dirty="0" err="1" smtClean="0"/>
              <a:t>HTCondor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4617" y="3264183"/>
            <a:ext cx="6376041" cy="341697"/>
          </a:xfrm>
        </p:spPr>
        <p:txBody>
          <a:bodyPr/>
          <a:lstStyle/>
          <a:p>
            <a:r>
              <a:rPr lang="en-US" dirty="0" smtClean="0"/>
              <a:t>7/2/2014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see?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Each node has a set of attributes associated with it</a:t>
            </a:r>
          </a:p>
          <a:p>
            <a:r>
              <a:rPr lang="en-US" dirty="0" err="1" smtClean="0"/>
              <a:t>HTCondor</a:t>
            </a:r>
            <a:r>
              <a:rPr lang="en-US" dirty="0" smtClean="0"/>
              <a:t> calls them ‘</a:t>
            </a:r>
            <a:r>
              <a:rPr lang="en-US" dirty="0" err="1" smtClean="0"/>
              <a:t>ClassAds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Classified Ads</a:t>
            </a:r>
          </a:p>
          <a:p>
            <a:pPr lvl="1"/>
            <a:r>
              <a:rPr lang="en-US" dirty="0" smtClean="0"/>
              <a:t>Craigslist for job scheduling</a:t>
            </a:r>
          </a:p>
          <a:p>
            <a:r>
              <a:rPr lang="en-US" dirty="0" smtClean="0"/>
              <a:t>Each node ‘advertises’ its capabilities/resources</a:t>
            </a:r>
          </a:p>
          <a:p>
            <a:pPr lvl="1"/>
            <a:r>
              <a:rPr lang="en-US" dirty="0" smtClean="0"/>
              <a:t>Example: exanode-0-0 has 16 cores</a:t>
            </a:r>
          </a:p>
          <a:p>
            <a:r>
              <a:rPr lang="en-US" dirty="0" smtClean="0"/>
              <a:t>Each job requests resources</a:t>
            </a:r>
          </a:p>
          <a:p>
            <a:pPr lvl="1"/>
            <a:r>
              <a:rPr lang="en-US" dirty="0" smtClean="0"/>
              <a:t>Example: I need 8 cores for running my application</a:t>
            </a:r>
          </a:p>
          <a:p>
            <a:r>
              <a:rPr lang="en-US" dirty="0" err="1" smtClean="0"/>
              <a:t>HTCondor</a:t>
            </a:r>
            <a:r>
              <a:rPr lang="en-US" dirty="0" smtClean="0"/>
              <a:t> does ‘match-making’ to best utilize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59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example program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Example: dot product or scalar product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1.V2</a:t>
            </a:r>
          </a:p>
          <a:p>
            <a:r>
              <a:rPr lang="en-US" dirty="0" smtClean="0"/>
              <a:t>Two steps</a:t>
            </a:r>
          </a:p>
          <a:p>
            <a:pPr lvl="1"/>
            <a:r>
              <a:rPr lang="en-US" dirty="0" smtClean="0"/>
              <a:t>Step 1: Compute products</a:t>
            </a:r>
          </a:p>
          <a:p>
            <a:pPr lvl="2"/>
            <a:r>
              <a:rPr lang="en-US" dirty="0" smtClean="0"/>
              <a:t>v11*v21, v12*v22, v13*v23,…., v1n*v2n</a:t>
            </a:r>
          </a:p>
          <a:p>
            <a:pPr lvl="2"/>
            <a:r>
              <a:rPr lang="en-US" dirty="0" smtClean="0"/>
              <a:t>Python script products.py with 3 arguments</a:t>
            </a:r>
          </a:p>
          <a:p>
            <a:pPr lvl="3"/>
            <a:r>
              <a:rPr lang="en-US" dirty="0" smtClean="0"/>
              <a:t>2 input files containing vectors, 1 output file</a:t>
            </a:r>
          </a:p>
          <a:p>
            <a:pPr lvl="1"/>
            <a:r>
              <a:rPr lang="en-US" dirty="0" smtClean="0"/>
              <a:t>Step 2: Compute sum of all products</a:t>
            </a:r>
          </a:p>
          <a:p>
            <a:pPr lvl="2"/>
            <a:r>
              <a:rPr lang="en-US" dirty="0"/>
              <a:t>Python script </a:t>
            </a:r>
            <a:r>
              <a:rPr lang="en-US" dirty="0" smtClean="0"/>
              <a:t>sum.py </a:t>
            </a:r>
            <a:r>
              <a:rPr lang="en-US" dirty="0"/>
              <a:t>with </a:t>
            </a:r>
            <a:r>
              <a:rPr lang="en-US" dirty="0" smtClean="0"/>
              <a:t>2 arguments</a:t>
            </a:r>
          </a:p>
          <a:p>
            <a:pPr lvl="3"/>
            <a:r>
              <a:rPr lang="en-US" dirty="0" smtClean="0"/>
              <a:t>1 input file containing products, 1 output file</a:t>
            </a:r>
          </a:p>
          <a:p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/lustre1/</a:t>
            </a:r>
            <a:r>
              <a:rPr lang="en-US" dirty="0" err="1"/>
              <a:t>HTCondor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7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Submitting a job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Write a job submission script for </a:t>
            </a:r>
            <a:r>
              <a:rPr lang="en-US" dirty="0" err="1" smtClean="0"/>
              <a:t>HTCondor</a:t>
            </a:r>
            <a:endParaRPr lang="en-US" dirty="0" smtClean="0"/>
          </a:p>
          <a:p>
            <a:r>
              <a:rPr lang="en-US" dirty="0" err="1" smtClean="0"/>
              <a:t>condor_submit</a:t>
            </a:r>
            <a:r>
              <a:rPr lang="en-US" dirty="0" smtClean="0"/>
              <a:t> &lt;</a:t>
            </a:r>
            <a:r>
              <a:rPr lang="en-US" dirty="0" err="1" smtClean="0"/>
              <a:t>submit_script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14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your job(s)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condor_q</a:t>
            </a:r>
            <a:endParaRPr lang="en-US" dirty="0" smtClean="0"/>
          </a:p>
          <a:p>
            <a:pPr lvl="1"/>
            <a:r>
              <a:rPr lang="en-US" dirty="0" smtClean="0"/>
              <a:t>Status, memory, runtime, command</a:t>
            </a:r>
          </a:p>
          <a:p>
            <a:r>
              <a:rPr lang="en-US" dirty="0" err="1" smtClean="0"/>
              <a:t>condor_q</a:t>
            </a:r>
            <a:r>
              <a:rPr lang="en-US" dirty="0" smtClean="0"/>
              <a:t> –run</a:t>
            </a:r>
          </a:p>
          <a:p>
            <a:pPr lvl="1"/>
            <a:r>
              <a:rPr lang="en-US" dirty="0" smtClean="0"/>
              <a:t>Which machine is running my job(s)?</a:t>
            </a:r>
          </a:p>
          <a:p>
            <a:r>
              <a:rPr lang="en-US" dirty="0" err="1" smtClean="0"/>
              <a:t>condor_q</a:t>
            </a:r>
            <a:r>
              <a:rPr lang="en-US" dirty="0" smtClean="0"/>
              <a:t> –long &lt;</a:t>
            </a:r>
            <a:r>
              <a:rPr lang="en-US" dirty="0" err="1" smtClean="0"/>
              <a:t>jobid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Job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29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 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Notify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Multiple jobs</a:t>
            </a:r>
          </a:p>
          <a:p>
            <a:r>
              <a:rPr lang="en-US" dirty="0"/>
              <a:t>Multiple </a:t>
            </a:r>
            <a:r>
              <a:rPr lang="en-US" dirty="0" smtClean="0"/>
              <a:t>jobs with multiple IDs</a:t>
            </a:r>
          </a:p>
          <a:p>
            <a:r>
              <a:rPr lang="en-US" dirty="0" smtClean="0"/>
              <a:t>Rank expressions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bwa</a:t>
            </a:r>
            <a:endParaRPr lang="en-US" dirty="0" smtClean="0"/>
          </a:p>
          <a:p>
            <a:r>
              <a:rPr lang="en-US" dirty="0" smtClean="0"/>
              <a:t>Rank with bound on number of cores</a:t>
            </a:r>
          </a:p>
          <a:p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Requirement and Rank</a:t>
            </a:r>
          </a:p>
          <a:p>
            <a:pPr lvl="1"/>
            <a:r>
              <a:rPr lang="en-US" dirty="0" smtClean="0"/>
              <a:t>Will change</a:t>
            </a:r>
          </a:p>
          <a:p>
            <a:r>
              <a:rPr lang="en-US" dirty="0" smtClean="0"/>
              <a:t>Software licenses</a:t>
            </a:r>
          </a:p>
          <a:p>
            <a:r>
              <a:rPr lang="en-US" smtClean="0"/>
              <a:t>Whole machine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8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Unreasonable request</a:t>
            </a:r>
          </a:p>
          <a:p>
            <a:pPr lvl="1"/>
            <a:r>
              <a:rPr lang="en-US" dirty="0" smtClean="0"/>
              <a:t>Over-use</a:t>
            </a:r>
          </a:p>
          <a:p>
            <a:r>
              <a:rPr lang="en-US" dirty="0" smtClean="0"/>
              <a:t>Dependent jobs</a:t>
            </a:r>
          </a:p>
          <a:p>
            <a:pPr lvl="1"/>
            <a:r>
              <a:rPr lang="en-US" dirty="0" smtClean="0"/>
              <a:t>Different resources for different steps in the workflow/pipeline</a:t>
            </a:r>
          </a:p>
          <a:p>
            <a:r>
              <a:rPr lang="en-US" dirty="0" smtClean="0"/>
              <a:t>Parallel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52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Example files: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mnt</a:t>
            </a:r>
            <a:r>
              <a:rPr lang="en-US" dirty="0" smtClean="0"/>
              <a:t>/lustre1/</a:t>
            </a:r>
            <a:r>
              <a:rPr lang="en-US" dirty="0" err="1" smtClean="0"/>
              <a:t>HTCondor</a:t>
            </a:r>
            <a:endParaRPr lang="en-US" dirty="0" smtClean="0"/>
          </a:p>
          <a:p>
            <a:r>
              <a:rPr lang="en-US" dirty="0" err="1" smtClean="0"/>
              <a:t>HTCondor</a:t>
            </a:r>
            <a:r>
              <a:rPr lang="en-US" dirty="0" smtClean="0"/>
              <a:t> v8.0 manual</a:t>
            </a:r>
          </a:p>
          <a:p>
            <a:pPr lvl="1"/>
            <a:r>
              <a:rPr lang="en-US" dirty="0">
                <a:hlinkClick r:id="rId2"/>
              </a:rPr>
              <a:t>http://research.cs.wisc.edu/htcondor/manual/v8.0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Chapters 1 and 2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research.cs.wisc.edu/htcondor/manual/v8.0/condor_submit.html</a:t>
            </a:r>
            <a:endParaRPr lang="en-US" dirty="0" smtClean="0"/>
          </a:p>
          <a:p>
            <a:r>
              <a:rPr lang="en-US" dirty="0" smtClean="0"/>
              <a:t>Wiki to store and share submit scripts</a:t>
            </a:r>
          </a:p>
          <a:p>
            <a:r>
              <a:rPr lang="en-US" dirty="0" smtClean="0"/>
              <a:t>Condor </a:t>
            </a:r>
            <a:r>
              <a:rPr lang="en-US" dirty="0" err="1" smtClean="0"/>
              <a:t>qsub</a:t>
            </a:r>
            <a:r>
              <a:rPr lang="en-US" dirty="0" smtClean="0"/>
              <a:t> emulator</a:t>
            </a:r>
          </a:p>
          <a:p>
            <a:r>
              <a:rPr lang="en-US" dirty="0" smtClean="0"/>
              <a:t>Common </a:t>
            </a:r>
            <a:r>
              <a:rPr lang="en-US" dirty="0" err="1" smtClean="0"/>
              <a:t>config</a:t>
            </a:r>
            <a:r>
              <a:rPr lang="en-US" dirty="0" smtClean="0"/>
              <a:t> file for a user for all jobs</a:t>
            </a:r>
          </a:p>
          <a:p>
            <a:r>
              <a:rPr lang="en-US" dirty="0"/>
              <a:t>Galaxy</a:t>
            </a:r>
            <a:endParaRPr lang="en-US" dirty="0" smtClean="0"/>
          </a:p>
          <a:p>
            <a:r>
              <a:rPr lang="en-US" dirty="0" err="1" smtClean="0"/>
              <a:t>Lustre</a:t>
            </a:r>
            <a:r>
              <a:rPr lang="en-US" dirty="0" smtClean="0"/>
              <a:t> disk quota policy and user settings</a:t>
            </a:r>
          </a:p>
          <a:p>
            <a:r>
              <a:rPr lang="en-US" dirty="0" smtClean="0"/>
              <a:t>Hadoop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04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Exacloud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What’s </a:t>
            </a:r>
            <a:r>
              <a:rPr lang="en-US" dirty="0" err="1" smtClean="0"/>
              <a:t>HTCondor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submit jobs using </a:t>
            </a:r>
            <a:r>
              <a:rPr lang="en-US" dirty="0" err="1" smtClean="0"/>
              <a:t>HTCondor</a:t>
            </a:r>
            <a:endParaRPr lang="en-US" dirty="0" smtClean="0"/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Feel free to ask during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63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Exacloud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server cluster at OHSU</a:t>
            </a:r>
          </a:p>
          <a:p>
            <a:pPr lvl="1"/>
            <a:r>
              <a:rPr lang="en-US" dirty="0" smtClean="0"/>
              <a:t>Funded by Prof. Joe Gray, Prof. Paul Spellman and Dr. Brian </a:t>
            </a:r>
            <a:r>
              <a:rPr lang="en-US" dirty="0" err="1" smtClean="0"/>
              <a:t>Druker</a:t>
            </a:r>
            <a:endParaRPr lang="en-US" dirty="0" smtClean="0"/>
          </a:p>
          <a:p>
            <a:pPr lvl="2"/>
            <a:r>
              <a:rPr lang="en-US" dirty="0" smtClean="0"/>
              <a:t>Processor chips donated by Intel</a:t>
            </a:r>
          </a:p>
          <a:p>
            <a:pPr lvl="1"/>
            <a:r>
              <a:rPr lang="en-US" dirty="0" smtClean="0"/>
              <a:t>Managed by ACC (acc@ohsu.edu)</a:t>
            </a:r>
          </a:p>
          <a:p>
            <a:pPr lvl="2"/>
            <a:r>
              <a:rPr lang="en-US" u="sng" dirty="0" smtClean="0"/>
              <a:t>Robert Stites</a:t>
            </a:r>
            <a:r>
              <a:rPr lang="en-US" dirty="0" smtClean="0"/>
              <a:t>, Mark </a:t>
            </a:r>
            <a:r>
              <a:rPr lang="en-US" dirty="0" err="1" smtClean="0"/>
              <a:t>Bouza</a:t>
            </a:r>
            <a:r>
              <a:rPr lang="en-US" dirty="0" smtClean="0"/>
              <a:t>, Marion </a:t>
            </a:r>
            <a:r>
              <a:rPr lang="en-US" dirty="0" err="1" smtClean="0"/>
              <a:t>Hankanson</a:t>
            </a:r>
            <a:r>
              <a:rPr lang="en-US" dirty="0" smtClean="0"/>
              <a:t>,  J. D.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~200 servers/nodes running CentOS-6 Linux</a:t>
            </a:r>
          </a:p>
          <a:p>
            <a:pPr lvl="2"/>
            <a:r>
              <a:rPr lang="en-US" dirty="0" smtClean="0"/>
              <a:t>Almost identical to RHEL-6</a:t>
            </a:r>
          </a:p>
          <a:p>
            <a:pPr lvl="2"/>
            <a:r>
              <a:rPr lang="en-US" dirty="0" smtClean="0"/>
              <a:t>22 now, 200 by August</a:t>
            </a:r>
          </a:p>
          <a:p>
            <a:pPr lvl="1"/>
            <a:r>
              <a:rPr lang="en-US" dirty="0" smtClean="0"/>
              <a:t>Total ~5000 cores (about 24 per server)</a:t>
            </a:r>
          </a:p>
          <a:p>
            <a:pPr lvl="1"/>
            <a:r>
              <a:rPr lang="en-US" dirty="0" smtClean="0"/>
              <a:t>~64 GB of RAM/memory per server</a:t>
            </a:r>
          </a:p>
          <a:p>
            <a:pPr lvl="1"/>
            <a:r>
              <a:rPr lang="en-US" dirty="0" smtClean="0"/>
              <a:t>Total  ~400 TB of shared disk space</a:t>
            </a:r>
          </a:p>
          <a:p>
            <a:pPr lvl="2"/>
            <a:r>
              <a:rPr lang="en-US" dirty="0" smtClean="0"/>
              <a:t>~2-4 TB of disk space local to each server (scratch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8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Exacloud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Login to front-end node: exacloud.ohsu.edu</a:t>
            </a:r>
          </a:p>
          <a:p>
            <a:r>
              <a:rPr lang="en-US" dirty="0" smtClean="0"/>
              <a:t>Login to 200 servers using </a:t>
            </a:r>
            <a:r>
              <a:rPr lang="en-US" dirty="0" err="1" smtClean="0"/>
              <a:t>ssh</a:t>
            </a:r>
            <a:r>
              <a:rPr lang="en-US" dirty="0" smtClean="0"/>
              <a:t>, one at a time</a:t>
            </a:r>
          </a:p>
          <a:p>
            <a:r>
              <a:rPr lang="en-US" dirty="0" smtClean="0"/>
              <a:t>Find which machines are NOT being used by other users</a:t>
            </a:r>
          </a:p>
          <a:p>
            <a:r>
              <a:rPr lang="en-US" dirty="0" smtClean="0"/>
              <a:t>Launch one program per free server</a:t>
            </a:r>
          </a:p>
          <a:p>
            <a:r>
              <a:rPr lang="en-US" dirty="0" smtClean="0"/>
              <a:t>Twiddle your thumbs while your program completes</a:t>
            </a:r>
          </a:p>
          <a:p>
            <a:r>
              <a:rPr lang="en-US" dirty="0" smtClean="0"/>
              <a:t>Login again to 200 servers, check which programs failed</a:t>
            </a:r>
          </a:p>
          <a:p>
            <a:r>
              <a:rPr lang="en-US" dirty="0" smtClean="0"/>
              <a:t>Repeat</a:t>
            </a:r>
          </a:p>
          <a:p>
            <a:r>
              <a:rPr lang="en-US" dirty="0" smtClean="0"/>
              <a:t>Not really, sorry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1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Exacloud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Login to front-end node: exacloud.ohsu.edu</a:t>
            </a:r>
          </a:p>
          <a:p>
            <a:r>
              <a:rPr lang="en-US" dirty="0" smtClean="0"/>
              <a:t>Submit your compute tasks (or ‘jobs’) to a job scheduler</a:t>
            </a:r>
          </a:p>
          <a:p>
            <a:r>
              <a:rPr lang="en-US" dirty="0" smtClean="0"/>
              <a:t>Job scheduler distributes the jobs among the 200 nodes</a:t>
            </a:r>
          </a:p>
          <a:p>
            <a:r>
              <a:rPr lang="en-US" dirty="0" smtClean="0"/>
              <a:t>Receive an email when jobs complete or fail</a:t>
            </a:r>
          </a:p>
          <a:p>
            <a:r>
              <a:rPr lang="en-US" dirty="0" smtClean="0"/>
              <a:t>Look at log messages to see which jobs failed and why</a:t>
            </a:r>
          </a:p>
          <a:p>
            <a:r>
              <a:rPr lang="en-US" dirty="0" smtClean="0"/>
              <a:t>Fix and re-submit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2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scheduler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HTCondor</a:t>
            </a:r>
            <a:endParaRPr lang="en-US" dirty="0" smtClean="0"/>
          </a:p>
          <a:p>
            <a:pPr lvl="1"/>
            <a:r>
              <a:rPr lang="en-US" dirty="0" smtClean="0"/>
              <a:t>Distribute compute tasks across 200 servers</a:t>
            </a:r>
          </a:p>
          <a:p>
            <a:pPr lvl="1"/>
            <a:r>
              <a:rPr lang="en-US" dirty="0" smtClean="0"/>
              <a:t>Distribute resources ‘fairly’ among users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Open source project from Univ. of Wisconsin-Madison</a:t>
            </a:r>
          </a:p>
          <a:p>
            <a:pPr lvl="1"/>
            <a:r>
              <a:rPr lang="en-US" dirty="0" smtClean="0"/>
              <a:t>Started as a tool for cycle-scavenging</a:t>
            </a:r>
          </a:p>
          <a:p>
            <a:pPr lvl="2"/>
            <a:r>
              <a:rPr lang="en-US" dirty="0" smtClean="0"/>
              <a:t>Use desktop computers when idle</a:t>
            </a:r>
          </a:p>
          <a:p>
            <a:pPr lvl="1"/>
            <a:r>
              <a:rPr lang="en-US" dirty="0" smtClean="0"/>
              <a:t>Cluster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0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 sounds similar to Grid Engine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Sun Grid Engine, now Open Grid Scheduler</a:t>
            </a:r>
          </a:p>
          <a:p>
            <a:r>
              <a:rPr lang="en-US" dirty="0" smtClean="0"/>
              <a:t>Yes, to a large extent they do perform the same function</a:t>
            </a:r>
          </a:p>
          <a:p>
            <a:r>
              <a:rPr lang="en-US" dirty="0" smtClean="0"/>
              <a:t>Minor differences</a:t>
            </a:r>
          </a:p>
          <a:p>
            <a:pPr lvl="1"/>
            <a:r>
              <a:rPr lang="en-US" dirty="0" smtClean="0"/>
              <a:t>Rank v/s soft constraints</a:t>
            </a:r>
          </a:p>
          <a:p>
            <a:pPr lvl="1"/>
            <a:r>
              <a:rPr lang="en-US" dirty="0" err="1" smtClean="0"/>
              <a:t>ClassAds</a:t>
            </a:r>
            <a:r>
              <a:rPr lang="en-US" dirty="0" smtClean="0"/>
              <a:t> v/s </a:t>
            </a:r>
            <a:r>
              <a:rPr lang="en-US" dirty="0" err="1" smtClean="0"/>
              <a:t>attributes+queues</a:t>
            </a:r>
            <a:endParaRPr lang="en-US" dirty="0" smtClean="0"/>
          </a:p>
          <a:p>
            <a:r>
              <a:rPr lang="en-US" dirty="0" smtClean="0"/>
              <a:t>Why did we pick </a:t>
            </a:r>
            <a:r>
              <a:rPr lang="en-US" dirty="0" err="1" smtClean="0"/>
              <a:t>HTCondor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Multi-site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35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Machine OR server OR node</a:t>
            </a:r>
          </a:p>
          <a:p>
            <a:r>
              <a:rPr lang="en-US" dirty="0" smtClean="0"/>
              <a:t>Job == Compute task</a:t>
            </a:r>
          </a:p>
          <a:p>
            <a:pPr lvl="1"/>
            <a:r>
              <a:rPr lang="en-US" dirty="0" smtClean="0"/>
              <a:t>Could be any application, analysis program, script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bwa</a:t>
            </a:r>
            <a:r>
              <a:rPr lang="en-US" dirty="0" smtClean="0"/>
              <a:t>, </a:t>
            </a:r>
            <a:r>
              <a:rPr lang="en-US" dirty="0" err="1" smtClean="0"/>
              <a:t>Indel</a:t>
            </a:r>
            <a:r>
              <a:rPr lang="en-US" dirty="0" smtClean="0"/>
              <a:t> </a:t>
            </a:r>
            <a:r>
              <a:rPr lang="en-US" dirty="0" err="1" smtClean="0"/>
              <a:t>Realigner</a:t>
            </a:r>
            <a:r>
              <a:rPr lang="en-US" dirty="0" smtClean="0"/>
              <a:t>, bitcoin mining</a:t>
            </a:r>
          </a:p>
          <a:p>
            <a:r>
              <a:rPr lang="en-US" dirty="0" smtClean="0"/>
              <a:t>Submit machine: Server from which users can </a:t>
            </a:r>
            <a:r>
              <a:rPr lang="en-US" b="1" i="1" dirty="0" smtClean="0"/>
              <a:t>submit</a:t>
            </a:r>
            <a:r>
              <a:rPr lang="en-US" dirty="0" smtClean="0"/>
              <a:t> jobs</a:t>
            </a:r>
          </a:p>
          <a:p>
            <a:pPr lvl="1"/>
            <a:r>
              <a:rPr lang="en-US" dirty="0" smtClean="0"/>
              <a:t>exacloud.ohsu.edu</a:t>
            </a:r>
          </a:p>
          <a:p>
            <a:r>
              <a:rPr lang="en-US" dirty="0" smtClean="0"/>
              <a:t>Start machine/compute node: Server which </a:t>
            </a:r>
            <a:r>
              <a:rPr lang="en-US" b="1" i="1" dirty="0" smtClean="0"/>
              <a:t>runs</a:t>
            </a:r>
            <a:r>
              <a:rPr lang="en-US" dirty="0" smtClean="0"/>
              <a:t> compute tasks</a:t>
            </a:r>
          </a:p>
          <a:p>
            <a:pPr lvl="1"/>
            <a:r>
              <a:rPr lang="en-US" dirty="0" smtClean="0"/>
              <a:t>~200 compute nodes in </a:t>
            </a:r>
            <a:r>
              <a:rPr lang="en-US" dirty="0" err="1" smtClean="0"/>
              <a:t>exacloud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56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how do I start using it?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First command: </a:t>
            </a:r>
            <a:r>
              <a:rPr lang="en-US" dirty="0" err="1" smtClean="0"/>
              <a:t>condor_status</a:t>
            </a:r>
            <a:endParaRPr lang="en-US" dirty="0" smtClean="0"/>
          </a:p>
          <a:p>
            <a:r>
              <a:rPr lang="en-US" dirty="0" smtClean="0"/>
              <a:t>Detailed information:</a:t>
            </a:r>
          </a:p>
          <a:p>
            <a:pPr lvl="1"/>
            <a:r>
              <a:rPr lang="en-US" dirty="0" err="1" smtClean="0"/>
              <a:t>condor_status</a:t>
            </a:r>
            <a:r>
              <a:rPr lang="en-US" dirty="0" smtClean="0"/>
              <a:t> –long &lt;hostname&gt;</a:t>
            </a:r>
          </a:p>
          <a:p>
            <a:r>
              <a:rPr lang="en-US" dirty="0" smtClean="0"/>
              <a:t>Summary statistics</a:t>
            </a:r>
          </a:p>
          <a:p>
            <a:pPr lvl="1"/>
            <a:r>
              <a:rPr lang="en-US" dirty="0" err="1" smtClean="0"/>
              <a:t>condor_status</a:t>
            </a:r>
            <a:r>
              <a:rPr lang="en-US" dirty="0" smtClean="0"/>
              <a:t> -format "%s " Name -format "%d " </a:t>
            </a:r>
            <a:r>
              <a:rPr lang="en-US" dirty="0" err="1" smtClean="0"/>
              <a:t>Cpus</a:t>
            </a:r>
            <a:r>
              <a:rPr lang="en-US" dirty="0" smtClean="0"/>
              <a:t> -format "%d\n" Memory</a:t>
            </a:r>
          </a:p>
          <a:p>
            <a:r>
              <a:rPr lang="en-US" dirty="0" smtClean="0"/>
              <a:t>Show me all nodes with at least 20 cores</a:t>
            </a:r>
          </a:p>
          <a:p>
            <a:pPr marL="457200" lvl="2">
              <a:spcBef>
                <a:spcPts val="500"/>
              </a:spcBef>
              <a:buClrTx/>
            </a:pPr>
            <a:r>
              <a:rPr lang="en-US" dirty="0" err="1" smtClean="0"/>
              <a:t>condor_status</a:t>
            </a:r>
            <a:r>
              <a:rPr lang="en-US" dirty="0" smtClean="0"/>
              <a:t> -format "%s " Name -format "%d " </a:t>
            </a:r>
            <a:r>
              <a:rPr lang="en-US" dirty="0" err="1" smtClean="0"/>
              <a:t>Cpus</a:t>
            </a:r>
            <a:r>
              <a:rPr lang="en-US" dirty="0" smtClean="0"/>
              <a:t> -format "%d\n" Memory –constraint “</a:t>
            </a:r>
            <a:r>
              <a:rPr lang="en-US" dirty="0" err="1" smtClean="0"/>
              <a:t>Cpus</a:t>
            </a:r>
            <a:r>
              <a:rPr lang="en-US" dirty="0" smtClean="0"/>
              <a:t> &gt;= 20”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7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l_PPT_LgtTmplt_Stndrd_v12">
  <a:themeElements>
    <a:clrScheme name="IntelColors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2000" b="1" smtClean="0">
            <a:solidFill>
              <a:schemeClr val="tx1"/>
            </a:solidFill>
            <a:latin typeface="Neo Sans Inte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PI_shell.pptx" id="{CAA21ACB-9B94-4CF0-96B6-22D5549F1996}" vid="{BA6CF23F-02D1-473C-9603-677F388760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API_shell</Template>
  <TotalTime>382</TotalTime>
  <Words>730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ゴシック</vt:lpstr>
      <vt:lpstr>Arial</vt:lpstr>
      <vt:lpstr>Calibri</vt:lpstr>
      <vt:lpstr>Neo Sans Intel</vt:lpstr>
      <vt:lpstr>Neo Sans Intel Medium</vt:lpstr>
      <vt:lpstr>Verdana</vt:lpstr>
      <vt:lpstr>Wingdings</vt:lpstr>
      <vt:lpstr>intel_PPT_LgtTmplt_Stndrd_v12</vt:lpstr>
      <vt:lpstr>Job submission on Exacloud using HTCondor</vt:lpstr>
      <vt:lpstr>Overview</vt:lpstr>
      <vt:lpstr>What’s Exacloud?</vt:lpstr>
      <vt:lpstr>Using Exacloud</vt:lpstr>
      <vt:lpstr>Using Exacloud</vt:lpstr>
      <vt:lpstr>Job scheduler</vt:lpstr>
      <vt:lpstr>That sounds similar to Grid Engine</vt:lpstr>
      <vt:lpstr>Some terminology</vt:lpstr>
      <vt:lpstr>Ok, how do I start using it?</vt:lpstr>
      <vt:lpstr>What did I see?</vt:lpstr>
      <vt:lpstr>Running example program</vt:lpstr>
      <vt:lpstr>Submitting a job</vt:lpstr>
      <vt:lpstr>Monitoring your job(s)</vt:lpstr>
      <vt:lpstr>Submission examples</vt:lpstr>
      <vt:lpstr>Miscellaneous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for biologists</dc:title>
  <dc:creator>Gururaj, Karthik</dc:creator>
  <cp:lastModifiedBy>Gururaj, Karthik</cp:lastModifiedBy>
  <cp:revision>95</cp:revision>
  <dcterms:created xsi:type="dcterms:W3CDTF">2013-09-19T17:51:40Z</dcterms:created>
  <dcterms:modified xsi:type="dcterms:W3CDTF">2014-07-02T19:57:31Z</dcterms:modified>
</cp:coreProperties>
</file>