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28"/>
  </p:notesMasterIdLst>
  <p:handoutMasterIdLst>
    <p:handoutMasterId r:id="rId29"/>
  </p:handoutMasterIdLst>
  <p:sldIdLst>
    <p:sldId id="256" r:id="rId2"/>
    <p:sldId id="261" r:id="rId3"/>
    <p:sldId id="263" r:id="rId4"/>
    <p:sldId id="277" r:id="rId5"/>
    <p:sldId id="265" r:id="rId6"/>
    <p:sldId id="278" r:id="rId7"/>
    <p:sldId id="279" r:id="rId8"/>
    <p:sldId id="280" r:id="rId9"/>
    <p:sldId id="282" r:id="rId10"/>
    <p:sldId id="283" r:id="rId11"/>
    <p:sldId id="284" r:id="rId12"/>
    <p:sldId id="285" r:id="rId13"/>
    <p:sldId id="286" r:id="rId14"/>
    <p:sldId id="288" r:id="rId15"/>
    <p:sldId id="289" r:id="rId16"/>
    <p:sldId id="290" r:id="rId17"/>
    <p:sldId id="262" r:id="rId18"/>
    <p:sldId id="291" r:id="rId19"/>
    <p:sldId id="292" r:id="rId20"/>
    <p:sldId id="294" r:id="rId21"/>
    <p:sldId id="295" r:id="rId22"/>
    <p:sldId id="293" r:id="rId23"/>
    <p:sldId id="296" r:id="rId24"/>
    <p:sldId id="297" r:id="rId25"/>
    <p:sldId id="298" r:id="rId26"/>
    <p:sldId id="299" r:id="rId27"/>
  </p:sldIdLst>
  <p:sldSz cx="9144000" cy="6858000" type="screen4x3"/>
  <p:notesSz cx="9236075"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70954" autoAdjust="0"/>
  </p:normalViewPr>
  <p:slideViewPr>
    <p:cSldViewPr snapToGrid="0">
      <p:cViewPr varScale="1">
        <p:scale>
          <a:sx n="67" d="100"/>
          <a:sy n="67" d="100"/>
        </p:scale>
        <p:origin x="164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02299" cy="351737"/>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sz="quarter" idx="1"/>
          </p:nvPr>
        </p:nvSpPr>
        <p:spPr>
          <a:xfrm>
            <a:off x="5231639" y="1"/>
            <a:ext cx="4002299" cy="351737"/>
          </a:xfrm>
          <a:prstGeom prst="rect">
            <a:avLst/>
          </a:prstGeom>
        </p:spPr>
        <p:txBody>
          <a:bodyPr vert="horz" lIns="92830" tIns="46415" rIns="92830" bIns="46415" rtlCol="0"/>
          <a:lstStyle>
            <a:lvl1pPr algn="r">
              <a:defRPr sz="1200"/>
            </a:lvl1pPr>
          </a:lstStyle>
          <a:p>
            <a:fld id="{CC3C8F18-D8F1-4812-AFAF-AE0946B4E270}" type="datetimeFigureOut">
              <a:rPr lang="en-US" smtClean="0"/>
              <a:t>8/24/2016</a:t>
            </a:fld>
            <a:endParaRPr lang="en-US"/>
          </a:p>
        </p:txBody>
      </p:sp>
      <p:sp>
        <p:nvSpPr>
          <p:cNvPr id="4" name="Footer Placeholder 3"/>
          <p:cNvSpPr>
            <a:spLocks noGrp="1"/>
          </p:cNvSpPr>
          <p:nvPr>
            <p:ph type="ftr" sz="quarter" idx="2"/>
          </p:nvPr>
        </p:nvSpPr>
        <p:spPr>
          <a:xfrm>
            <a:off x="0" y="6658664"/>
            <a:ext cx="4002299" cy="351736"/>
          </a:xfrm>
          <a:prstGeom prst="rect">
            <a:avLst/>
          </a:prstGeom>
        </p:spPr>
        <p:txBody>
          <a:bodyPr vert="horz" lIns="92830" tIns="46415" rIns="92830" bIns="46415" rtlCol="0" anchor="b"/>
          <a:lstStyle>
            <a:lvl1pPr algn="l">
              <a:defRPr sz="1200"/>
            </a:lvl1pPr>
          </a:lstStyle>
          <a:p>
            <a:endParaRPr lang="en-US"/>
          </a:p>
        </p:txBody>
      </p:sp>
      <p:sp>
        <p:nvSpPr>
          <p:cNvPr id="5" name="Slide Number Placeholder 4"/>
          <p:cNvSpPr>
            <a:spLocks noGrp="1"/>
          </p:cNvSpPr>
          <p:nvPr>
            <p:ph type="sldNum" sz="quarter" idx="3"/>
          </p:nvPr>
        </p:nvSpPr>
        <p:spPr>
          <a:xfrm>
            <a:off x="5231639" y="6658664"/>
            <a:ext cx="4002299" cy="351736"/>
          </a:xfrm>
          <a:prstGeom prst="rect">
            <a:avLst/>
          </a:prstGeom>
        </p:spPr>
        <p:txBody>
          <a:bodyPr vert="horz" lIns="92830" tIns="46415" rIns="92830" bIns="46415" rtlCol="0" anchor="b"/>
          <a:lstStyle>
            <a:lvl1pPr algn="r">
              <a:defRPr sz="1200"/>
            </a:lvl1pPr>
          </a:lstStyle>
          <a:p>
            <a:fld id="{CF618091-1A60-4079-957F-8F0E30752F54}" type="slidenum">
              <a:rPr lang="en-US" smtClean="0"/>
              <a:t>0</a:t>
            </a:fld>
            <a:endParaRPr lang="en-US"/>
          </a:p>
        </p:txBody>
      </p:sp>
    </p:spTree>
    <p:extLst>
      <p:ext uri="{BB962C8B-B14F-4D97-AF65-F5344CB8AC3E}">
        <p14:creationId xmlns:p14="http://schemas.microsoft.com/office/powerpoint/2010/main" val="588396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02299" cy="351737"/>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5231639" y="1"/>
            <a:ext cx="4002299" cy="351737"/>
          </a:xfrm>
          <a:prstGeom prst="rect">
            <a:avLst/>
          </a:prstGeom>
        </p:spPr>
        <p:txBody>
          <a:bodyPr vert="horz" lIns="92830" tIns="46415" rIns="92830" bIns="46415" rtlCol="0"/>
          <a:lstStyle>
            <a:lvl1pPr algn="r">
              <a:defRPr sz="1200"/>
            </a:lvl1pPr>
          </a:lstStyle>
          <a:p>
            <a:fld id="{488D2B1E-0D1D-43D3-86ED-358DC92D99DA}" type="datetimeFigureOut">
              <a:rPr lang="en-US" smtClean="0"/>
              <a:t>8/24/2016</a:t>
            </a:fld>
            <a:endParaRPr lang="en-US"/>
          </a:p>
        </p:txBody>
      </p:sp>
      <p:sp>
        <p:nvSpPr>
          <p:cNvPr id="4" name="Slide Image Placeholder 3"/>
          <p:cNvSpPr>
            <a:spLocks noGrp="1" noRot="1" noChangeAspect="1"/>
          </p:cNvSpPr>
          <p:nvPr>
            <p:ph type="sldImg" idx="2"/>
          </p:nvPr>
        </p:nvSpPr>
        <p:spPr>
          <a:xfrm>
            <a:off x="3041650" y="876300"/>
            <a:ext cx="3152775" cy="2365375"/>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923608" y="3373754"/>
            <a:ext cx="7388860" cy="2760346"/>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02299" cy="351736"/>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5231639" y="6658664"/>
            <a:ext cx="4002299" cy="351736"/>
          </a:xfrm>
          <a:prstGeom prst="rect">
            <a:avLst/>
          </a:prstGeom>
        </p:spPr>
        <p:txBody>
          <a:bodyPr vert="horz" lIns="92830" tIns="46415" rIns="92830" bIns="46415" rtlCol="0" anchor="b"/>
          <a:lstStyle>
            <a:lvl1pPr algn="r">
              <a:defRPr sz="1200"/>
            </a:lvl1pPr>
          </a:lstStyle>
          <a:p>
            <a:fld id="{E981EA47-69A9-4094-BE63-98890F6F5CBD}" type="slidenum">
              <a:rPr lang="en-US" smtClean="0"/>
              <a:t>‹#›</a:t>
            </a:fld>
            <a:endParaRPr lang="en-US"/>
          </a:p>
        </p:txBody>
      </p:sp>
    </p:spTree>
    <p:extLst>
      <p:ext uri="{BB962C8B-B14F-4D97-AF65-F5344CB8AC3E}">
        <p14:creationId xmlns:p14="http://schemas.microsoft.com/office/powerpoint/2010/main" val="2937857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81EA47-69A9-4094-BE63-98890F6F5CBD}" type="slidenum">
              <a:rPr lang="en-US" smtClean="0"/>
              <a:t>1</a:t>
            </a:fld>
            <a:endParaRPr lang="en-US"/>
          </a:p>
        </p:txBody>
      </p:sp>
    </p:spTree>
    <p:extLst>
      <p:ext uri="{BB962C8B-B14F-4D97-AF65-F5344CB8AC3E}">
        <p14:creationId xmlns:p14="http://schemas.microsoft.com/office/powerpoint/2010/main" val="2924057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81EA47-69A9-4094-BE63-98890F6F5CBD}" type="slidenum">
              <a:rPr lang="en-US" smtClean="0"/>
              <a:t>2</a:t>
            </a:fld>
            <a:endParaRPr lang="en-US"/>
          </a:p>
        </p:txBody>
      </p:sp>
    </p:spTree>
    <p:extLst>
      <p:ext uri="{BB962C8B-B14F-4D97-AF65-F5344CB8AC3E}">
        <p14:creationId xmlns:p14="http://schemas.microsoft.com/office/powerpoint/2010/main" val="602592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81EA47-69A9-4094-BE63-98890F6F5CBD}" type="slidenum">
              <a:rPr lang="en-US" smtClean="0"/>
              <a:t>4</a:t>
            </a:fld>
            <a:endParaRPr lang="en-US"/>
          </a:p>
        </p:txBody>
      </p:sp>
    </p:spTree>
    <p:extLst>
      <p:ext uri="{BB962C8B-B14F-4D97-AF65-F5344CB8AC3E}">
        <p14:creationId xmlns:p14="http://schemas.microsoft.com/office/powerpoint/2010/main" val="589330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9B14F5-08A6-404D-B9D1-FEA43817B533}" type="datetimeFigureOut">
              <a:rPr lang="en-US" smtClean="0"/>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FCE01D-5CE0-4BAC-BE0E-47DE0FB55C26}" type="slidenum">
              <a:rPr lang="en-US" smtClean="0"/>
              <a:t>‹#›</a:t>
            </a:fld>
            <a:endParaRPr lang="en-US"/>
          </a:p>
        </p:txBody>
      </p:sp>
    </p:spTree>
    <p:extLst>
      <p:ext uri="{BB962C8B-B14F-4D97-AF65-F5344CB8AC3E}">
        <p14:creationId xmlns:p14="http://schemas.microsoft.com/office/powerpoint/2010/main" val="3539983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9B14F5-08A6-404D-B9D1-FEA43817B533}" type="datetimeFigureOut">
              <a:rPr lang="en-US" smtClean="0"/>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FCE01D-5CE0-4BAC-BE0E-47DE0FB55C26}" type="slidenum">
              <a:rPr lang="en-US" smtClean="0"/>
              <a:t>‹#›</a:t>
            </a:fld>
            <a:endParaRPr lang="en-US"/>
          </a:p>
        </p:txBody>
      </p:sp>
    </p:spTree>
    <p:extLst>
      <p:ext uri="{BB962C8B-B14F-4D97-AF65-F5344CB8AC3E}">
        <p14:creationId xmlns:p14="http://schemas.microsoft.com/office/powerpoint/2010/main" val="4287727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9B14F5-08A6-404D-B9D1-FEA43817B533}" type="datetimeFigureOut">
              <a:rPr lang="en-US" smtClean="0"/>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FCE01D-5CE0-4BAC-BE0E-47DE0FB55C26}" type="slidenum">
              <a:rPr lang="en-US" smtClean="0"/>
              <a:t>‹#›</a:t>
            </a:fld>
            <a:endParaRPr lang="en-US"/>
          </a:p>
        </p:txBody>
      </p:sp>
    </p:spTree>
    <p:extLst>
      <p:ext uri="{BB962C8B-B14F-4D97-AF65-F5344CB8AC3E}">
        <p14:creationId xmlns:p14="http://schemas.microsoft.com/office/powerpoint/2010/main" val="435084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9B14F5-08A6-404D-B9D1-FEA43817B533}" type="datetimeFigureOut">
              <a:rPr lang="en-US" smtClean="0"/>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FCE01D-5CE0-4BAC-BE0E-47DE0FB55C26}" type="slidenum">
              <a:rPr lang="en-US" smtClean="0"/>
              <a:t>‹#›</a:t>
            </a:fld>
            <a:endParaRPr lang="en-US"/>
          </a:p>
        </p:txBody>
      </p:sp>
    </p:spTree>
    <p:extLst>
      <p:ext uri="{BB962C8B-B14F-4D97-AF65-F5344CB8AC3E}">
        <p14:creationId xmlns:p14="http://schemas.microsoft.com/office/powerpoint/2010/main" val="3173205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9B14F5-08A6-404D-B9D1-FEA43817B533}" type="datetimeFigureOut">
              <a:rPr lang="en-US" smtClean="0"/>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FCE01D-5CE0-4BAC-BE0E-47DE0FB55C26}" type="slidenum">
              <a:rPr lang="en-US" smtClean="0"/>
              <a:t>‹#›</a:t>
            </a:fld>
            <a:endParaRPr lang="en-US"/>
          </a:p>
        </p:txBody>
      </p:sp>
    </p:spTree>
    <p:extLst>
      <p:ext uri="{BB962C8B-B14F-4D97-AF65-F5344CB8AC3E}">
        <p14:creationId xmlns:p14="http://schemas.microsoft.com/office/powerpoint/2010/main" val="1922358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9B14F5-08A6-404D-B9D1-FEA43817B533}" type="datetimeFigureOut">
              <a:rPr lang="en-US" smtClean="0"/>
              <a:t>8/24/2016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FCE01D-5CE0-4BAC-BE0E-47DE0FB55C26}" type="slidenum">
              <a:rPr lang="en-US" smtClean="0"/>
              <a:t>‹#›</a:t>
            </a:fld>
            <a:endParaRPr lang="en-US"/>
          </a:p>
        </p:txBody>
      </p:sp>
    </p:spTree>
    <p:extLst>
      <p:ext uri="{BB962C8B-B14F-4D97-AF65-F5344CB8AC3E}">
        <p14:creationId xmlns:p14="http://schemas.microsoft.com/office/powerpoint/2010/main" val="248580199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9B14F5-08A6-404D-B9D1-FEA43817B533}" type="datetimeFigureOut">
              <a:rPr lang="en-US" smtClean="0"/>
              <a:t>8/24/2016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FCE01D-5CE0-4BAC-BE0E-47DE0FB55C26}" type="slidenum">
              <a:rPr lang="en-US" smtClean="0"/>
              <a:t>‹#›</a:t>
            </a:fld>
            <a:endParaRPr lang="en-US"/>
          </a:p>
        </p:txBody>
      </p:sp>
    </p:spTree>
    <p:extLst>
      <p:ext uri="{BB962C8B-B14F-4D97-AF65-F5344CB8AC3E}">
        <p14:creationId xmlns:p14="http://schemas.microsoft.com/office/powerpoint/2010/main" val="37849269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9B14F5-08A6-404D-B9D1-FEA43817B533}" type="datetimeFigureOut">
              <a:rPr lang="en-US" smtClean="0"/>
              <a:t>8/24/2016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FCE01D-5CE0-4BAC-BE0E-47DE0FB55C26}" type="slidenum">
              <a:rPr lang="en-US" smtClean="0"/>
              <a:t>‹#›</a:t>
            </a:fld>
            <a:endParaRPr lang="en-US"/>
          </a:p>
        </p:txBody>
      </p:sp>
    </p:spTree>
    <p:extLst>
      <p:ext uri="{BB962C8B-B14F-4D97-AF65-F5344CB8AC3E}">
        <p14:creationId xmlns:p14="http://schemas.microsoft.com/office/powerpoint/2010/main" val="47610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9B14F5-08A6-404D-B9D1-FEA43817B533}" type="datetimeFigureOut">
              <a:rPr lang="en-US" smtClean="0"/>
              <a:t>8/24/2016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FCE01D-5CE0-4BAC-BE0E-47DE0FB55C26}" type="slidenum">
              <a:rPr lang="en-US" smtClean="0"/>
              <a:t>‹#›</a:t>
            </a:fld>
            <a:endParaRPr lang="en-US"/>
          </a:p>
        </p:txBody>
      </p:sp>
    </p:spTree>
    <p:extLst>
      <p:ext uri="{BB962C8B-B14F-4D97-AF65-F5344CB8AC3E}">
        <p14:creationId xmlns:p14="http://schemas.microsoft.com/office/powerpoint/2010/main" val="2520440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9B14F5-08A6-404D-B9D1-FEA43817B533}" type="datetimeFigureOut">
              <a:rPr lang="en-US" smtClean="0"/>
              <a:t>8/24/2016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FCE01D-5CE0-4BAC-BE0E-47DE0FB55C26}" type="slidenum">
              <a:rPr lang="en-US" smtClean="0"/>
              <a:t>‹#›</a:t>
            </a:fld>
            <a:endParaRPr lang="en-US"/>
          </a:p>
        </p:txBody>
      </p:sp>
    </p:spTree>
    <p:extLst>
      <p:ext uri="{BB962C8B-B14F-4D97-AF65-F5344CB8AC3E}">
        <p14:creationId xmlns:p14="http://schemas.microsoft.com/office/powerpoint/2010/main" val="284109016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9B14F5-08A6-404D-B9D1-FEA43817B533}" type="datetimeFigureOut">
              <a:rPr lang="en-US" smtClean="0"/>
              <a:t>8/24/2016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FCE01D-5CE0-4BAC-BE0E-47DE0FB55C26}" type="slidenum">
              <a:rPr lang="en-US" smtClean="0"/>
              <a:t>‹#›</a:t>
            </a:fld>
            <a:endParaRPr lang="en-US"/>
          </a:p>
        </p:txBody>
      </p:sp>
    </p:spTree>
    <p:extLst>
      <p:ext uri="{BB962C8B-B14F-4D97-AF65-F5344CB8AC3E}">
        <p14:creationId xmlns:p14="http://schemas.microsoft.com/office/powerpoint/2010/main" val="173126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B14F5-08A6-404D-B9D1-FEA43817B533}" type="datetimeFigureOut">
              <a:rPr lang="en-US" smtClean="0"/>
              <a:t>8/24/2016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FCE01D-5CE0-4BAC-BE0E-47DE0FB55C26}" type="slidenum">
              <a:rPr lang="en-US" smtClean="0"/>
              <a:t>‹#›</a:t>
            </a:fld>
            <a:endParaRPr lang="en-US"/>
          </a:p>
        </p:txBody>
      </p:sp>
    </p:spTree>
    <p:extLst>
      <p:ext uri="{BB962C8B-B14F-4D97-AF65-F5344CB8AC3E}">
        <p14:creationId xmlns:p14="http://schemas.microsoft.com/office/powerpoint/2010/main" val="802275536"/>
      </p:ext>
    </p:extLst>
  </p:cSld>
  <p:clrMap bg1="dk1" tx1="lt1" bg2="dk2" tx2="lt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producttypeid:2%22" TargetMode="External"/><Relationship Id="rId2" Type="http://schemas.openxmlformats.org/officeDocument/2006/relationships/hyperlink" Target="https://git-scm.com/doc" TargetMode="External"/><Relationship Id="rId1" Type="http://schemas.openxmlformats.org/officeDocument/2006/relationships/slideLayout" Target="../slideLayouts/slideLayout2.xml"/><Relationship Id="rId4" Type="http://schemas.openxmlformats.org/officeDocument/2006/relationships/hyperlink" Target="https://www.lynda.com/GitHub-tutorials/GitHub-Web-Designers/162276-2.html"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Reproducible Research Journal Club</a:t>
            </a:r>
          </a:p>
        </p:txBody>
      </p:sp>
      <p:sp>
        <p:nvSpPr>
          <p:cNvPr id="3" name="Subtitle 2"/>
          <p:cNvSpPr>
            <a:spLocks noGrp="1"/>
          </p:cNvSpPr>
          <p:nvPr>
            <p:ph type="subTitle" idx="1"/>
          </p:nvPr>
        </p:nvSpPr>
        <p:spPr/>
        <p:txBody>
          <a:bodyPr>
            <a:normAutofit lnSpcReduction="10000"/>
          </a:bodyPr>
          <a:lstStyle/>
          <a:p>
            <a:r>
              <a:rPr lang="en-US" dirty="0"/>
              <a:t>Storing, collaborating, accessing files, &amp; versioning (</a:t>
            </a:r>
            <a:r>
              <a:rPr lang="en-US" dirty="0" err="1"/>
              <a:t>github</a:t>
            </a:r>
            <a:r>
              <a:rPr lang="en-US" dirty="0"/>
              <a:t>) </a:t>
            </a:r>
          </a:p>
          <a:p>
            <a:r>
              <a:rPr lang="en-US" dirty="0"/>
              <a:t>8/24/2016</a:t>
            </a:r>
          </a:p>
          <a:p>
            <a:r>
              <a:rPr lang="en-US" dirty="0"/>
              <a:t>Lina Gao</a:t>
            </a:r>
          </a:p>
        </p:txBody>
      </p:sp>
      <p:sp>
        <p:nvSpPr>
          <p:cNvPr id="4" name="Subtitle 2"/>
          <p:cNvSpPr txBox="1">
            <a:spLocks/>
          </p:cNvSpPr>
          <p:nvPr/>
        </p:nvSpPr>
        <p:spPr>
          <a:xfrm>
            <a:off x="894805" y="5472202"/>
            <a:ext cx="7761514" cy="11463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t>Contents from </a:t>
            </a:r>
            <a:r>
              <a:rPr lang="en-US" sz="2000" i="1" dirty="0"/>
              <a:t>Reproducible Research with R and </a:t>
            </a:r>
            <a:r>
              <a:rPr lang="en-US" sz="2000" i="1" dirty="0" err="1"/>
              <a:t>Rstudio</a:t>
            </a:r>
            <a:r>
              <a:rPr lang="en-US" sz="2000" i="1" dirty="0"/>
              <a:t>, Chapter5</a:t>
            </a:r>
          </a:p>
          <a:p>
            <a:r>
              <a:rPr lang="en-US" sz="2000" i="1" dirty="0"/>
              <a:t>lynda.com </a:t>
            </a:r>
            <a:r>
              <a:rPr lang="en-US" sz="2000" i="1" dirty="0" err="1"/>
              <a:t>git</a:t>
            </a:r>
            <a:r>
              <a:rPr lang="en-US" sz="2000" i="1" dirty="0"/>
              <a:t> and </a:t>
            </a:r>
            <a:r>
              <a:rPr lang="en-US" sz="2000" i="1" dirty="0" err="1"/>
              <a:t>github</a:t>
            </a:r>
            <a:r>
              <a:rPr lang="en-US" sz="2000" i="1" dirty="0"/>
              <a:t> courses</a:t>
            </a:r>
          </a:p>
          <a:p>
            <a:r>
              <a:rPr lang="en-US" sz="2000" i="1" dirty="0"/>
              <a:t>https://git-scm.com/</a:t>
            </a:r>
          </a:p>
          <a:p>
            <a:endParaRPr lang="en-US" sz="2000" dirty="0"/>
          </a:p>
        </p:txBody>
      </p:sp>
    </p:spTree>
    <p:extLst>
      <p:ext uri="{BB962C8B-B14F-4D97-AF65-F5344CB8AC3E}">
        <p14:creationId xmlns:p14="http://schemas.microsoft.com/office/powerpoint/2010/main" val="3717083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40641" y="118796"/>
            <a:ext cx="5466946" cy="584775"/>
          </a:xfrm>
          <a:prstGeom prst="rect">
            <a:avLst/>
          </a:prstGeom>
        </p:spPr>
        <p:txBody>
          <a:bodyPr wrap="none">
            <a:spAutoFit/>
          </a:bodyPr>
          <a:lstStyle/>
          <a:p>
            <a:r>
              <a:rPr lang="en-US" sz="3200" dirty="0" err="1"/>
              <a:t>Git</a:t>
            </a:r>
            <a:r>
              <a:rPr lang="en-US" sz="3200" dirty="0"/>
              <a:t> allows you to have branches</a:t>
            </a:r>
          </a:p>
        </p:txBody>
      </p:sp>
      <p:sp>
        <p:nvSpPr>
          <p:cNvPr id="6" name="Rectangle 5"/>
          <p:cNvSpPr/>
          <p:nvPr/>
        </p:nvSpPr>
        <p:spPr>
          <a:xfrm>
            <a:off x="518159" y="763693"/>
            <a:ext cx="7885611" cy="369332"/>
          </a:xfrm>
          <a:prstGeom prst="rect">
            <a:avLst/>
          </a:prstGeom>
        </p:spPr>
        <p:txBody>
          <a:bodyPr wrap="square">
            <a:spAutoFit/>
          </a:bodyPr>
          <a:lstStyle/>
          <a:p>
            <a:r>
              <a:rPr lang="en-US" dirty="0"/>
              <a:t>A branch in </a:t>
            </a:r>
            <a:r>
              <a:rPr lang="en-US" dirty="0" err="1"/>
              <a:t>Git</a:t>
            </a:r>
            <a:r>
              <a:rPr lang="en-US" dirty="0"/>
              <a:t> is simply a lightweight movable pointer to one of these commits. </a:t>
            </a:r>
          </a:p>
        </p:txBody>
      </p:sp>
      <p:pic>
        <p:nvPicPr>
          <p:cNvPr id="7" name="Picture 6"/>
          <p:cNvPicPr>
            <a:picLocks noChangeAspect="1"/>
          </p:cNvPicPr>
          <p:nvPr/>
        </p:nvPicPr>
        <p:blipFill>
          <a:blip r:embed="rId2"/>
          <a:stretch>
            <a:fillRect/>
          </a:stretch>
        </p:blipFill>
        <p:spPr>
          <a:xfrm>
            <a:off x="254861" y="1497602"/>
            <a:ext cx="8582025" cy="4019550"/>
          </a:xfrm>
          <a:prstGeom prst="rect">
            <a:avLst/>
          </a:prstGeom>
        </p:spPr>
      </p:pic>
    </p:spTree>
    <p:extLst>
      <p:ext uri="{BB962C8B-B14F-4D97-AF65-F5344CB8AC3E}">
        <p14:creationId xmlns:p14="http://schemas.microsoft.com/office/powerpoint/2010/main" val="2988682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40641" y="118796"/>
            <a:ext cx="5466946" cy="584775"/>
          </a:xfrm>
          <a:prstGeom prst="rect">
            <a:avLst/>
          </a:prstGeom>
        </p:spPr>
        <p:txBody>
          <a:bodyPr wrap="none">
            <a:spAutoFit/>
          </a:bodyPr>
          <a:lstStyle/>
          <a:p>
            <a:r>
              <a:rPr lang="en-US" sz="3200" dirty="0" err="1"/>
              <a:t>Git</a:t>
            </a:r>
            <a:r>
              <a:rPr lang="en-US" sz="3200" dirty="0"/>
              <a:t> allows you to have branches</a:t>
            </a:r>
          </a:p>
        </p:txBody>
      </p:sp>
      <p:sp>
        <p:nvSpPr>
          <p:cNvPr id="6" name="Rectangle 5"/>
          <p:cNvSpPr/>
          <p:nvPr/>
        </p:nvSpPr>
        <p:spPr>
          <a:xfrm>
            <a:off x="518159" y="763693"/>
            <a:ext cx="7885611" cy="369332"/>
          </a:xfrm>
          <a:prstGeom prst="rect">
            <a:avLst/>
          </a:prstGeom>
        </p:spPr>
        <p:txBody>
          <a:bodyPr wrap="square">
            <a:spAutoFit/>
          </a:bodyPr>
          <a:lstStyle/>
          <a:p>
            <a:r>
              <a:rPr lang="en-US" dirty="0"/>
              <a:t>A branch in </a:t>
            </a:r>
            <a:r>
              <a:rPr lang="en-US" dirty="0" err="1"/>
              <a:t>Git</a:t>
            </a:r>
            <a:r>
              <a:rPr lang="en-US" dirty="0"/>
              <a:t> is simply a lightweight movable pointer to one of these commits. </a:t>
            </a:r>
          </a:p>
        </p:txBody>
      </p:sp>
      <p:pic>
        <p:nvPicPr>
          <p:cNvPr id="3" name="Picture 2"/>
          <p:cNvPicPr>
            <a:picLocks noChangeAspect="1"/>
          </p:cNvPicPr>
          <p:nvPr/>
        </p:nvPicPr>
        <p:blipFill>
          <a:blip r:embed="rId2"/>
          <a:stretch>
            <a:fillRect/>
          </a:stretch>
        </p:blipFill>
        <p:spPr>
          <a:xfrm>
            <a:off x="288879" y="1193147"/>
            <a:ext cx="8601075" cy="5467350"/>
          </a:xfrm>
          <a:prstGeom prst="rect">
            <a:avLst/>
          </a:prstGeom>
        </p:spPr>
      </p:pic>
    </p:spTree>
    <p:extLst>
      <p:ext uri="{BB962C8B-B14F-4D97-AF65-F5344CB8AC3E}">
        <p14:creationId xmlns:p14="http://schemas.microsoft.com/office/powerpoint/2010/main" val="114300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40641" y="118796"/>
            <a:ext cx="5466946" cy="584775"/>
          </a:xfrm>
          <a:prstGeom prst="rect">
            <a:avLst/>
          </a:prstGeom>
        </p:spPr>
        <p:txBody>
          <a:bodyPr wrap="none">
            <a:spAutoFit/>
          </a:bodyPr>
          <a:lstStyle/>
          <a:p>
            <a:r>
              <a:rPr lang="en-US" sz="3200" dirty="0" err="1"/>
              <a:t>Git</a:t>
            </a:r>
            <a:r>
              <a:rPr lang="en-US" sz="3200" dirty="0"/>
              <a:t> allows you to have branches</a:t>
            </a:r>
          </a:p>
        </p:txBody>
      </p:sp>
      <p:sp>
        <p:nvSpPr>
          <p:cNvPr id="6" name="Rectangle 5"/>
          <p:cNvSpPr/>
          <p:nvPr/>
        </p:nvSpPr>
        <p:spPr>
          <a:xfrm>
            <a:off x="518159" y="763693"/>
            <a:ext cx="7885611" cy="369332"/>
          </a:xfrm>
          <a:prstGeom prst="rect">
            <a:avLst/>
          </a:prstGeom>
        </p:spPr>
        <p:txBody>
          <a:bodyPr wrap="square">
            <a:spAutoFit/>
          </a:bodyPr>
          <a:lstStyle/>
          <a:p>
            <a:r>
              <a:rPr lang="en-US" dirty="0"/>
              <a:t>A branch in </a:t>
            </a:r>
            <a:r>
              <a:rPr lang="en-US" dirty="0" err="1"/>
              <a:t>Git</a:t>
            </a:r>
            <a:r>
              <a:rPr lang="en-US" dirty="0"/>
              <a:t> is simply a lightweight movable pointer to one of these commits. </a:t>
            </a:r>
          </a:p>
        </p:txBody>
      </p:sp>
      <p:pic>
        <p:nvPicPr>
          <p:cNvPr id="4" name="Picture 3"/>
          <p:cNvPicPr>
            <a:picLocks noChangeAspect="1"/>
          </p:cNvPicPr>
          <p:nvPr/>
        </p:nvPicPr>
        <p:blipFill>
          <a:blip r:embed="rId2"/>
          <a:stretch>
            <a:fillRect/>
          </a:stretch>
        </p:blipFill>
        <p:spPr>
          <a:xfrm>
            <a:off x="296908" y="1193147"/>
            <a:ext cx="8515350" cy="5305425"/>
          </a:xfrm>
          <a:prstGeom prst="rect">
            <a:avLst/>
          </a:prstGeom>
        </p:spPr>
      </p:pic>
    </p:spTree>
    <p:extLst>
      <p:ext uri="{BB962C8B-B14F-4D97-AF65-F5344CB8AC3E}">
        <p14:creationId xmlns:p14="http://schemas.microsoft.com/office/powerpoint/2010/main" val="4137882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40641" y="118796"/>
            <a:ext cx="5466946" cy="584775"/>
          </a:xfrm>
          <a:prstGeom prst="rect">
            <a:avLst/>
          </a:prstGeom>
        </p:spPr>
        <p:txBody>
          <a:bodyPr wrap="none">
            <a:spAutoFit/>
          </a:bodyPr>
          <a:lstStyle/>
          <a:p>
            <a:r>
              <a:rPr lang="en-US" sz="3200" dirty="0" err="1"/>
              <a:t>Git</a:t>
            </a:r>
            <a:r>
              <a:rPr lang="en-US" sz="3200" dirty="0"/>
              <a:t> allows you to have branches</a:t>
            </a:r>
          </a:p>
        </p:txBody>
      </p:sp>
      <p:sp>
        <p:nvSpPr>
          <p:cNvPr id="6" name="Rectangle 5"/>
          <p:cNvSpPr/>
          <p:nvPr/>
        </p:nvSpPr>
        <p:spPr>
          <a:xfrm>
            <a:off x="518159" y="763693"/>
            <a:ext cx="7885611" cy="369332"/>
          </a:xfrm>
          <a:prstGeom prst="rect">
            <a:avLst/>
          </a:prstGeom>
        </p:spPr>
        <p:txBody>
          <a:bodyPr wrap="square">
            <a:spAutoFit/>
          </a:bodyPr>
          <a:lstStyle/>
          <a:p>
            <a:r>
              <a:rPr lang="en-US" dirty="0"/>
              <a:t>A branch in </a:t>
            </a:r>
            <a:r>
              <a:rPr lang="en-US" dirty="0" err="1"/>
              <a:t>Git</a:t>
            </a:r>
            <a:r>
              <a:rPr lang="en-US" dirty="0"/>
              <a:t> is simply a lightweight movable pointer to one of these commits. </a:t>
            </a:r>
          </a:p>
        </p:txBody>
      </p:sp>
      <p:pic>
        <p:nvPicPr>
          <p:cNvPr id="4" name="Picture 3"/>
          <p:cNvPicPr>
            <a:picLocks noChangeAspect="1"/>
          </p:cNvPicPr>
          <p:nvPr/>
        </p:nvPicPr>
        <p:blipFill>
          <a:blip r:embed="rId2"/>
          <a:stretch>
            <a:fillRect/>
          </a:stretch>
        </p:blipFill>
        <p:spPr>
          <a:xfrm>
            <a:off x="208051" y="1495153"/>
            <a:ext cx="8505825" cy="4076700"/>
          </a:xfrm>
          <a:prstGeom prst="rect">
            <a:avLst/>
          </a:prstGeom>
        </p:spPr>
      </p:pic>
    </p:spTree>
    <p:extLst>
      <p:ext uri="{BB962C8B-B14F-4D97-AF65-F5344CB8AC3E}">
        <p14:creationId xmlns:p14="http://schemas.microsoft.com/office/powerpoint/2010/main" val="3181311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40641" y="118796"/>
            <a:ext cx="5466946" cy="584775"/>
          </a:xfrm>
          <a:prstGeom prst="rect">
            <a:avLst/>
          </a:prstGeom>
        </p:spPr>
        <p:txBody>
          <a:bodyPr wrap="none">
            <a:spAutoFit/>
          </a:bodyPr>
          <a:lstStyle/>
          <a:p>
            <a:r>
              <a:rPr lang="en-US" sz="3200" dirty="0" err="1"/>
              <a:t>Git</a:t>
            </a:r>
            <a:r>
              <a:rPr lang="en-US" sz="3200" dirty="0"/>
              <a:t> allows you to have branches</a:t>
            </a:r>
          </a:p>
        </p:txBody>
      </p:sp>
      <p:sp>
        <p:nvSpPr>
          <p:cNvPr id="6" name="Rectangle 5"/>
          <p:cNvSpPr/>
          <p:nvPr/>
        </p:nvSpPr>
        <p:spPr>
          <a:xfrm>
            <a:off x="518159" y="763693"/>
            <a:ext cx="7885611" cy="369332"/>
          </a:xfrm>
          <a:prstGeom prst="rect">
            <a:avLst/>
          </a:prstGeom>
        </p:spPr>
        <p:txBody>
          <a:bodyPr wrap="square">
            <a:spAutoFit/>
          </a:bodyPr>
          <a:lstStyle/>
          <a:p>
            <a:r>
              <a:rPr lang="en-US" dirty="0"/>
              <a:t>A branch in </a:t>
            </a:r>
            <a:r>
              <a:rPr lang="en-US" dirty="0" err="1"/>
              <a:t>Git</a:t>
            </a:r>
            <a:r>
              <a:rPr lang="en-US" dirty="0"/>
              <a:t> is simply a lightweight movable pointer to one of these commits. </a:t>
            </a:r>
          </a:p>
        </p:txBody>
      </p:sp>
      <p:pic>
        <p:nvPicPr>
          <p:cNvPr id="3" name="Picture 2"/>
          <p:cNvPicPr>
            <a:picLocks noChangeAspect="1"/>
          </p:cNvPicPr>
          <p:nvPr/>
        </p:nvPicPr>
        <p:blipFill>
          <a:blip r:embed="rId2"/>
          <a:stretch>
            <a:fillRect/>
          </a:stretch>
        </p:blipFill>
        <p:spPr>
          <a:xfrm>
            <a:off x="432704" y="1193147"/>
            <a:ext cx="7762061" cy="5377022"/>
          </a:xfrm>
          <a:prstGeom prst="rect">
            <a:avLst/>
          </a:prstGeom>
        </p:spPr>
      </p:pic>
    </p:spTree>
    <p:extLst>
      <p:ext uri="{BB962C8B-B14F-4D97-AF65-F5344CB8AC3E}">
        <p14:creationId xmlns:p14="http://schemas.microsoft.com/office/powerpoint/2010/main" val="1343707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8652" y="75254"/>
            <a:ext cx="4062779" cy="584775"/>
          </a:xfrm>
          <a:prstGeom prst="rect">
            <a:avLst/>
          </a:prstGeom>
        </p:spPr>
        <p:txBody>
          <a:bodyPr wrap="none">
            <a:spAutoFit/>
          </a:bodyPr>
          <a:lstStyle/>
          <a:p>
            <a:r>
              <a:rPr lang="en-US" sz="3200" dirty="0"/>
              <a:t>How </a:t>
            </a:r>
            <a:r>
              <a:rPr lang="en-US" sz="3200" dirty="0" err="1"/>
              <a:t>Git</a:t>
            </a:r>
            <a:r>
              <a:rPr lang="en-US" sz="3200" dirty="0"/>
              <a:t> tracks changes</a:t>
            </a:r>
          </a:p>
        </p:txBody>
      </p:sp>
      <p:pic>
        <p:nvPicPr>
          <p:cNvPr id="5" name="Picture 4"/>
          <p:cNvPicPr>
            <a:picLocks noChangeAspect="1"/>
          </p:cNvPicPr>
          <p:nvPr/>
        </p:nvPicPr>
        <p:blipFill>
          <a:blip r:embed="rId2"/>
          <a:stretch>
            <a:fillRect/>
          </a:stretch>
        </p:blipFill>
        <p:spPr>
          <a:xfrm>
            <a:off x="484959" y="1559651"/>
            <a:ext cx="8219499" cy="3918041"/>
          </a:xfrm>
          <a:prstGeom prst="rect">
            <a:avLst/>
          </a:prstGeom>
        </p:spPr>
      </p:pic>
      <p:sp>
        <p:nvSpPr>
          <p:cNvPr id="7" name="Rectangle 6"/>
          <p:cNvSpPr/>
          <p:nvPr/>
        </p:nvSpPr>
        <p:spPr>
          <a:xfrm>
            <a:off x="484959" y="5800094"/>
            <a:ext cx="8219499" cy="1077218"/>
          </a:xfrm>
          <a:prstGeom prst="rect">
            <a:avLst/>
          </a:prstGeom>
        </p:spPr>
        <p:txBody>
          <a:bodyPr wrap="square">
            <a:spAutoFit/>
          </a:bodyPr>
          <a:lstStyle/>
          <a:p>
            <a:r>
              <a:rPr lang="en-US" sz="3200" dirty="0" err="1"/>
              <a:t>Git</a:t>
            </a:r>
            <a:r>
              <a:rPr lang="en-US" sz="3200" dirty="0"/>
              <a:t> only track changes (have records for changes) when you commit them!</a:t>
            </a:r>
          </a:p>
        </p:txBody>
      </p:sp>
    </p:spTree>
    <p:extLst>
      <p:ext uri="{BB962C8B-B14F-4D97-AF65-F5344CB8AC3E}">
        <p14:creationId xmlns:p14="http://schemas.microsoft.com/office/powerpoint/2010/main" val="97862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8652" y="75254"/>
            <a:ext cx="4062779" cy="584775"/>
          </a:xfrm>
          <a:prstGeom prst="rect">
            <a:avLst/>
          </a:prstGeom>
        </p:spPr>
        <p:txBody>
          <a:bodyPr wrap="none">
            <a:spAutoFit/>
          </a:bodyPr>
          <a:lstStyle/>
          <a:p>
            <a:r>
              <a:rPr lang="en-US" sz="3200" dirty="0"/>
              <a:t>How </a:t>
            </a:r>
            <a:r>
              <a:rPr lang="en-US" sz="3200" dirty="0" err="1"/>
              <a:t>Git</a:t>
            </a:r>
            <a:r>
              <a:rPr lang="en-US" sz="3200" dirty="0"/>
              <a:t> tracks changes</a:t>
            </a:r>
          </a:p>
        </p:txBody>
      </p:sp>
      <p:pic>
        <p:nvPicPr>
          <p:cNvPr id="3" name="Picture 2"/>
          <p:cNvPicPr>
            <a:picLocks noChangeAspect="1"/>
          </p:cNvPicPr>
          <p:nvPr/>
        </p:nvPicPr>
        <p:blipFill>
          <a:blip r:embed="rId2"/>
          <a:stretch>
            <a:fillRect/>
          </a:stretch>
        </p:blipFill>
        <p:spPr>
          <a:xfrm>
            <a:off x="452847" y="1529170"/>
            <a:ext cx="8351520" cy="3801100"/>
          </a:xfrm>
          <a:prstGeom prst="rect">
            <a:avLst/>
          </a:prstGeom>
        </p:spPr>
      </p:pic>
      <p:sp>
        <p:nvSpPr>
          <p:cNvPr id="4" name="TextBox 3"/>
          <p:cNvSpPr txBox="1"/>
          <p:nvPr/>
        </p:nvSpPr>
        <p:spPr>
          <a:xfrm>
            <a:off x="818605" y="5368414"/>
            <a:ext cx="2656114" cy="830997"/>
          </a:xfrm>
          <a:prstGeom prst="rect">
            <a:avLst/>
          </a:prstGeom>
          <a:noFill/>
        </p:spPr>
        <p:txBody>
          <a:bodyPr wrap="square" rtlCol="0">
            <a:spAutoFit/>
          </a:bodyPr>
          <a:lstStyle/>
          <a:p>
            <a:pPr algn="ctr"/>
            <a:r>
              <a:rPr lang="en-US" sz="2400" dirty="0"/>
              <a:t>Working environment</a:t>
            </a:r>
          </a:p>
        </p:txBody>
      </p:sp>
      <p:sp>
        <p:nvSpPr>
          <p:cNvPr id="6" name="TextBox 5"/>
          <p:cNvSpPr txBox="1"/>
          <p:nvPr/>
        </p:nvSpPr>
        <p:spPr>
          <a:xfrm>
            <a:off x="3300550" y="5330270"/>
            <a:ext cx="2656114" cy="830997"/>
          </a:xfrm>
          <a:prstGeom prst="rect">
            <a:avLst/>
          </a:prstGeom>
          <a:noFill/>
        </p:spPr>
        <p:txBody>
          <a:bodyPr wrap="square" rtlCol="0">
            <a:spAutoFit/>
          </a:bodyPr>
          <a:lstStyle/>
          <a:p>
            <a:pPr algn="ctr"/>
            <a:r>
              <a:rPr lang="en-US" sz="2400" dirty="0"/>
              <a:t>Staging environment</a:t>
            </a:r>
          </a:p>
        </p:txBody>
      </p:sp>
      <p:sp>
        <p:nvSpPr>
          <p:cNvPr id="7" name="TextBox 6"/>
          <p:cNvSpPr txBox="1"/>
          <p:nvPr/>
        </p:nvSpPr>
        <p:spPr>
          <a:xfrm>
            <a:off x="5956664" y="5349342"/>
            <a:ext cx="2656114" cy="461665"/>
          </a:xfrm>
          <a:prstGeom prst="rect">
            <a:avLst/>
          </a:prstGeom>
          <a:noFill/>
        </p:spPr>
        <p:txBody>
          <a:bodyPr wrap="square" rtlCol="0">
            <a:spAutoFit/>
          </a:bodyPr>
          <a:lstStyle/>
          <a:p>
            <a:pPr algn="ctr"/>
            <a:r>
              <a:rPr lang="en-US" sz="2400" dirty="0"/>
              <a:t>Commit</a:t>
            </a:r>
          </a:p>
        </p:txBody>
      </p:sp>
    </p:spTree>
    <p:extLst>
      <p:ext uri="{BB962C8B-B14F-4D97-AF65-F5344CB8AC3E}">
        <p14:creationId xmlns:p14="http://schemas.microsoft.com/office/powerpoint/2010/main" val="1426483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Resources</a:t>
            </a:r>
          </a:p>
        </p:txBody>
      </p:sp>
      <p:sp>
        <p:nvSpPr>
          <p:cNvPr id="3" name="Content Placeholder 2"/>
          <p:cNvSpPr>
            <a:spLocks noGrp="1"/>
          </p:cNvSpPr>
          <p:nvPr>
            <p:ph idx="1"/>
          </p:nvPr>
        </p:nvSpPr>
        <p:spPr/>
        <p:txBody>
          <a:bodyPr vert="horz" lIns="91440" tIns="45720" rIns="91440" bIns="45720" rtlCol="0" anchor="t">
            <a:normAutofit fontScale="25000" lnSpcReduction="20000"/>
          </a:bodyPr>
          <a:lstStyle/>
          <a:p>
            <a:r>
              <a:rPr lang="en-US" dirty="0" err="1"/>
              <a:t>Git</a:t>
            </a:r>
            <a:r>
              <a:rPr lang="en-US" dirty="0"/>
              <a:t> documentation: </a:t>
            </a:r>
            <a:r>
              <a:rPr lang="en-US" dirty="0">
                <a:hlinkClick r:id="rId2"/>
              </a:rPr>
              <a:t>https://git-scm.com/doc</a:t>
            </a:r>
            <a:endParaRPr lang="en-US" dirty="0"/>
          </a:p>
          <a:p>
            <a:pPr marL="0" indent="0">
              <a:buNone/>
            </a:pPr>
            <a:endParaRPr lang="en-US" dirty="0"/>
          </a:p>
          <a:p>
            <a:r>
              <a:rPr lang="en-US" dirty="0"/>
              <a:t>Lynda.com courses:</a:t>
            </a:r>
          </a:p>
          <a:p>
            <a:pPr lvl="1">
              <a:buFont typeface="Wingdings" panose="05000000000000000000" pitchFamily="2" charset="2"/>
              <a:buChar char="q"/>
            </a:pPr>
            <a:r>
              <a:rPr lang="en-US" dirty="0"/>
              <a:t>Up and Running with </a:t>
            </a:r>
            <a:r>
              <a:rPr lang="en-US" dirty="0" err="1"/>
              <a:t>Git</a:t>
            </a:r>
            <a:r>
              <a:rPr lang="en-US" dirty="0"/>
              <a:t> and GitHub  </a:t>
            </a:r>
          </a:p>
          <a:p>
            <a:pPr marL="0" indent="0">
              <a:buNone/>
            </a:pPr>
            <a:r>
              <a:rPr lang="en-US" dirty="0"/>
              <a:t>
</a:t>
            </a:r>
            <a:r>
              <a:rPr lang="en-US" dirty="0">
                <a:hlinkClick r:id="rId3"/>
              </a:rPr>
              <a:t>https://www.lynda.com/Git-tutorials/Up-Running-Git-GitHub/409275-2.html?srchtrk=index%3a1%0alinktypeid%3a2%0aq%3agit%0apage%3a1%0as%3arelevance%0asa%3atrue%0aproducttypeid%3a2</a:t>
            </a:r>
            <a:endParaRPr lang="en-US" dirty="0"/>
          </a:p>
          <a:p>
            <a:pPr lvl="1">
              <a:buFont typeface="Wingdings" panose="05000000000000000000" pitchFamily="2" charset="2"/>
              <a:buChar char="q"/>
            </a:pPr>
            <a:r>
              <a:rPr lang="en-US" dirty="0" err="1"/>
              <a:t>Git</a:t>
            </a:r>
            <a:r>
              <a:rPr lang="en-US" dirty="0"/>
              <a:t> Essential Training</a:t>
            </a:r>
          </a:p>
          <a:p>
            <a:pPr marL="0" indent="0">
              <a:buNone/>
            </a:pPr>
            <a:r>
              <a:rPr lang="en-US" dirty="0"/>
              <a:t>
</a:t>
            </a:r>
            <a:r>
              <a:rPr lang="en-US" dirty="0">
                <a:hlinkClick r:id="rId3"/>
              </a:rPr>
              <a:t>https://www.lynda.com/Git-tutorials/Git-Essential-Training/100222-2.html?srchtrk=index%3a1%0alinktypeid%3a2%0aq%3agit%0apage%3a1%0as%3arelevance%0asa%3atrue%0aproducttypeid%3a2</a:t>
            </a:r>
            <a:endParaRPr lang="en-US" dirty="0"/>
          </a:p>
          <a:p>
            <a:pPr lvl="1">
              <a:buFont typeface="Wingdings" panose="05000000000000000000" pitchFamily="2" charset="2"/>
              <a:buChar char="q"/>
            </a:pPr>
            <a:r>
              <a:rPr lang="en-US" dirty="0" err="1"/>
              <a:t>Github</a:t>
            </a:r>
            <a:r>
              <a:rPr lang="en-US" dirty="0"/>
              <a:t> for web designers</a:t>
            </a:r>
          </a:p>
          <a:p>
            <a:pPr marL="0" indent="0">
              <a:buNone/>
            </a:pPr>
            <a:r>
              <a:rPr lang="en-US" dirty="0">
                <a:hlinkClick r:id="rId4"/>
              </a:rPr>
              <a:t>https://www.lynda.com/GitHub-tutorials/GitHub-Web-Designers/162276-2.html</a:t>
            </a:r>
            <a:endParaRPr lang="en-US" dirty="0"/>
          </a:p>
          <a:p>
            <a:endParaRPr lang="en-US" dirty="0"/>
          </a:p>
          <a:p>
            <a:endParaRPr lang="en-US" dirty="0"/>
          </a:p>
        </p:txBody>
      </p:sp>
    </p:spTree>
    <p:extLst>
      <p:ext uri="{BB962C8B-B14F-4D97-AF65-F5344CB8AC3E}">
        <p14:creationId xmlns:p14="http://schemas.microsoft.com/office/powerpoint/2010/main" val="3798829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8652" y="75254"/>
            <a:ext cx="5171031" cy="584775"/>
          </a:xfrm>
          <a:prstGeom prst="rect">
            <a:avLst/>
          </a:prstGeom>
        </p:spPr>
        <p:txBody>
          <a:bodyPr wrap="none">
            <a:spAutoFit/>
          </a:bodyPr>
          <a:lstStyle/>
          <a:p>
            <a:r>
              <a:rPr lang="en-US" sz="3200" dirty="0" err="1"/>
              <a:t>Github</a:t>
            </a:r>
            <a:r>
              <a:rPr lang="en-US" sz="3200" dirty="0"/>
              <a:t> comes into the picture</a:t>
            </a:r>
          </a:p>
        </p:txBody>
      </p:sp>
      <p:pic>
        <p:nvPicPr>
          <p:cNvPr id="4" name="Picture 3"/>
          <p:cNvPicPr>
            <a:picLocks noChangeAspect="1"/>
          </p:cNvPicPr>
          <p:nvPr/>
        </p:nvPicPr>
        <p:blipFill>
          <a:blip r:embed="rId2"/>
          <a:stretch>
            <a:fillRect/>
          </a:stretch>
        </p:blipFill>
        <p:spPr>
          <a:xfrm>
            <a:off x="600892" y="1127215"/>
            <a:ext cx="8328265" cy="4603026"/>
          </a:xfrm>
          <a:prstGeom prst="rect">
            <a:avLst/>
          </a:prstGeom>
        </p:spPr>
      </p:pic>
    </p:spTree>
    <p:extLst>
      <p:ext uri="{BB962C8B-B14F-4D97-AF65-F5344CB8AC3E}">
        <p14:creationId xmlns:p14="http://schemas.microsoft.com/office/powerpoint/2010/main" val="676032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6470" y="223300"/>
            <a:ext cx="5578194" cy="584775"/>
          </a:xfrm>
          <a:prstGeom prst="rect">
            <a:avLst/>
          </a:prstGeom>
        </p:spPr>
        <p:txBody>
          <a:bodyPr wrap="none">
            <a:spAutoFit/>
          </a:bodyPr>
          <a:lstStyle/>
          <a:p>
            <a:r>
              <a:rPr lang="en-US" sz="3200" dirty="0"/>
              <a:t>Store a repo remotely on </a:t>
            </a:r>
            <a:r>
              <a:rPr lang="en-US" sz="3200" dirty="0" err="1"/>
              <a:t>Github</a:t>
            </a:r>
            <a:endParaRPr lang="en-US" sz="3200" dirty="0"/>
          </a:p>
        </p:txBody>
      </p:sp>
      <p:sp>
        <p:nvSpPr>
          <p:cNvPr id="3" name="TextBox 2"/>
          <p:cNvSpPr txBox="1"/>
          <p:nvPr/>
        </p:nvSpPr>
        <p:spPr>
          <a:xfrm>
            <a:off x="1381292" y="1166949"/>
            <a:ext cx="6348549" cy="5262979"/>
          </a:xfrm>
          <a:prstGeom prst="rect">
            <a:avLst/>
          </a:prstGeom>
          <a:noFill/>
        </p:spPr>
        <p:txBody>
          <a:bodyPr wrap="square" rtlCol="0">
            <a:spAutoFit/>
          </a:bodyPr>
          <a:lstStyle/>
          <a:p>
            <a:r>
              <a:rPr lang="en-US" sz="2400" u="sng" dirty="0"/>
              <a:t>Method 1</a:t>
            </a:r>
            <a:endParaRPr lang="en-US" sz="2400" dirty="0"/>
          </a:p>
          <a:p>
            <a:pPr marL="342900" indent="-342900">
              <a:buFont typeface="Arial" panose="020B0604020202020204" pitchFamily="34" charset="0"/>
              <a:buChar char="•"/>
            </a:pPr>
            <a:r>
              <a:rPr lang="en-US" sz="2400" dirty="0"/>
              <a:t>Create a new repo on </a:t>
            </a:r>
            <a:r>
              <a:rPr lang="en-US" sz="2400" dirty="0" err="1"/>
              <a:t>Github</a:t>
            </a:r>
            <a:endParaRPr lang="en-US" sz="2400" dirty="0"/>
          </a:p>
          <a:p>
            <a:pPr marL="342900" indent="-342900">
              <a:buFont typeface="Arial" panose="020B0604020202020204" pitchFamily="34" charset="0"/>
              <a:buChar char="•"/>
            </a:pPr>
            <a:r>
              <a:rPr lang="en-US" sz="2400" dirty="0"/>
              <a:t>Push an existing local repo to this new repo on </a:t>
            </a:r>
            <a:r>
              <a:rPr lang="en-US" sz="2400" dirty="0" err="1"/>
              <a:t>Github</a:t>
            </a:r>
            <a:endParaRPr lang="en-US" sz="2400" dirty="0"/>
          </a:p>
          <a:p>
            <a:pPr marL="342900" indent="-342900">
              <a:buFont typeface="Arial" panose="020B0604020202020204" pitchFamily="34" charset="0"/>
              <a:buChar char="•"/>
            </a:pPr>
            <a:r>
              <a:rPr lang="en-US" sz="2400" dirty="0"/>
              <a:t>Work on your local clone</a:t>
            </a:r>
          </a:p>
          <a:p>
            <a:pPr marL="342900" indent="-342900">
              <a:buFont typeface="Arial" panose="020B0604020202020204" pitchFamily="34" charset="0"/>
              <a:buChar char="•"/>
            </a:pPr>
            <a:r>
              <a:rPr lang="en-US" sz="2400" dirty="0"/>
              <a:t>Push changes</a:t>
            </a:r>
          </a:p>
          <a:p>
            <a:endParaRPr lang="en-US" sz="2400" dirty="0"/>
          </a:p>
          <a:p>
            <a:r>
              <a:rPr lang="en-US" sz="2400" u="sng" dirty="0"/>
              <a:t>Method 2</a:t>
            </a:r>
          </a:p>
          <a:p>
            <a:pPr marL="342900" indent="-342900">
              <a:buFont typeface="Arial" panose="020B0604020202020204" pitchFamily="34" charset="0"/>
              <a:buChar char="•"/>
            </a:pPr>
            <a:r>
              <a:rPr lang="en-US" sz="2400" dirty="0"/>
              <a:t>Create a new repo on </a:t>
            </a:r>
            <a:r>
              <a:rPr lang="en-US" sz="2400" dirty="0" err="1"/>
              <a:t>Github</a:t>
            </a:r>
            <a:r>
              <a:rPr lang="en-US" sz="2400" dirty="0"/>
              <a:t>, or fork one from other people</a:t>
            </a:r>
          </a:p>
          <a:p>
            <a:pPr marL="342900" indent="-342900">
              <a:buFont typeface="Arial" panose="020B0604020202020204" pitchFamily="34" charset="0"/>
              <a:buChar char="•"/>
            </a:pPr>
            <a:r>
              <a:rPr lang="en-US" sz="2400" dirty="0"/>
              <a:t>Clone to your computer</a:t>
            </a:r>
          </a:p>
          <a:p>
            <a:pPr marL="342900" indent="-342900">
              <a:buFont typeface="Arial" panose="020B0604020202020204" pitchFamily="34" charset="0"/>
              <a:buChar char="•"/>
            </a:pPr>
            <a:r>
              <a:rPr lang="en-US" sz="2400" dirty="0"/>
              <a:t>Work on your local clone</a:t>
            </a:r>
          </a:p>
          <a:p>
            <a:pPr marL="342900" indent="-342900">
              <a:buFont typeface="Arial" panose="020B0604020202020204" pitchFamily="34" charset="0"/>
              <a:buChar char="•"/>
            </a:pPr>
            <a:r>
              <a:rPr lang="en-US" sz="2400" dirty="0"/>
              <a:t>Push changes</a:t>
            </a:r>
          </a:p>
          <a:p>
            <a:endParaRPr lang="en-US" sz="2400" u="sng" dirty="0"/>
          </a:p>
        </p:txBody>
      </p:sp>
    </p:spTree>
    <p:extLst>
      <p:ext uri="{BB962C8B-B14F-4D97-AF65-F5344CB8AC3E}">
        <p14:creationId xmlns:p14="http://schemas.microsoft.com/office/powerpoint/2010/main" val="848925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goals/Criteria</a:t>
            </a:r>
          </a:p>
        </p:txBody>
      </p:sp>
      <p:sp>
        <p:nvSpPr>
          <p:cNvPr id="3" name="Content Placeholder 2"/>
          <p:cNvSpPr>
            <a:spLocks noGrp="1"/>
          </p:cNvSpPr>
          <p:nvPr>
            <p:ph idx="1"/>
          </p:nvPr>
        </p:nvSpPr>
        <p:spPr/>
        <p:txBody>
          <a:bodyPr>
            <a:normAutofit/>
          </a:bodyPr>
          <a:lstStyle/>
          <a:p>
            <a:r>
              <a:rPr lang="en-US" sz="4000" dirty="0">
                <a:solidFill>
                  <a:srgbClr val="00B050"/>
                </a:solidFill>
              </a:rPr>
              <a:t>Storing</a:t>
            </a:r>
            <a:r>
              <a:rPr lang="en-US" dirty="0"/>
              <a:t> data to protect data from mishaps</a:t>
            </a:r>
          </a:p>
          <a:p>
            <a:r>
              <a:rPr lang="en-US" sz="4000" dirty="0">
                <a:solidFill>
                  <a:srgbClr val="00B050"/>
                </a:solidFill>
              </a:rPr>
              <a:t>Accessing</a:t>
            </a:r>
            <a:r>
              <a:rPr lang="en-US" dirty="0"/>
              <a:t> data from different devices in different locations</a:t>
            </a:r>
          </a:p>
          <a:p>
            <a:r>
              <a:rPr lang="en-US" sz="4000" dirty="0">
                <a:solidFill>
                  <a:srgbClr val="00B050"/>
                </a:solidFill>
              </a:rPr>
              <a:t>Collaborating</a:t>
            </a:r>
            <a:r>
              <a:rPr lang="en-US" dirty="0"/>
              <a:t> with other people, which means collaborators need to have access as well</a:t>
            </a:r>
          </a:p>
          <a:p>
            <a:r>
              <a:rPr lang="en-US" sz="4000" dirty="0">
                <a:solidFill>
                  <a:srgbClr val="00B050"/>
                </a:solidFill>
              </a:rPr>
              <a:t>Versioning</a:t>
            </a:r>
            <a:r>
              <a:rPr lang="en-US" dirty="0"/>
              <a:t> for keeping track of changes and having access to previous versions</a:t>
            </a:r>
          </a:p>
        </p:txBody>
      </p:sp>
    </p:spTree>
    <p:extLst>
      <p:ext uri="{BB962C8B-B14F-4D97-AF65-F5344CB8AC3E}">
        <p14:creationId xmlns:p14="http://schemas.microsoft.com/office/powerpoint/2010/main" val="1671616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9159" y="162340"/>
            <a:ext cx="4192814" cy="584775"/>
          </a:xfrm>
          <a:prstGeom prst="rect">
            <a:avLst/>
          </a:prstGeom>
        </p:spPr>
        <p:txBody>
          <a:bodyPr wrap="none">
            <a:spAutoFit/>
          </a:bodyPr>
          <a:lstStyle/>
          <a:p>
            <a:r>
              <a:rPr lang="en-US" sz="3200" dirty="0"/>
              <a:t>Collaboration on </a:t>
            </a:r>
            <a:r>
              <a:rPr lang="en-US" sz="3200" dirty="0" err="1"/>
              <a:t>Github</a:t>
            </a:r>
            <a:endParaRPr lang="en-US" sz="3200" dirty="0"/>
          </a:p>
        </p:txBody>
      </p:sp>
      <p:sp>
        <p:nvSpPr>
          <p:cNvPr id="3" name="TextBox 2"/>
          <p:cNvSpPr txBox="1"/>
          <p:nvPr/>
        </p:nvSpPr>
        <p:spPr>
          <a:xfrm>
            <a:off x="218697" y="747115"/>
            <a:ext cx="8673737" cy="5632311"/>
          </a:xfrm>
          <a:prstGeom prst="rect">
            <a:avLst/>
          </a:prstGeom>
          <a:noFill/>
        </p:spPr>
        <p:txBody>
          <a:bodyPr wrap="square" rtlCol="0">
            <a:spAutoFit/>
          </a:bodyPr>
          <a:lstStyle/>
          <a:p>
            <a:r>
              <a:rPr lang="en-US" sz="2400" u="sng" dirty="0"/>
              <a:t>Collaborators on the same repo</a:t>
            </a:r>
            <a:endParaRPr lang="en-US" sz="2400" dirty="0"/>
          </a:p>
          <a:p>
            <a:pPr marL="342900" indent="-342900">
              <a:buFont typeface="Arial" panose="020B0604020202020204" pitchFamily="34" charset="0"/>
              <a:buChar char="•"/>
            </a:pPr>
            <a:r>
              <a:rPr lang="en-US" sz="2400" dirty="0"/>
              <a:t>Go to settings/collaborators</a:t>
            </a:r>
          </a:p>
          <a:p>
            <a:pPr marL="342900" indent="-342900">
              <a:buFont typeface="Arial" panose="020B0604020202020204" pitchFamily="34" charset="0"/>
              <a:buChar char="•"/>
            </a:pPr>
            <a:r>
              <a:rPr lang="en-US" sz="2400" dirty="0"/>
              <a:t>Add collaborator’s </a:t>
            </a:r>
            <a:r>
              <a:rPr lang="en-US" sz="2400" dirty="0" err="1"/>
              <a:t>github</a:t>
            </a:r>
            <a:r>
              <a:rPr lang="en-US" sz="2400" dirty="0"/>
              <a:t> account</a:t>
            </a:r>
          </a:p>
          <a:p>
            <a:pPr marL="342900" indent="-342900">
              <a:buFont typeface="Arial" panose="020B0604020202020204" pitchFamily="34" charset="0"/>
              <a:buChar char="•"/>
            </a:pPr>
            <a:r>
              <a:rPr lang="en-US" sz="2400" dirty="0"/>
              <a:t>Collaborator can then clone the repo and work the project from his local computer</a:t>
            </a:r>
          </a:p>
          <a:p>
            <a:pPr marL="342900" indent="-342900">
              <a:buFont typeface="Arial" panose="020B0604020202020204" pitchFamily="34" charset="0"/>
              <a:buChar char="•"/>
            </a:pPr>
            <a:r>
              <a:rPr lang="en-US" sz="2400" dirty="0"/>
              <a:t>All collaborators have permission to update the remote repo by pushing changes to remote repo</a:t>
            </a:r>
          </a:p>
          <a:p>
            <a:pPr marL="342900" indent="-342900">
              <a:buFont typeface="Arial" panose="020B0604020202020204" pitchFamily="34" charset="0"/>
              <a:buChar char="•"/>
            </a:pPr>
            <a:r>
              <a:rPr lang="en-US" sz="2400" dirty="0"/>
              <a:t>Because different people can work on the project simultaneously, there could be conflicting changes</a:t>
            </a:r>
          </a:p>
          <a:p>
            <a:pPr marL="800100" lvl="1" indent="-342900">
              <a:buFont typeface="Wingdings" panose="05000000000000000000" pitchFamily="2" charset="2"/>
              <a:buChar char="§"/>
            </a:pPr>
            <a:r>
              <a:rPr lang="en-US" sz="2400" dirty="0"/>
              <a:t>One person takes lead, all other send pull request to him without pushing changes, then the leader decides/executes the pushing;</a:t>
            </a:r>
          </a:p>
          <a:p>
            <a:pPr marL="800100" lvl="1" indent="-342900">
              <a:buFont typeface="Wingdings" panose="05000000000000000000" pitchFamily="2" charset="2"/>
              <a:buChar char="§"/>
            </a:pPr>
            <a:r>
              <a:rPr lang="en-US" sz="2400" dirty="0"/>
              <a:t>Before pushing your new changes, pull from remote repo to get the most recent commit, reconcile conflicts on your local computer, then push</a:t>
            </a:r>
          </a:p>
        </p:txBody>
      </p:sp>
    </p:spTree>
    <p:extLst>
      <p:ext uri="{BB962C8B-B14F-4D97-AF65-F5344CB8AC3E}">
        <p14:creationId xmlns:p14="http://schemas.microsoft.com/office/powerpoint/2010/main" val="1334242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9159" y="162340"/>
            <a:ext cx="4192814" cy="584775"/>
          </a:xfrm>
          <a:prstGeom prst="rect">
            <a:avLst/>
          </a:prstGeom>
        </p:spPr>
        <p:txBody>
          <a:bodyPr wrap="none">
            <a:spAutoFit/>
          </a:bodyPr>
          <a:lstStyle/>
          <a:p>
            <a:r>
              <a:rPr lang="en-US" sz="3200" dirty="0"/>
              <a:t>Collaboration on </a:t>
            </a:r>
            <a:r>
              <a:rPr lang="en-US" sz="3200" dirty="0" err="1"/>
              <a:t>Github</a:t>
            </a:r>
            <a:endParaRPr lang="en-US" sz="3200" dirty="0"/>
          </a:p>
        </p:txBody>
      </p:sp>
      <p:sp>
        <p:nvSpPr>
          <p:cNvPr id="3" name="TextBox 2"/>
          <p:cNvSpPr txBox="1"/>
          <p:nvPr/>
        </p:nvSpPr>
        <p:spPr>
          <a:xfrm>
            <a:off x="218697" y="747115"/>
            <a:ext cx="8673737" cy="6001643"/>
          </a:xfrm>
          <a:prstGeom prst="rect">
            <a:avLst/>
          </a:prstGeom>
          <a:noFill/>
        </p:spPr>
        <p:txBody>
          <a:bodyPr wrap="square" rtlCol="0">
            <a:spAutoFit/>
          </a:bodyPr>
          <a:lstStyle/>
          <a:p>
            <a:endParaRPr lang="en-US" sz="2400" dirty="0"/>
          </a:p>
          <a:p>
            <a:r>
              <a:rPr lang="en-US" sz="2400" u="sng" dirty="0"/>
              <a:t>Collaboration by forking</a:t>
            </a:r>
          </a:p>
          <a:p>
            <a:pPr marL="342900" indent="-342900">
              <a:buFont typeface="Arial" panose="020B0604020202020204" pitchFamily="34" charset="0"/>
              <a:buChar char="•"/>
            </a:pPr>
            <a:r>
              <a:rPr lang="en-US" sz="2400" dirty="0"/>
              <a:t>The repo has one (or more) owners</a:t>
            </a:r>
          </a:p>
          <a:p>
            <a:pPr marL="342900" indent="-342900">
              <a:buFont typeface="Arial" panose="020B0604020202020204" pitchFamily="34" charset="0"/>
              <a:buChar char="•"/>
            </a:pPr>
            <a:r>
              <a:rPr lang="en-US" sz="2400" dirty="0"/>
              <a:t>You want to contribute to the project</a:t>
            </a:r>
          </a:p>
          <a:p>
            <a:pPr marL="342900" indent="-342900">
              <a:buFont typeface="Arial" panose="020B0604020202020204" pitchFamily="34" charset="0"/>
              <a:buChar char="•"/>
            </a:pPr>
            <a:r>
              <a:rPr lang="en-US" sz="2400" dirty="0"/>
              <a:t>Fork the repo to your own </a:t>
            </a:r>
            <a:r>
              <a:rPr lang="en-US" sz="2400" dirty="0" err="1"/>
              <a:t>github</a:t>
            </a:r>
            <a:r>
              <a:rPr lang="en-US" sz="2400" dirty="0"/>
              <a:t> account</a:t>
            </a:r>
          </a:p>
          <a:p>
            <a:pPr marL="342900" indent="-342900">
              <a:buFont typeface="Arial" panose="020B0604020202020204" pitchFamily="34" charset="0"/>
              <a:buChar char="•"/>
            </a:pPr>
            <a:r>
              <a:rPr lang="en-US" sz="2400" dirty="0"/>
              <a:t>Clone to your computer and work on it</a:t>
            </a:r>
          </a:p>
          <a:p>
            <a:pPr marL="342900" indent="-342900">
              <a:buFont typeface="Arial" panose="020B0604020202020204" pitchFamily="34" charset="0"/>
              <a:buChar char="•"/>
            </a:pPr>
            <a:r>
              <a:rPr lang="en-US" sz="2400" dirty="0"/>
              <a:t>Push changes to your </a:t>
            </a:r>
            <a:r>
              <a:rPr lang="en-US" sz="2400" dirty="0" err="1"/>
              <a:t>github</a:t>
            </a:r>
            <a:r>
              <a:rPr lang="en-US" sz="2400" dirty="0"/>
              <a:t> repo</a:t>
            </a:r>
          </a:p>
          <a:p>
            <a:pPr marL="342900" indent="-342900">
              <a:buFont typeface="Arial" panose="020B0604020202020204" pitchFamily="34" charset="0"/>
              <a:buChar char="•"/>
            </a:pPr>
            <a:r>
              <a:rPr lang="en-US" sz="2400" dirty="0"/>
              <a:t>Send pull request to the owner, who will decide/execute merging your changes to his repo</a:t>
            </a:r>
          </a:p>
          <a:p>
            <a:r>
              <a:rPr lang="en-US" sz="2400" u="sng" dirty="0"/>
              <a:t>Note:</a:t>
            </a:r>
          </a:p>
          <a:p>
            <a:r>
              <a:rPr lang="en-US" sz="2400" dirty="0"/>
              <a:t>With this collaboration mode, when you fork the repo, you forked the most recent snapshot. So when the owner updates his repo, you don’t get the updates on your remote repo. You need to establish the owner’s repo as upstream and fetch or pull changes to your repo.</a:t>
            </a:r>
          </a:p>
          <a:p>
            <a:endParaRPr lang="en-US" sz="2400" u="sng" dirty="0"/>
          </a:p>
        </p:txBody>
      </p:sp>
    </p:spTree>
    <p:extLst>
      <p:ext uri="{BB962C8B-B14F-4D97-AF65-F5344CB8AC3E}">
        <p14:creationId xmlns:p14="http://schemas.microsoft.com/office/powerpoint/2010/main" val="3777703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1799" y="275551"/>
            <a:ext cx="4846711" cy="954107"/>
          </a:xfrm>
          <a:prstGeom prst="rect">
            <a:avLst/>
          </a:prstGeom>
        </p:spPr>
        <p:txBody>
          <a:bodyPr wrap="none">
            <a:spAutoFit/>
          </a:bodyPr>
          <a:lstStyle/>
          <a:p>
            <a:pPr algn="ctr"/>
            <a:r>
              <a:rPr lang="en-US" sz="3200" dirty="0" err="1"/>
              <a:t>Rstudio</a:t>
            </a:r>
            <a:r>
              <a:rPr lang="en-US" sz="3200" dirty="0"/>
              <a:t> and </a:t>
            </a:r>
            <a:r>
              <a:rPr lang="en-US" sz="3200" dirty="0" err="1"/>
              <a:t>Github</a:t>
            </a:r>
            <a:endParaRPr lang="en-US" sz="3200" dirty="0"/>
          </a:p>
          <a:p>
            <a:pPr algn="ctr"/>
            <a:r>
              <a:rPr lang="en-US" sz="2400" dirty="0"/>
              <a:t>Downloading data from </a:t>
            </a:r>
            <a:r>
              <a:rPr lang="en-US" sz="2400" dirty="0" err="1"/>
              <a:t>Github</a:t>
            </a:r>
            <a:r>
              <a:rPr lang="en-US" sz="2400" dirty="0"/>
              <a:t> into R</a:t>
            </a:r>
          </a:p>
        </p:txBody>
      </p:sp>
    </p:spTree>
    <p:extLst>
      <p:ext uri="{BB962C8B-B14F-4D97-AF65-F5344CB8AC3E}">
        <p14:creationId xmlns:p14="http://schemas.microsoft.com/office/powerpoint/2010/main" val="2272453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34267" y="275551"/>
            <a:ext cx="4861780" cy="954107"/>
          </a:xfrm>
          <a:prstGeom prst="rect">
            <a:avLst/>
          </a:prstGeom>
        </p:spPr>
        <p:txBody>
          <a:bodyPr wrap="none">
            <a:spAutoFit/>
          </a:bodyPr>
          <a:lstStyle/>
          <a:p>
            <a:pPr algn="ctr"/>
            <a:r>
              <a:rPr lang="en-US" sz="3200" dirty="0" err="1"/>
              <a:t>Rstudio</a:t>
            </a:r>
            <a:r>
              <a:rPr lang="en-US" sz="3200" dirty="0"/>
              <a:t> and </a:t>
            </a:r>
            <a:r>
              <a:rPr lang="en-US" sz="3200" dirty="0" err="1"/>
              <a:t>Github</a:t>
            </a:r>
            <a:endParaRPr lang="en-US" sz="3200" dirty="0"/>
          </a:p>
          <a:p>
            <a:pPr algn="ctr"/>
            <a:r>
              <a:rPr lang="en-US" sz="2400" dirty="0"/>
              <a:t>Set up and use </a:t>
            </a:r>
            <a:r>
              <a:rPr lang="en-US" sz="2400" dirty="0" err="1"/>
              <a:t>git</a:t>
            </a:r>
            <a:r>
              <a:rPr lang="en-US" sz="2400" dirty="0"/>
              <a:t> in </a:t>
            </a:r>
            <a:r>
              <a:rPr lang="en-US" sz="2400" dirty="0" err="1"/>
              <a:t>Rstudio</a:t>
            </a:r>
            <a:r>
              <a:rPr lang="en-US" sz="2400" dirty="0"/>
              <a:t>  projects</a:t>
            </a:r>
          </a:p>
        </p:txBody>
      </p:sp>
      <p:sp>
        <p:nvSpPr>
          <p:cNvPr id="3" name="TextBox 2"/>
          <p:cNvSpPr txBox="1"/>
          <p:nvPr/>
        </p:nvSpPr>
        <p:spPr>
          <a:xfrm>
            <a:off x="644434" y="1367246"/>
            <a:ext cx="7358743" cy="1569660"/>
          </a:xfrm>
          <a:prstGeom prst="rect">
            <a:avLst/>
          </a:prstGeom>
          <a:noFill/>
        </p:spPr>
        <p:txBody>
          <a:bodyPr wrap="square" rtlCol="0">
            <a:spAutoFit/>
          </a:bodyPr>
          <a:lstStyle/>
          <a:p>
            <a:r>
              <a:rPr lang="en-US" sz="2400" u="sng" dirty="0" err="1"/>
              <a:t>Git</a:t>
            </a:r>
            <a:r>
              <a:rPr lang="en-US" sz="2400" u="sng" dirty="0"/>
              <a:t> with a new project</a:t>
            </a:r>
          </a:p>
          <a:p>
            <a:r>
              <a:rPr lang="en-US" sz="2400" dirty="0"/>
              <a:t>New Project -&gt; New Directory -&gt; Empty Project</a:t>
            </a:r>
          </a:p>
          <a:p>
            <a:r>
              <a:rPr lang="en-US" sz="2400" dirty="0"/>
              <a:t>You can then use </a:t>
            </a:r>
            <a:r>
              <a:rPr lang="en-US" sz="2400" dirty="0" err="1"/>
              <a:t>Git</a:t>
            </a:r>
            <a:r>
              <a:rPr lang="en-US" sz="2400" dirty="0"/>
              <a:t> Bash to see this is a </a:t>
            </a:r>
            <a:r>
              <a:rPr lang="en-US" sz="2400" dirty="0" err="1"/>
              <a:t>git</a:t>
            </a:r>
            <a:r>
              <a:rPr lang="en-US" sz="2400" dirty="0"/>
              <a:t> repo</a:t>
            </a:r>
          </a:p>
          <a:p>
            <a:endParaRPr lang="en-US" sz="2400" dirty="0"/>
          </a:p>
        </p:txBody>
      </p:sp>
      <p:pic>
        <p:nvPicPr>
          <p:cNvPr id="4" name="Picture 3"/>
          <p:cNvPicPr>
            <a:picLocks noChangeAspect="1"/>
          </p:cNvPicPr>
          <p:nvPr/>
        </p:nvPicPr>
        <p:blipFill>
          <a:blip r:embed="rId2"/>
          <a:stretch>
            <a:fillRect/>
          </a:stretch>
        </p:blipFill>
        <p:spPr>
          <a:xfrm>
            <a:off x="1709931" y="2709047"/>
            <a:ext cx="5386116" cy="3854210"/>
          </a:xfrm>
          <a:prstGeom prst="rect">
            <a:avLst/>
          </a:prstGeom>
        </p:spPr>
      </p:pic>
      <p:sp>
        <p:nvSpPr>
          <p:cNvPr id="5" name="5-Point Star 4"/>
          <p:cNvSpPr/>
          <p:nvPr/>
        </p:nvSpPr>
        <p:spPr>
          <a:xfrm>
            <a:off x="3051991" y="5113383"/>
            <a:ext cx="426720" cy="36576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044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34267" y="275551"/>
            <a:ext cx="4861780" cy="954107"/>
          </a:xfrm>
          <a:prstGeom prst="rect">
            <a:avLst/>
          </a:prstGeom>
        </p:spPr>
        <p:txBody>
          <a:bodyPr wrap="none">
            <a:spAutoFit/>
          </a:bodyPr>
          <a:lstStyle/>
          <a:p>
            <a:pPr algn="ctr"/>
            <a:r>
              <a:rPr lang="en-US" sz="3200" dirty="0" err="1"/>
              <a:t>Rstudio</a:t>
            </a:r>
            <a:r>
              <a:rPr lang="en-US" sz="3200" dirty="0"/>
              <a:t> and </a:t>
            </a:r>
            <a:r>
              <a:rPr lang="en-US" sz="3200" dirty="0" err="1"/>
              <a:t>Github</a:t>
            </a:r>
            <a:endParaRPr lang="en-US" sz="3200" dirty="0"/>
          </a:p>
          <a:p>
            <a:pPr algn="ctr"/>
            <a:r>
              <a:rPr lang="en-US" sz="2400" dirty="0"/>
              <a:t>Set up and use </a:t>
            </a:r>
            <a:r>
              <a:rPr lang="en-US" sz="2400" dirty="0" err="1"/>
              <a:t>git</a:t>
            </a:r>
            <a:r>
              <a:rPr lang="en-US" sz="2400" dirty="0"/>
              <a:t> in </a:t>
            </a:r>
            <a:r>
              <a:rPr lang="en-US" sz="2400" dirty="0" err="1"/>
              <a:t>Rstudio</a:t>
            </a:r>
            <a:r>
              <a:rPr lang="en-US" sz="2400" dirty="0"/>
              <a:t>  projects</a:t>
            </a:r>
          </a:p>
        </p:txBody>
      </p:sp>
      <p:sp>
        <p:nvSpPr>
          <p:cNvPr id="3" name="TextBox 2"/>
          <p:cNvSpPr txBox="1"/>
          <p:nvPr/>
        </p:nvSpPr>
        <p:spPr>
          <a:xfrm>
            <a:off x="644434" y="1367246"/>
            <a:ext cx="7358743" cy="2677656"/>
          </a:xfrm>
          <a:prstGeom prst="rect">
            <a:avLst/>
          </a:prstGeom>
          <a:noFill/>
        </p:spPr>
        <p:txBody>
          <a:bodyPr wrap="square" rtlCol="0">
            <a:spAutoFit/>
          </a:bodyPr>
          <a:lstStyle/>
          <a:p>
            <a:r>
              <a:rPr lang="en-US" sz="2400" u="sng" dirty="0" err="1"/>
              <a:t>Git</a:t>
            </a:r>
            <a:r>
              <a:rPr lang="en-US" sz="2400" u="sng" dirty="0"/>
              <a:t> </a:t>
            </a:r>
            <a:r>
              <a:rPr lang="en-US" sz="2400" u="sng" dirty="0" err="1"/>
              <a:t>init</a:t>
            </a:r>
            <a:r>
              <a:rPr lang="en-US" sz="2400" u="sng" dirty="0"/>
              <a:t> </a:t>
            </a:r>
            <a:r>
              <a:rPr lang="en-US" sz="2400" u="sng" dirty="0" err="1"/>
              <a:t>exising</a:t>
            </a:r>
            <a:r>
              <a:rPr lang="en-US" sz="2400" u="sng" dirty="0"/>
              <a:t> projects</a:t>
            </a:r>
          </a:p>
          <a:p>
            <a:r>
              <a:rPr lang="en-US" sz="2400" dirty="0"/>
              <a:t>Project options -&gt; </a:t>
            </a:r>
            <a:r>
              <a:rPr lang="en-US" sz="2400" dirty="0" err="1"/>
              <a:t>Git</a:t>
            </a:r>
            <a:r>
              <a:rPr lang="en-US" sz="2400" dirty="0"/>
              <a:t>/SVN -&gt; </a:t>
            </a:r>
            <a:r>
              <a:rPr lang="en-US" sz="2400" dirty="0" err="1"/>
              <a:t>Git</a:t>
            </a:r>
            <a:endParaRPr lang="en-US" sz="2400" dirty="0"/>
          </a:p>
          <a:p>
            <a:r>
              <a:rPr lang="en-US" sz="2400" dirty="0"/>
              <a:t>Or, </a:t>
            </a:r>
            <a:r>
              <a:rPr lang="en-US" sz="2400" dirty="0" err="1"/>
              <a:t>git</a:t>
            </a:r>
            <a:r>
              <a:rPr lang="en-US" sz="2400" dirty="0"/>
              <a:t> inti in </a:t>
            </a:r>
            <a:r>
              <a:rPr lang="en-US" sz="2400" dirty="0" err="1"/>
              <a:t>Git</a:t>
            </a:r>
            <a:r>
              <a:rPr lang="en-US" sz="2400" dirty="0"/>
              <a:t> Bash </a:t>
            </a:r>
          </a:p>
          <a:p>
            <a:endParaRPr lang="en-US" sz="2400" dirty="0"/>
          </a:p>
          <a:p>
            <a:r>
              <a:rPr lang="en-US" sz="2400" dirty="0"/>
              <a:t>Need to re-open the project in </a:t>
            </a:r>
            <a:r>
              <a:rPr lang="en-US" sz="2400" dirty="0" err="1"/>
              <a:t>Rstudio</a:t>
            </a:r>
            <a:r>
              <a:rPr lang="en-US" sz="2400" dirty="0"/>
              <a:t> in either case, otherwise </a:t>
            </a:r>
            <a:r>
              <a:rPr lang="en-US" sz="2400" dirty="0" err="1"/>
              <a:t>git</a:t>
            </a:r>
            <a:r>
              <a:rPr lang="en-US" sz="2400" dirty="0"/>
              <a:t> button won’t appear for you to use</a:t>
            </a:r>
          </a:p>
          <a:p>
            <a:endParaRPr lang="en-US" sz="2400" dirty="0"/>
          </a:p>
        </p:txBody>
      </p:sp>
    </p:spTree>
    <p:extLst>
      <p:ext uri="{BB962C8B-B14F-4D97-AF65-F5344CB8AC3E}">
        <p14:creationId xmlns:p14="http://schemas.microsoft.com/office/powerpoint/2010/main" val="3885614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34267" y="275551"/>
            <a:ext cx="4861780" cy="954107"/>
          </a:xfrm>
          <a:prstGeom prst="rect">
            <a:avLst/>
          </a:prstGeom>
        </p:spPr>
        <p:txBody>
          <a:bodyPr wrap="none">
            <a:spAutoFit/>
          </a:bodyPr>
          <a:lstStyle/>
          <a:p>
            <a:pPr algn="ctr"/>
            <a:r>
              <a:rPr lang="en-US" sz="3200" dirty="0" err="1"/>
              <a:t>Rstudio</a:t>
            </a:r>
            <a:r>
              <a:rPr lang="en-US" sz="3200" dirty="0"/>
              <a:t> and </a:t>
            </a:r>
            <a:r>
              <a:rPr lang="en-US" sz="3200" dirty="0" err="1"/>
              <a:t>Github</a:t>
            </a:r>
            <a:endParaRPr lang="en-US" sz="3200" dirty="0"/>
          </a:p>
          <a:p>
            <a:pPr algn="ctr"/>
            <a:r>
              <a:rPr lang="en-US" sz="2400" dirty="0"/>
              <a:t>Set up and use </a:t>
            </a:r>
            <a:r>
              <a:rPr lang="en-US" sz="2400" dirty="0" err="1"/>
              <a:t>git</a:t>
            </a:r>
            <a:r>
              <a:rPr lang="en-US" sz="2400" dirty="0"/>
              <a:t> in </a:t>
            </a:r>
            <a:r>
              <a:rPr lang="en-US" sz="2400" dirty="0" err="1"/>
              <a:t>Rstudio</a:t>
            </a:r>
            <a:r>
              <a:rPr lang="en-US" sz="2400" dirty="0"/>
              <a:t>  projects</a:t>
            </a:r>
          </a:p>
        </p:txBody>
      </p:sp>
      <p:sp>
        <p:nvSpPr>
          <p:cNvPr id="3" name="TextBox 2"/>
          <p:cNvSpPr txBox="1"/>
          <p:nvPr/>
        </p:nvSpPr>
        <p:spPr>
          <a:xfrm>
            <a:off x="644434" y="1367246"/>
            <a:ext cx="7968343" cy="1200329"/>
          </a:xfrm>
          <a:prstGeom prst="rect">
            <a:avLst/>
          </a:prstGeom>
          <a:noFill/>
        </p:spPr>
        <p:txBody>
          <a:bodyPr wrap="square" rtlCol="0">
            <a:spAutoFit/>
          </a:bodyPr>
          <a:lstStyle/>
          <a:p>
            <a:r>
              <a:rPr lang="en-US" sz="2400" u="sng" dirty="0"/>
              <a:t>Clone repo into a new project (Jessica showed us last week)</a:t>
            </a:r>
          </a:p>
          <a:p>
            <a:r>
              <a:rPr lang="en-US" sz="2400" dirty="0"/>
              <a:t>New Project -&gt; Version Control -&gt; </a:t>
            </a:r>
            <a:r>
              <a:rPr lang="en-US" sz="2400" dirty="0" err="1"/>
              <a:t>Git</a:t>
            </a:r>
            <a:r>
              <a:rPr lang="en-US" sz="2400" dirty="0"/>
              <a:t> -&gt; paste repo URL</a:t>
            </a:r>
          </a:p>
          <a:p>
            <a:endParaRPr lang="en-US" sz="2400" dirty="0"/>
          </a:p>
        </p:txBody>
      </p:sp>
    </p:spTree>
    <p:extLst>
      <p:ext uri="{BB962C8B-B14F-4D97-AF65-F5344CB8AC3E}">
        <p14:creationId xmlns:p14="http://schemas.microsoft.com/office/powerpoint/2010/main" val="104565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34267" y="275551"/>
            <a:ext cx="4861780" cy="954107"/>
          </a:xfrm>
          <a:prstGeom prst="rect">
            <a:avLst/>
          </a:prstGeom>
        </p:spPr>
        <p:txBody>
          <a:bodyPr wrap="none">
            <a:spAutoFit/>
          </a:bodyPr>
          <a:lstStyle/>
          <a:p>
            <a:pPr algn="ctr"/>
            <a:r>
              <a:rPr lang="en-US" sz="3200" dirty="0" err="1"/>
              <a:t>Rstudio</a:t>
            </a:r>
            <a:r>
              <a:rPr lang="en-US" sz="3200" dirty="0"/>
              <a:t> and </a:t>
            </a:r>
            <a:r>
              <a:rPr lang="en-US" sz="3200" dirty="0" err="1"/>
              <a:t>Github</a:t>
            </a:r>
            <a:endParaRPr lang="en-US" sz="3200" dirty="0"/>
          </a:p>
          <a:p>
            <a:pPr algn="ctr"/>
            <a:r>
              <a:rPr lang="en-US" sz="2400" dirty="0"/>
              <a:t>Set up and use </a:t>
            </a:r>
            <a:r>
              <a:rPr lang="en-US" sz="2400" dirty="0" err="1"/>
              <a:t>git</a:t>
            </a:r>
            <a:r>
              <a:rPr lang="en-US" sz="2400" dirty="0"/>
              <a:t> in </a:t>
            </a:r>
            <a:r>
              <a:rPr lang="en-US" sz="2400" dirty="0" err="1"/>
              <a:t>Rstudio</a:t>
            </a:r>
            <a:r>
              <a:rPr lang="en-US" sz="2400" dirty="0"/>
              <a:t>  projects</a:t>
            </a:r>
          </a:p>
        </p:txBody>
      </p:sp>
      <p:sp>
        <p:nvSpPr>
          <p:cNvPr id="3" name="TextBox 2"/>
          <p:cNvSpPr txBox="1"/>
          <p:nvPr/>
        </p:nvSpPr>
        <p:spPr>
          <a:xfrm>
            <a:off x="644434" y="1367246"/>
            <a:ext cx="7968343" cy="3416320"/>
          </a:xfrm>
          <a:prstGeom prst="rect">
            <a:avLst/>
          </a:prstGeom>
          <a:noFill/>
        </p:spPr>
        <p:txBody>
          <a:bodyPr wrap="square" rtlCol="0">
            <a:spAutoFit/>
          </a:bodyPr>
          <a:lstStyle/>
          <a:p>
            <a:r>
              <a:rPr lang="en-US" sz="2400" u="sng" dirty="0"/>
              <a:t>Add existing project repo to </a:t>
            </a:r>
            <a:r>
              <a:rPr lang="en-US" sz="2400" u="sng" dirty="0" err="1"/>
              <a:t>Github</a:t>
            </a:r>
            <a:endParaRPr lang="en-US" sz="2400" u="sng" dirty="0"/>
          </a:p>
          <a:p>
            <a:r>
              <a:rPr lang="en-US" sz="2400" u="sng" dirty="0"/>
              <a:t>Or, working on the project later</a:t>
            </a:r>
          </a:p>
          <a:p>
            <a:endParaRPr lang="en-US" sz="2400" dirty="0"/>
          </a:p>
          <a:p>
            <a:r>
              <a:rPr lang="en-US" sz="2400" dirty="0" err="1"/>
              <a:t>Git</a:t>
            </a:r>
            <a:r>
              <a:rPr lang="en-US" sz="2400" dirty="0"/>
              <a:t> -&gt; more -&gt; Shell : opens something like </a:t>
            </a:r>
            <a:r>
              <a:rPr lang="en-US" sz="2400" dirty="0" err="1"/>
              <a:t>Git</a:t>
            </a:r>
            <a:r>
              <a:rPr lang="en-US" sz="2400" dirty="0"/>
              <a:t> Bash, then you can do all the things you have leant.</a:t>
            </a:r>
          </a:p>
          <a:p>
            <a:endParaRPr lang="en-US" sz="2400" dirty="0"/>
          </a:p>
          <a:p>
            <a:r>
              <a:rPr lang="en-US" sz="2400" dirty="0" err="1"/>
              <a:t>Rstudio</a:t>
            </a:r>
            <a:r>
              <a:rPr lang="en-US" sz="2400" dirty="0"/>
              <a:t> also provides non-command line ways to use </a:t>
            </a:r>
            <a:r>
              <a:rPr lang="en-US" sz="2400" dirty="0" err="1"/>
              <a:t>git</a:t>
            </a:r>
            <a:r>
              <a:rPr lang="en-US" sz="2400" dirty="0"/>
              <a:t> in the </a:t>
            </a:r>
            <a:r>
              <a:rPr lang="en-US" sz="2400" dirty="0" err="1"/>
              <a:t>git</a:t>
            </a:r>
            <a:r>
              <a:rPr lang="en-US" sz="2400"/>
              <a:t> window.</a:t>
            </a:r>
            <a:endParaRPr lang="en-US" sz="2400" dirty="0"/>
          </a:p>
          <a:p>
            <a:endParaRPr lang="en-US" sz="2400" dirty="0"/>
          </a:p>
        </p:txBody>
      </p:sp>
    </p:spTree>
    <p:extLst>
      <p:ext uri="{BB962C8B-B14F-4D97-AF65-F5344CB8AC3E}">
        <p14:creationId xmlns:p14="http://schemas.microsoft.com/office/powerpoint/2010/main" val="3181536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that meet our criteria</a:t>
            </a:r>
          </a:p>
        </p:txBody>
      </p:sp>
      <p:sp>
        <p:nvSpPr>
          <p:cNvPr id="3" name="Content Placeholder 2"/>
          <p:cNvSpPr>
            <a:spLocks noGrp="1"/>
          </p:cNvSpPr>
          <p:nvPr>
            <p:ph idx="1"/>
          </p:nvPr>
        </p:nvSpPr>
        <p:spPr/>
        <p:txBody>
          <a:bodyPr>
            <a:normAutofit/>
          </a:bodyPr>
          <a:lstStyle/>
          <a:p>
            <a:r>
              <a:rPr lang="en-US" dirty="0"/>
              <a:t>Dropbox, Box, </a:t>
            </a:r>
            <a:r>
              <a:rPr lang="en-US" dirty="0" err="1"/>
              <a:t>Onedrive</a:t>
            </a:r>
            <a:endParaRPr lang="en-US" dirty="0"/>
          </a:p>
          <a:p>
            <a:r>
              <a:rPr lang="en-US" dirty="0" err="1">
                <a:solidFill>
                  <a:srgbClr val="00B050"/>
                </a:solidFill>
              </a:rPr>
              <a:t>Github</a:t>
            </a:r>
            <a:endParaRPr lang="en-US" dirty="0">
              <a:solidFill>
                <a:srgbClr val="00B050"/>
              </a:solidFill>
            </a:endParaRPr>
          </a:p>
        </p:txBody>
      </p:sp>
    </p:spTree>
    <p:extLst>
      <p:ext uri="{BB962C8B-B14F-4D97-AF65-F5344CB8AC3E}">
        <p14:creationId xmlns:p14="http://schemas.microsoft.com/office/powerpoint/2010/main" val="3665628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goals/Criteria</a:t>
            </a:r>
          </a:p>
        </p:txBody>
      </p:sp>
      <p:sp>
        <p:nvSpPr>
          <p:cNvPr id="3" name="Content Placeholder 2"/>
          <p:cNvSpPr>
            <a:spLocks noGrp="1"/>
          </p:cNvSpPr>
          <p:nvPr>
            <p:ph idx="1"/>
          </p:nvPr>
        </p:nvSpPr>
        <p:spPr/>
        <p:txBody>
          <a:bodyPr>
            <a:normAutofit/>
          </a:bodyPr>
          <a:lstStyle/>
          <a:p>
            <a:r>
              <a:rPr lang="en-US" sz="4000" dirty="0">
                <a:solidFill>
                  <a:srgbClr val="00B050"/>
                </a:solidFill>
              </a:rPr>
              <a:t>Storing</a:t>
            </a:r>
            <a:r>
              <a:rPr lang="en-US" dirty="0"/>
              <a:t> data to protect data from mishaps</a:t>
            </a:r>
          </a:p>
          <a:p>
            <a:r>
              <a:rPr lang="en-US" sz="4000" dirty="0">
                <a:solidFill>
                  <a:srgbClr val="00B050"/>
                </a:solidFill>
              </a:rPr>
              <a:t>Accessing</a:t>
            </a:r>
            <a:r>
              <a:rPr lang="en-US" dirty="0"/>
              <a:t> data from different devices in different locations</a:t>
            </a:r>
          </a:p>
          <a:p>
            <a:r>
              <a:rPr lang="en-US" sz="4000" dirty="0">
                <a:solidFill>
                  <a:srgbClr val="00B050"/>
                </a:solidFill>
              </a:rPr>
              <a:t>Collaborating</a:t>
            </a:r>
            <a:r>
              <a:rPr lang="en-US" dirty="0"/>
              <a:t> with other people, which means collaborators need to have access as well</a:t>
            </a:r>
          </a:p>
          <a:p>
            <a:r>
              <a:rPr lang="en-US" sz="6000" dirty="0">
                <a:solidFill>
                  <a:srgbClr val="FF0000"/>
                </a:solidFill>
              </a:rPr>
              <a:t>Versioning</a:t>
            </a:r>
            <a:r>
              <a:rPr lang="en-US" dirty="0"/>
              <a:t> for keeping track of changes and having access to previous versions</a:t>
            </a:r>
          </a:p>
        </p:txBody>
      </p:sp>
    </p:spTree>
    <p:extLst>
      <p:ext uri="{BB962C8B-B14F-4D97-AF65-F5344CB8AC3E}">
        <p14:creationId xmlns:p14="http://schemas.microsoft.com/office/powerpoint/2010/main" val="4167590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Git</a:t>
            </a:r>
            <a:r>
              <a:rPr lang="en-US" dirty="0"/>
              <a:t> </a:t>
            </a:r>
            <a:r>
              <a:rPr lang="en-US" dirty="0" err="1"/>
              <a:t>vs.Github</a:t>
            </a:r>
            <a:endParaRPr lang="en-US" dirty="0"/>
          </a:p>
        </p:txBody>
      </p:sp>
      <p:sp>
        <p:nvSpPr>
          <p:cNvPr id="3" name="Content Placeholder 2"/>
          <p:cNvSpPr>
            <a:spLocks noGrp="1"/>
          </p:cNvSpPr>
          <p:nvPr>
            <p:ph idx="1"/>
          </p:nvPr>
        </p:nvSpPr>
        <p:spPr/>
        <p:txBody>
          <a:bodyPr/>
          <a:lstStyle/>
          <a:p>
            <a:r>
              <a:rPr lang="en-US" dirty="0" err="1"/>
              <a:t>Git</a:t>
            </a:r>
            <a:r>
              <a:rPr lang="en-US" dirty="0"/>
              <a:t> does the version control. It is a distributed VCS (version control system).</a:t>
            </a:r>
          </a:p>
          <a:p>
            <a:r>
              <a:rPr lang="en-US" dirty="0" err="1"/>
              <a:t>Github</a:t>
            </a:r>
            <a:r>
              <a:rPr lang="en-US" dirty="0"/>
              <a:t> is an interface and cloud hosting service on top of the </a:t>
            </a:r>
            <a:r>
              <a:rPr lang="en-US" dirty="0" err="1"/>
              <a:t>Git</a:t>
            </a:r>
            <a:r>
              <a:rPr lang="en-US" dirty="0"/>
              <a:t> VCS. It also stores data remotely.</a:t>
            </a:r>
          </a:p>
          <a:p>
            <a:endParaRPr lang="en-US" dirty="0"/>
          </a:p>
        </p:txBody>
      </p:sp>
    </p:spTree>
    <p:extLst>
      <p:ext uri="{BB962C8B-B14F-4D97-AF65-F5344CB8AC3E}">
        <p14:creationId xmlns:p14="http://schemas.microsoft.com/office/powerpoint/2010/main" val="1805877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19511" y="720149"/>
            <a:ext cx="3824831" cy="4601538"/>
          </a:xfrm>
          <a:prstGeom prst="rect">
            <a:avLst/>
          </a:prstGeom>
        </p:spPr>
      </p:pic>
      <p:sp>
        <p:nvSpPr>
          <p:cNvPr id="3" name="Rectangle 2"/>
          <p:cNvSpPr/>
          <p:nvPr/>
        </p:nvSpPr>
        <p:spPr>
          <a:xfrm>
            <a:off x="3446438" y="135374"/>
            <a:ext cx="2873094" cy="584775"/>
          </a:xfrm>
          <a:prstGeom prst="rect">
            <a:avLst/>
          </a:prstGeom>
        </p:spPr>
        <p:txBody>
          <a:bodyPr wrap="none">
            <a:spAutoFit/>
          </a:bodyPr>
          <a:lstStyle/>
          <a:p>
            <a:r>
              <a:rPr lang="en-US" sz="3200" dirty="0"/>
              <a:t>Distributed VCS </a:t>
            </a:r>
          </a:p>
        </p:txBody>
      </p:sp>
      <p:sp>
        <p:nvSpPr>
          <p:cNvPr id="4" name="Rectangle 3"/>
          <p:cNvSpPr/>
          <p:nvPr/>
        </p:nvSpPr>
        <p:spPr>
          <a:xfrm>
            <a:off x="722356" y="5706407"/>
            <a:ext cx="10407199" cy="400110"/>
          </a:xfrm>
          <a:prstGeom prst="rect">
            <a:avLst/>
          </a:prstGeom>
        </p:spPr>
        <p:txBody>
          <a:bodyPr wrap="square">
            <a:spAutoFit/>
          </a:bodyPr>
          <a:lstStyle/>
          <a:p>
            <a:r>
              <a:rPr lang="en-US" sz="2000" dirty="0"/>
              <a:t>Clients fully mirror the repository. Every clone is a full backup of all the data.</a:t>
            </a:r>
          </a:p>
        </p:txBody>
      </p:sp>
    </p:spTree>
    <p:extLst>
      <p:ext uri="{BB962C8B-B14F-4D97-AF65-F5344CB8AC3E}">
        <p14:creationId xmlns:p14="http://schemas.microsoft.com/office/powerpoint/2010/main" val="3606881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80083" y="231169"/>
            <a:ext cx="3952942" cy="584775"/>
          </a:xfrm>
          <a:prstGeom prst="rect">
            <a:avLst/>
          </a:prstGeom>
        </p:spPr>
        <p:txBody>
          <a:bodyPr wrap="none">
            <a:spAutoFit/>
          </a:bodyPr>
          <a:lstStyle/>
          <a:p>
            <a:r>
              <a:rPr lang="en-US" sz="3200" dirty="0"/>
              <a:t>How </a:t>
            </a:r>
            <a:r>
              <a:rPr lang="en-US" sz="3200" dirty="0" err="1"/>
              <a:t>Git</a:t>
            </a:r>
            <a:r>
              <a:rPr lang="en-US" sz="3200" dirty="0"/>
              <a:t> stores its data</a:t>
            </a:r>
          </a:p>
        </p:txBody>
      </p:sp>
      <p:sp>
        <p:nvSpPr>
          <p:cNvPr id="3" name="Rectangle 2"/>
          <p:cNvSpPr/>
          <p:nvPr/>
        </p:nvSpPr>
        <p:spPr>
          <a:xfrm>
            <a:off x="343422" y="1051075"/>
            <a:ext cx="8626264" cy="5693866"/>
          </a:xfrm>
          <a:prstGeom prst="rect">
            <a:avLst/>
          </a:prstGeom>
        </p:spPr>
        <p:txBody>
          <a:bodyPr wrap="square">
            <a:spAutoFit/>
          </a:bodyPr>
          <a:lstStyle/>
          <a:p>
            <a:pPr marL="285750" indent="-285750">
              <a:buFont typeface="Arial" panose="020B0604020202020204" pitchFamily="34" charset="0"/>
              <a:buChar char="•"/>
            </a:pPr>
            <a:r>
              <a:rPr lang="en-US" sz="2800" dirty="0" err="1"/>
              <a:t>Git</a:t>
            </a:r>
            <a:r>
              <a:rPr lang="en-US" sz="2800" dirty="0"/>
              <a:t> stores data as a series of snapshots.</a:t>
            </a:r>
          </a:p>
          <a:p>
            <a:endParaRPr lang="en-US" sz="2800" dirty="0"/>
          </a:p>
          <a:p>
            <a:pPr marL="285750" indent="-285750">
              <a:buFont typeface="Arial" panose="020B0604020202020204" pitchFamily="34" charset="0"/>
              <a:buChar char="•"/>
            </a:pPr>
            <a:r>
              <a:rPr lang="en-US" sz="2800" dirty="0"/>
              <a:t>When you make a commit, </a:t>
            </a:r>
            <a:r>
              <a:rPr lang="en-US" sz="2800" dirty="0" err="1"/>
              <a:t>Git</a:t>
            </a:r>
            <a:r>
              <a:rPr lang="en-US" sz="2800" dirty="0"/>
              <a:t> stores a commit object which contains:</a:t>
            </a:r>
          </a:p>
          <a:p>
            <a:pPr marL="914400" lvl="1" indent="-457200">
              <a:buFont typeface="Wingdings" panose="05000000000000000000" pitchFamily="2" charset="2"/>
              <a:buChar char="§"/>
            </a:pPr>
            <a:r>
              <a:rPr lang="en-US" sz="2800" dirty="0"/>
              <a:t>a pointer to the snapshot of the content you staged; </a:t>
            </a:r>
          </a:p>
          <a:p>
            <a:pPr marL="914400" lvl="1" indent="-457200">
              <a:buFont typeface="Wingdings" panose="05000000000000000000" pitchFamily="2" charset="2"/>
              <a:buChar char="§"/>
            </a:pPr>
            <a:r>
              <a:rPr lang="en-US" sz="2800" dirty="0"/>
              <a:t>pointers to the commit or commits that directly came before this commit (its parent or parents);</a:t>
            </a:r>
          </a:p>
          <a:p>
            <a:pPr marL="914400" lvl="1" indent="-457200">
              <a:buFont typeface="Wingdings" panose="05000000000000000000" pitchFamily="2" charset="2"/>
              <a:buChar char="§"/>
            </a:pPr>
            <a:r>
              <a:rPr lang="en-US" sz="2800" dirty="0"/>
              <a:t>the author’s name and email;</a:t>
            </a:r>
          </a:p>
          <a:p>
            <a:pPr marL="914400" lvl="1" indent="-457200">
              <a:buFont typeface="Wingdings" panose="05000000000000000000" pitchFamily="2" charset="2"/>
              <a:buChar char="§"/>
            </a:pPr>
            <a:r>
              <a:rPr lang="en-US" sz="2800" dirty="0"/>
              <a:t>the message that you typed</a:t>
            </a:r>
          </a:p>
          <a:p>
            <a:pPr lvl="1"/>
            <a:endParaRPr lang="en-US" sz="2800" dirty="0"/>
          </a:p>
          <a:p>
            <a:pPr marL="457200" indent="-457200">
              <a:buFont typeface="Arial" panose="020B0604020202020204" pitchFamily="34" charset="0"/>
              <a:buChar char="•"/>
            </a:pPr>
            <a:r>
              <a:rPr lang="en-US" sz="2800" dirty="0"/>
              <a:t>This way, </a:t>
            </a:r>
            <a:r>
              <a:rPr lang="en-US" sz="2800" dirty="0" err="1"/>
              <a:t>Git</a:t>
            </a:r>
            <a:r>
              <a:rPr lang="en-US" sz="2800" dirty="0"/>
              <a:t> doesn’t need to store actual copies of all your versions, which could be huge</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3649553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80083" y="231169"/>
            <a:ext cx="3952942" cy="584775"/>
          </a:xfrm>
          <a:prstGeom prst="rect">
            <a:avLst/>
          </a:prstGeom>
        </p:spPr>
        <p:txBody>
          <a:bodyPr wrap="none">
            <a:spAutoFit/>
          </a:bodyPr>
          <a:lstStyle/>
          <a:p>
            <a:r>
              <a:rPr lang="en-US" sz="3200" dirty="0"/>
              <a:t>How </a:t>
            </a:r>
            <a:r>
              <a:rPr lang="en-US" sz="3200" dirty="0" err="1"/>
              <a:t>Git</a:t>
            </a:r>
            <a:r>
              <a:rPr lang="en-US" sz="3200" dirty="0"/>
              <a:t> stores its data</a:t>
            </a:r>
          </a:p>
        </p:txBody>
      </p:sp>
      <p:sp>
        <p:nvSpPr>
          <p:cNvPr id="3" name="Rectangle 2"/>
          <p:cNvSpPr/>
          <p:nvPr/>
        </p:nvSpPr>
        <p:spPr>
          <a:xfrm>
            <a:off x="334856" y="711441"/>
            <a:ext cx="8626264" cy="2585323"/>
          </a:xfrm>
          <a:prstGeom prst="rect">
            <a:avLst/>
          </a:prstGeom>
        </p:spPr>
        <p:txBody>
          <a:bodyPr wrap="square">
            <a:spAutoFit/>
          </a:bodyPr>
          <a:lstStyle/>
          <a:p>
            <a:r>
              <a:rPr lang="en-US" dirty="0"/>
              <a:t>Suppose you just committed  3 files into your </a:t>
            </a:r>
            <a:r>
              <a:rPr lang="en-US" dirty="0" err="1"/>
              <a:t>Git</a:t>
            </a:r>
            <a:r>
              <a:rPr lang="en-US" dirty="0"/>
              <a:t> repository (repo):</a:t>
            </a:r>
          </a:p>
          <a:p>
            <a:pPr marL="285750" indent="-285750">
              <a:buFont typeface="Arial" panose="020B0604020202020204" pitchFamily="34" charset="0"/>
              <a:buChar char="•"/>
            </a:pPr>
            <a:r>
              <a:rPr lang="en-US" dirty="0"/>
              <a:t>README</a:t>
            </a:r>
          </a:p>
          <a:p>
            <a:pPr marL="285750" indent="-285750">
              <a:buFont typeface="Arial" panose="020B0604020202020204" pitchFamily="34" charset="0"/>
              <a:buChar char="•"/>
            </a:pPr>
            <a:r>
              <a:rPr lang="en-US" dirty="0" err="1"/>
              <a:t>test.rb</a:t>
            </a:r>
            <a:r>
              <a:rPr lang="en-US" dirty="0"/>
              <a:t> </a:t>
            </a:r>
          </a:p>
          <a:p>
            <a:pPr marL="285750" indent="-285750">
              <a:buFont typeface="Arial" panose="020B0604020202020204" pitchFamily="34" charset="0"/>
              <a:buChar char="•"/>
            </a:pPr>
            <a:r>
              <a:rPr lang="en-US" dirty="0"/>
              <a:t>LICENSE</a:t>
            </a:r>
          </a:p>
          <a:p>
            <a:r>
              <a:rPr lang="en-US" dirty="0"/>
              <a:t>Your </a:t>
            </a:r>
            <a:r>
              <a:rPr lang="en-US" dirty="0" err="1"/>
              <a:t>Git</a:t>
            </a:r>
            <a:r>
              <a:rPr lang="en-US" dirty="0"/>
              <a:t> repository now contains five objects: </a:t>
            </a:r>
          </a:p>
          <a:p>
            <a:pPr marL="285750" indent="-285750">
              <a:buFont typeface="Arial" panose="020B0604020202020204" pitchFamily="34" charset="0"/>
              <a:buChar char="•"/>
            </a:pPr>
            <a:r>
              <a:rPr lang="en-US" dirty="0"/>
              <a:t>3 blobs for the contents of each of your three files;</a:t>
            </a:r>
          </a:p>
          <a:p>
            <a:pPr marL="285750" indent="-285750">
              <a:buFont typeface="Arial" panose="020B0604020202020204" pitchFamily="34" charset="0"/>
              <a:buChar char="•"/>
            </a:pPr>
            <a:r>
              <a:rPr lang="en-US" dirty="0"/>
              <a:t>1 tree that lists the contents of the directory and specifies which file names are stored as which blobs;</a:t>
            </a:r>
          </a:p>
          <a:p>
            <a:pPr marL="285750" indent="-285750">
              <a:buFont typeface="Arial" panose="020B0604020202020204" pitchFamily="34" charset="0"/>
              <a:buChar char="•"/>
            </a:pPr>
            <a:r>
              <a:rPr lang="en-US" dirty="0"/>
              <a:t>1 commit with the pointer to that root tree and all the commit metadata.</a:t>
            </a:r>
          </a:p>
        </p:txBody>
      </p:sp>
      <p:pic>
        <p:nvPicPr>
          <p:cNvPr id="4" name="Picture 3"/>
          <p:cNvPicPr>
            <a:picLocks noChangeAspect="1"/>
          </p:cNvPicPr>
          <p:nvPr/>
        </p:nvPicPr>
        <p:blipFill>
          <a:blip r:embed="rId2"/>
          <a:stretch>
            <a:fillRect/>
          </a:stretch>
        </p:blipFill>
        <p:spPr>
          <a:xfrm>
            <a:off x="1740899" y="3296764"/>
            <a:ext cx="5365296" cy="3286094"/>
          </a:xfrm>
          <a:prstGeom prst="rect">
            <a:avLst/>
          </a:prstGeom>
        </p:spPr>
      </p:pic>
      <p:cxnSp>
        <p:nvCxnSpPr>
          <p:cNvPr id="6" name="Straight Arrow Connector 5"/>
          <p:cNvCxnSpPr/>
          <p:nvPr/>
        </p:nvCxnSpPr>
        <p:spPr>
          <a:xfrm>
            <a:off x="1131299" y="4545874"/>
            <a:ext cx="12192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78156" y="4222708"/>
            <a:ext cx="957943" cy="646331"/>
          </a:xfrm>
          <a:prstGeom prst="rect">
            <a:avLst/>
          </a:prstGeom>
          <a:noFill/>
        </p:spPr>
        <p:txBody>
          <a:bodyPr wrap="square" rtlCol="0">
            <a:spAutoFit/>
          </a:bodyPr>
          <a:lstStyle/>
          <a:p>
            <a:r>
              <a:rPr lang="en-US" dirty="0"/>
              <a:t>SHA-1 hash</a:t>
            </a:r>
          </a:p>
        </p:txBody>
      </p:sp>
    </p:spTree>
    <p:extLst>
      <p:ext uri="{BB962C8B-B14F-4D97-AF65-F5344CB8AC3E}">
        <p14:creationId xmlns:p14="http://schemas.microsoft.com/office/powerpoint/2010/main" val="2466611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80083" y="231169"/>
            <a:ext cx="3952942" cy="584775"/>
          </a:xfrm>
          <a:prstGeom prst="rect">
            <a:avLst/>
          </a:prstGeom>
        </p:spPr>
        <p:txBody>
          <a:bodyPr wrap="none">
            <a:spAutoFit/>
          </a:bodyPr>
          <a:lstStyle/>
          <a:p>
            <a:r>
              <a:rPr lang="en-US" sz="3200" dirty="0"/>
              <a:t>How </a:t>
            </a:r>
            <a:r>
              <a:rPr lang="en-US" sz="3200" dirty="0" err="1"/>
              <a:t>Git</a:t>
            </a:r>
            <a:r>
              <a:rPr lang="en-US" sz="3200" dirty="0"/>
              <a:t> stores its data</a:t>
            </a:r>
          </a:p>
        </p:txBody>
      </p:sp>
      <p:sp>
        <p:nvSpPr>
          <p:cNvPr id="3" name="Rectangle 2"/>
          <p:cNvSpPr/>
          <p:nvPr/>
        </p:nvSpPr>
        <p:spPr>
          <a:xfrm>
            <a:off x="334856" y="711441"/>
            <a:ext cx="8626264" cy="646331"/>
          </a:xfrm>
          <a:prstGeom prst="rect">
            <a:avLst/>
          </a:prstGeom>
        </p:spPr>
        <p:txBody>
          <a:bodyPr wrap="square">
            <a:spAutoFit/>
          </a:bodyPr>
          <a:lstStyle/>
          <a:p>
            <a:r>
              <a:rPr lang="en-US" dirty="0"/>
              <a:t>If you make some changes and commit again, the next commit stores a pointer to the commit that came immediately before it.</a:t>
            </a:r>
          </a:p>
        </p:txBody>
      </p:sp>
      <p:pic>
        <p:nvPicPr>
          <p:cNvPr id="5" name="Picture 4"/>
          <p:cNvPicPr>
            <a:picLocks noChangeAspect="1"/>
          </p:cNvPicPr>
          <p:nvPr/>
        </p:nvPicPr>
        <p:blipFill>
          <a:blip r:embed="rId2"/>
          <a:stretch>
            <a:fillRect/>
          </a:stretch>
        </p:blipFill>
        <p:spPr>
          <a:xfrm>
            <a:off x="261937" y="1838044"/>
            <a:ext cx="8620125" cy="3390900"/>
          </a:xfrm>
          <a:prstGeom prst="rect">
            <a:avLst/>
          </a:prstGeom>
        </p:spPr>
      </p:pic>
    </p:spTree>
    <p:extLst>
      <p:ext uri="{BB962C8B-B14F-4D97-AF65-F5344CB8AC3E}">
        <p14:creationId xmlns:p14="http://schemas.microsoft.com/office/powerpoint/2010/main" val="35480284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3004</TotalTime>
  <Words>1038</Words>
  <Application>Microsoft Office PowerPoint</Application>
  <PresentationFormat>On-screen Show (4:3)</PresentationFormat>
  <Paragraphs>135</Paragraphs>
  <Slides>26</Slides>
  <Notes>3</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Reproducible Research Journal Club</vt:lpstr>
      <vt:lpstr>Our goals/Criteria</vt:lpstr>
      <vt:lpstr>Tools that meet our criteria</vt:lpstr>
      <vt:lpstr>Our goals/Criteria</vt:lpstr>
      <vt:lpstr>Git vs.Github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Resources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OHSU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Reproducible Research Journal Club</dc:title>
  <dc:creator>Lina Gao</dc:creator>
  <cp:lastModifiedBy>lina gao</cp:lastModifiedBy>
  <cp:revision>62</cp:revision>
  <cp:lastPrinted>2016-08-03T19:52:36Z</cp:lastPrinted>
  <dcterms:created xsi:type="dcterms:W3CDTF">2016-07-29T19:16:28Z</dcterms:created>
  <dcterms:modified xsi:type="dcterms:W3CDTF">2016-08-24T22:24:26Z</dcterms:modified>
</cp:coreProperties>
</file>