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42522F-47A2-40F0-AC72-7B9961A1717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4BEE-F63B-4173-8B61-611ADA68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4aSjx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78" y="1057030"/>
            <a:ext cx="8825658" cy="3329581"/>
          </a:xfrm>
        </p:spPr>
        <p:txBody>
          <a:bodyPr/>
          <a:lstStyle/>
          <a:p>
            <a:pPr algn="ctr"/>
            <a:r>
              <a:rPr lang="en-US" sz="3200" b="1" dirty="0" smtClean="0"/>
              <a:t>Reproducible Research with R and R studio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Chapter 7 – Preparing Data for Analysis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Solange </a:t>
            </a:r>
            <a:r>
              <a:rPr lang="en-US" sz="3200" dirty="0" err="1" smtClean="0"/>
              <a:t>Mongoue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August 31, 2016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R’s logical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996" y="2052638"/>
            <a:ext cx="435978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7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Recoding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</a:t>
            </a:r>
            <a:r>
              <a:rPr lang="en-US" b="1" dirty="0" smtClean="0"/>
              <a:t>identical</a:t>
            </a:r>
            <a:r>
              <a:rPr lang="en-US" dirty="0" smtClean="0"/>
              <a:t> identification values that R can use to match each observation on</a:t>
            </a:r>
          </a:p>
          <a:p>
            <a:r>
              <a:rPr lang="en-US" dirty="0" smtClean="0"/>
              <a:t>For example, in </a:t>
            </a:r>
            <a:r>
              <a:rPr lang="en-US" i="1" dirty="0" err="1" smtClean="0"/>
              <a:t>GatheredFertSub</a:t>
            </a:r>
            <a:r>
              <a:rPr lang="en-US" i="1" dirty="0" smtClean="0"/>
              <a:t> </a:t>
            </a:r>
            <a:r>
              <a:rPr lang="en-US" dirty="0"/>
              <a:t>the southern Korean country is labeled “Korea, Rep.”. </a:t>
            </a:r>
            <a:r>
              <a:rPr lang="en-US" dirty="0" smtClean="0"/>
              <a:t>To recode </a:t>
            </a:r>
            <a:r>
              <a:rPr lang="en-US" dirty="0"/>
              <a:t>it to “South Korea</a:t>
            </a:r>
            <a:r>
              <a:rPr lang="en-US" dirty="0" smtClean="0"/>
              <a:t>”, </a:t>
            </a:r>
            <a:r>
              <a:rPr lang="en-US" dirty="0"/>
              <a:t>type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400" i="1" dirty="0"/>
              <a:t># Recode country == "Korea, Rep."" to "South Korea"</a:t>
            </a:r>
          </a:p>
          <a:p>
            <a:pPr marL="457200" lvl="1" indent="0">
              <a:buNone/>
            </a:pPr>
            <a:r>
              <a:rPr lang="en-US" sz="1400" dirty="0" err="1"/>
              <a:t>GatheredFertSub$country</a:t>
            </a:r>
            <a:r>
              <a:rPr lang="en-US" sz="1400" dirty="0"/>
              <a:t>[</a:t>
            </a:r>
            <a:r>
              <a:rPr lang="en-US" sz="1400" dirty="0" err="1"/>
              <a:t>GatheredFertSub$country</a:t>
            </a:r>
            <a:r>
              <a:rPr lang="en-US" sz="1400" dirty="0"/>
              <a:t> ==</a:t>
            </a:r>
          </a:p>
          <a:p>
            <a:pPr marL="457200" lvl="1" indent="0">
              <a:buNone/>
            </a:pPr>
            <a:r>
              <a:rPr lang="en-US" sz="1400" dirty="0" smtClean="0"/>
              <a:t>					"</a:t>
            </a:r>
            <a:r>
              <a:rPr lang="en-US" sz="1400" dirty="0"/>
              <a:t>Korea, Rep."] &lt;- "South </a:t>
            </a:r>
            <a:r>
              <a:rPr lang="en-US" sz="1400" dirty="0" smtClean="0"/>
              <a:t>Korea"</a:t>
            </a:r>
          </a:p>
          <a:p>
            <a:r>
              <a:rPr lang="en-US" dirty="0"/>
              <a:t>This code assigns “South Korea” to all values of the </a:t>
            </a:r>
            <a:r>
              <a:rPr lang="en-US" b="1" dirty="0"/>
              <a:t>country </a:t>
            </a:r>
            <a:r>
              <a:rPr lang="en-US" dirty="0"/>
              <a:t>variable </a:t>
            </a:r>
            <a:r>
              <a:rPr lang="en-US" dirty="0" smtClean="0"/>
              <a:t>that equal </a:t>
            </a:r>
            <a:r>
              <a:rPr lang="en-US" dirty="0"/>
              <a:t>“Korea, Rep</a:t>
            </a:r>
            <a:r>
              <a:rPr lang="en-US" dirty="0" smtClean="0"/>
              <a:t>.”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49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Creating new variables from 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31826" cy="4195481"/>
          </a:xfrm>
        </p:spPr>
        <p:txBody>
          <a:bodyPr/>
          <a:lstStyle/>
          <a:p>
            <a:r>
              <a:rPr lang="en-US" dirty="0"/>
              <a:t>create a new variable that is the natural logarithm of </a:t>
            </a:r>
            <a:r>
              <a:rPr lang="en-US" b="1" dirty="0" smtClean="0"/>
              <a:t>Fertilizer-Consumption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b="1" i="1" dirty="0" smtClean="0"/>
              <a:t>log</a:t>
            </a:r>
            <a:r>
              <a:rPr lang="en-US" dirty="0" smtClean="0"/>
              <a:t> function and assign the a new variable : </a:t>
            </a:r>
            <a:r>
              <a:rPr lang="en-US" b="1" dirty="0" err="1" smtClean="0"/>
              <a:t>logFertConsumption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1600" i="1" dirty="0" err="1"/>
              <a:t>GatheredFertSub$logFertConsumption</a:t>
            </a:r>
            <a:r>
              <a:rPr lang="en-US" sz="1600" i="1" dirty="0"/>
              <a:t> &lt;- </a:t>
            </a:r>
            <a:r>
              <a:rPr lang="en-US" sz="1600" b="1" i="1" dirty="0" smtClean="0"/>
              <a:t>log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GatheredFertSub$FertilizerConsumption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pPr marL="457200" lvl="1" indent="0">
              <a:buNone/>
            </a:pPr>
            <a:r>
              <a:rPr lang="en-US" sz="1600" i="1" dirty="0"/>
              <a:t># Summarize the log transformed variable</a:t>
            </a:r>
          </a:p>
          <a:p>
            <a:pPr marL="457200" lvl="1" indent="0">
              <a:buNone/>
            </a:pPr>
            <a:r>
              <a:rPr lang="en-US" sz="1600" b="1" i="1" dirty="0" smtClean="0"/>
              <a:t>summary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GatheredFertSub$logFertConsumption</a:t>
            </a:r>
            <a:r>
              <a:rPr lang="en-US" sz="1600" i="1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97" y="4779596"/>
            <a:ext cx="6143776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5518" y="5699155"/>
            <a:ext cx="810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ride of –Infinity values, either drop all the 0s or recode 0s as small</a:t>
            </a:r>
          </a:p>
          <a:p>
            <a:r>
              <a:rPr lang="en-US" dirty="0" smtClean="0"/>
              <a:t>nonnegative numbers like 0.001.</a:t>
            </a:r>
          </a:p>
        </p:txBody>
      </p:sp>
    </p:spTree>
    <p:extLst>
      <p:ext uri="{BB962C8B-B14F-4D97-AF65-F5344CB8AC3E}">
        <p14:creationId xmlns:p14="http://schemas.microsoft.com/office/powerpoint/2010/main" val="13571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Creating new variables from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616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/>
              <a:t># Recode zeros in Fertilizer </a:t>
            </a:r>
            <a:r>
              <a:rPr lang="en-US" sz="1400" i="1" dirty="0" smtClean="0"/>
              <a:t>Consumption </a:t>
            </a:r>
          </a:p>
          <a:p>
            <a:pPr marL="0" indent="0">
              <a:buNone/>
            </a:pPr>
            <a:r>
              <a:rPr lang="en-US" sz="1400" dirty="0" err="1" smtClean="0"/>
              <a:t>GatheredFertSub$FertilizerConsumption</a:t>
            </a:r>
            <a:r>
              <a:rPr lang="en-US" sz="1400" dirty="0" smtClean="0"/>
              <a:t>[ </a:t>
            </a:r>
            <a:r>
              <a:rPr lang="en-US" sz="1400" dirty="0" err="1" smtClean="0"/>
              <a:t>GatheredFertSub$FertilizerConsumption</a:t>
            </a:r>
            <a:r>
              <a:rPr lang="en-US" sz="1400" dirty="0" smtClean="0"/>
              <a:t> </a:t>
            </a:r>
            <a:r>
              <a:rPr lang="en-US" sz="1400" dirty="0"/>
              <a:t>== </a:t>
            </a:r>
            <a:r>
              <a:rPr lang="en-US" sz="1400" dirty="0" smtClean="0"/>
              <a:t>0 ] </a:t>
            </a:r>
            <a:r>
              <a:rPr lang="en-US" sz="1400" dirty="0"/>
              <a:t>&lt;- </a:t>
            </a:r>
            <a:r>
              <a:rPr lang="en-US" sz="1400" dirty="0" smtClean="0"/>
              <a:t>0.001</a:t>
            </a:r>
          </a:p>
          <a:p>
            <a:pPr marL="0" indent="0">
              <a:buNone/>
            </a:pPr>
            <a:endParaRPr lang="pt-BR" sz="1400" i="1" dirty="0" smtClean="0"/>
          </a:p>
          <a:p>
            <a:pPr marL="0" indent="0">
              <a:buNone/>
            </a:pPr>
            <a:r>
              <a:rPr lang="pt-BR" sz="1400" i="1" dirty="0" smtClean="0"/>
              <a:t># </a:t>
            </a:r>
            <a:r>
              <a:rPr lang="pt-BR" sz="1400" i="1" dirty="0"/>
              <a:t>Natural log transform Fertilizer Consumption</a:t>
            </a:r>
          </a:p>
          <a:p>
            <a:pPr marL="0" indent="0">
              <a:buNone/>
            </a:pPr>
            <a:r>
              <a:rPr lang="en-US" sz="1400" dirty="0" err="1"/>
              <a:t>GatheredFertSub$logFertConsumption</a:t>
            </a:r>
            <a:r>
              <a:rPr lang="en-US" sz="1400" dirty="0"/>
              <a:t> &lt;- </a:t>
            </a:r>
            <a:r>
              <a:rPr lang="en-US" sz="1400" b="1" dirty="0" smtClean="0"/>
              <a:t>log</a:t>
            </a:r>
            <a:r>
              <a:rPr lang="en-US" sz="1400" dirty="0" smtClean="0"/>
              <a:t>(</a:t>
            </a:r>
            <a:r>
              <a:rPr lang="en-US" sz="1400" dirty="0" err="1" smtClean="0"/>
              <a:t>GatheredFertSub$FertilizerConsumption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/>
              <a:t># Summarize the log transformed variable</a:t>
            </a:r>
          </a:p>
          <a:p>
            <a:pPr marL="0" indent="0">
              <a:buNone/>
            </a:pPr>
            <a:r>
              <a:rPr lang="en-US" sz="1400" b="1" dirty="0"/>
              <a:t>summary</a:t>
            </a:r>
            <a:r>
              <a:rPr lang="en-US" sz="1400" dirty="0"/>
              <a:t>(</a:t>
            </a:r>
            <a:r>
              <a:rPr lang="en-US" sz="1400" dirty="0" err="1"/>
              <a:t>GatheredFertSub$logFertConsumption</a:t>
            </a:r>
            <a:r>
              <a:rPr lang="en-US" sz="14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985084"/>
            <a:ext cx="614377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Creating new variables from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want </a:t>
            </a:r>
            <a:r>
              <a:rPr lang="en-US" dirty="0"/>
              <a:t>to turn the continuous numeric </a:t>
            </a:r>
            <a:r>
              <a:rPr lang="en-US" b="1" dirty="0" err="1"/>
              <a:t>FertilizerConsumption</a:t>
            </a:r>
            <a:r>
              <a:rPr lang="en-US" b="1" dirty="0"/>
              <a:t> </a:t>
            </a:r>
            <a:r>
              <a:rPr lang="en-US" dirty="0" smtClean="0"/>
              <a:t>variable into </a:t>
            </a:r>
            <a:r>
              <a:rPr lang="en-US" dirty="0"/>
              <a:t>an ordered categorical (i.e. factor)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Create </a:t>
            </a:r>
            <a:r>
              <a:rPr lang="en-US" dirty="0"/>
              <a:t>a factor variable called </a:t>
            </a:r>
            <a:r>
              <a:rPr lang="en-US" b="1" dirty="0" err="1"/>
              <a:t>FertConsGroup</a:t>
            </a:r>
            <a:r>
              <a:rPr lang="en-US" b="1" dirty="0"/>
              <a:t> </a:t>
            </a:r>
            <a:r>
              <a:rPr lang="en-US" dirty="0"/>
              <a:t>with four levels called ‘low</a:t>
            </a:r>
            <a:r>
              <a:rPr lang="en-US" dirty="0" smtClean="0"/>
              <a:t>’, ‘</a:t>
            </a:r>
            <a:r>
              <a:rPr lang="en-US" dirty="0"/>
              <a:t>medium low’, ‘medium high’, ‘high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Create </a:t>
            </a:r>
            <a:r>
              <a:rPr lang="en-US" dirty="0"/>
              <a:t>a new </a:t>
            </a:r>
            <a:r>
              <a:rPr lang="en-US" dirty="0" smtClean="0"/>
              <a:t>numeric variable </a:t>
            </a:r>
            <a:r>
              <a:rPr lang="en-US" dirty="0"/>
              <a:t>based on the values </a:t>
            </a:r>
            <a:r>
              <a:rPr lang="en-US" dirty="0" smtClean="0"/>
              <a:t>listed in the table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98" y="4250906"/>
            <a:ext cx="6304611" cy="2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6913"/>
          </a:xfrm>
        </p:spPr>
        <p:txBody>
          <a:bodyPr/>
          <a:lstStyle/>
          <a:p>
            <a:r>
              <a:rPr lang="en-US" sz="3600" dirty="0"/>
              <a:t>Cleaning Data</a:t>
            </a:r>
            <a:br>
              <a:rPr lang="en-US" sz="3600" dirty="0"/>
            </a:br>
            <a:r>
              <a:rPr lang="en-US" sz="3600" dirty="0"/>
              <a:t>	Creating new variables from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0301"/>
            <a:ext cx="8946541" cy="467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/>
              <a:t>#### Create numeric factor levels variable ####</a:t>
            </a:r>
          </a:p>
          <a:p>
            <a:pPr marL="0" indent="0">
              <a:buNone/>
            </a:pPr>
            <a:r>
              <a:rPr lang="en-US" sz="1200" i="1" dirty="0"/>
              <a:t># Attach </a:t>
            </a:r>
            <a:r>
              <a:rPr lang="en-US" sz="1200" i="1" dirty="0" err="1"/>
              <a:t>GatheredFertSub</a:t>
            </a:r>
            <a:r>
              <a:rPr lang="en-US" sz="1200" i="1" dirty="0"/>
              <a:t> data frame</a:t>
            </a:r>
          </a:p>
          <a:p>
            <a:pPr marL="0" indent="0">
              <a:buNone/>
            </a:pPr>
            <a:r>
              <a:rPr lang="en-US" sz="1200" b="1" dirty="0"/>
              <a:t>attach</a:t>
            </a:r>
            <a:r>
              <a:rPr lang="en-US" sz="1200" dirty="0"/>
              <a:t>(</a:t>
            </a:r>
            <a:r>
              <a:rPr lang="en-US" sz="1200" dirty="0" err="1"/>
              <a:t>GatheredFertSub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i="1" dirty="0"/>
              <a:t># Created new </a:t>
            </a:r>
            <a:r>
              <a:rPr lang="en-US" sz="1200" i="1" dirty="0" err="1"/>
              <a:t>FertConsGroup</a:t>
            </a:r>
            <a:r>
              <a:rPr lang="en-US" sz="1200" i="1" dirty="0"/>
              <a:t> variable based on</a:t>
            </a:r>
          </a:p>
          <a:p>
            <a:pPr marL="0" indent="0">
              <a:buNone/>
            </a:pPr>
            <a:r>
              <a:rPr lang="en-US" sz="1200" i="1" dirty="0"/>
              <a:t># </a:t>
            </a:r>
            <a:r>
              <a:rPr lang="en-US" sz="1200" i="1" dirty="0" err="1"/>
              <a:t>FertilizerConsumption</a:t>
            </a:r>
            <a:endParaRPr lang="en-US" sz="1200" i="1" dirty="0"/>
          </a:p>
          <a:p>
            <a:pPr marL="0" indent="0">
              <a:buNone/>
            </a:pPr>
            <a:r>
              <a:rPr lang="en-US" sz="1200" dirty="0" err="1" smtClean="0"/>
              <a:t>GatheredFertSub$FertConsGroup</a:t>
            </a:r>
            <a:r>
              <a:rPr lang="en-US" sz="1200" dirty="0" smtClean="0"/>
              <a:t> [</a:t>
            </a:r>
            <a:r>
              <a:rPr lang="en-US" sz="1200" dirty="0" err="1" smtClean="0"/>
              <a:t>FertilizerConsumption</a:t>
            </a:r>
            <a:r>
              <a:rPr lang="en-US" sz="1200" dirty="0" smtClean="0"/>
              <a:t> &lt; </a:t>
            </a:r>
            <a:r>
              <a:rPr lang="en-US" sz="1200" dirty="0"/>
              <a:t>18] &lt;- 1</a:t>
            </a:r>
          </a:p>
          <a:p>
            <a:pPr marL="0" indent="0">
              <a:buNone/>
            </a:pPr>
            <a:r>
              <a:rPr lang="en-US" sz="1200" dirty="0" err="1" smtClean="0"/>
              <a:t>GatheredFertSub$FertConsGroup</a:t>
            </a:r>
            <a:r>
              <a:rPr lang="en-US" sz="1200" dirty="0" smtClean="0"/>
              <a:t> [</a:t>
            </a:r>
            <a:r>
              <a:rPr lang="en-US" sz="1200" dirty="0" err="1" smtClean="0"/>
              <a:t>FertilizerConsumption</a:t>
            </a:r>
            <a:r>
              <a:rPr lang="en-US" sz="1200" dirty="0" smtClean="0"/>
              <a:t>&gt;= </a:t>
            </a:r>
            <a:r>
              <a:rPr lang="en-US" sz="1200" dirty="0"/>
              <a:t>18 </a:t>
            </a:r>
            <a:r>
              <a:rPr lang="en-US" sz="1200" dirty="0" smtClean="0"/>
              <a:t>&amp; </a:t>
            </a:r>
            <a:r>
              <a:rPr lang="en-US" sz="1200" dirty="0" err="1" smtClean="0"/>
              <a:t>FertilizerConsumption</a:t>
            </a:r>
            <a:r>
              <a:rPr lang="en-US" sz="1200" dirty="0" smtClean="0"/>
              <a:t> </a:t>
            </a:r>
            <a:r>
              <a:rPr lang="en-US" sz="1200" dirty="0"/>
              <a:t>&lt; 81] &lt;- 2</a:t>
            </a:r>
          </a:p>
          <a:p>
            <a:pPr marL="0" indent="0">
              <a:buNone/>
            </a:pPr>
            <a:r>
              <a:rPr lang="en-US" sz="1200" dirty="0" err="1" smtClean="0"/>
              <a:t>GatheredFertSub$FertConsGroup</a:t>
            </a:r>
            <a:r>
              <a:rPr lang="en-US" sz="1200" dirty="0" smtClean="0"/>
              <a:t> [</a:t>
            </a:r>
            <a:r>
              <a:rPr lang="en-US" sz="1200" dirty="0" err="1" smtClean="0"/>
              <a:t>FertilizerConsumption</a:t>
            </a:r>
            <a:r>
              <a:rPr lang="en-US" sz="1200" dirty="0"/>
              <a:t> </a:t>
            </a:r>
            <a:r>
              <a:rPr lang="en-US" sz="1200" dirty="0" smtClean="0"/>
              <a:t>&gt;= </a:t>
            </a:r>
            <a:r>
              <a:rPr lang="en-US" sz="1200" dirty="0"/>
              <a:t>81 </a:t>
            </a:r>
            <a:r>
              <a:rPr lang="en-US" sz="1200" dirty="0" smtClean="0"/>
              <a:t>&amp; </a:t>
            </a:r>
            <a:r>
              <a:rPr lang="en-US" sz="1200" dirty="0" err="1" smtClean="0"/>
              <a:t>FertilizerConsumption</a:t>
            </a:r>
            <a:r>
              <a:rPr lang="en-US" sz="1200" dirty="0" smtClean="0"/>
              <a:t> </a:t>
            </a:r>
            <a:r>
              <a:rPr lang="en-US" sz="1200" dirty="0"/>
              <a:t>&lt; 158] &lt;- 3</a:t>
            </a:r>
          </a:p>
          <a:p>
            <a:pPr marL="0" indent="0">
              <a:buNone/>
            </a:pPr>
            <a:r>
              <a:rPr lang="en-US" sz="1200" dirty="0" err="1" smtClean="0"/>
              <a:t>GatheredFertSub$FertConsGroup</a:t>
            </a:r>
            <a:r>
              <a:rPr lang="en-US" sz="1200" dirty="0" smtClean="0"/>
              <a:t> [</a:t>
            </a:r>
            <a:r>
              <a:rPr lang="en-US" sz="1200" dirty="0" err="1" smtClean="0"/>
              <a:t>FertilizerConsumption</a:t>
            </a:r>
            <a:r>
              <a:rPr lang="en-US" sz="1200" dirty="0"/>
              <a:t> </a:t>
            </a:r>
            <a:r>
              <a:rPr lang="en-US" sz="1200" dirty="0" smtClean="0"/>
              <a:t>&gt;= </a:t>
            </a:r>
            <a:r>
              <a:rPr lang="en-US" sz="1200" dirty="0"/>
              <a:t>158] &lt;- 4</a:t>
            </a:r>
          </a:p>
          <a:p>
            <a:pPr marL="0" indent="0">
              <a:buNone/>
            </a:pPr>
            <a:r>
              <a:rPr lang="en-US" sz="1200" dirty="0" err="1" smtClean="0"/>
              <a:t>GatheredFertSub$FertConsGroup</a:t>
            </a:r>
            <a:r>
              <a:rPr lang="en-US" sz="1200" dirty="0" smtClean="0"/>
              <a:t> [</a:t>
            </a:r>
            <a:r>
              <a:rPr lang="en-US" sz="1200" b="1" dirty="0"/>
              <a:t>is.na</a:t>
            </a:r>
            <a:r>
              <a:rPr lang="en-US" sz="1200" dirty="0"/>
              <a:t>(</a:t>
            </a:r>
            <a:r>
              <a:rPr lang="en-US" sz="1200" dirty="0" err="1"/>
              <a:t>FertilizerConsumption</a:t>
            </a:r>
            <a:r>
              <a:rPr lang="en-US" sz="1200" dirty="0"/>
              <a:t>)] &lt;- NA</a:t>
            </a:r>
          </a:p>
          <a:p>
            <a:pPr marL="0" indent="0">
              <a:buNone/>
            </a:pPr>
            <a:r>
              <a:rPr lang="en-US" sz="1200" i="1" dirty="0"/>
              <a:t># Detach data frame</a:t>
            </a:r>
          </a:p>
          <a:p>
            <a:pPr marL="0" indent="0">
              <a:buNone/>
            </a:pPr>
            <a:r>
              <a:rPr lang="en-US" sz="1200" b="1" dirty="0"/>
              <a:t>detach</a:t>
            </a:r>
            <a:r>
              <a:rPr lang="en-US" sz="1200" dirty="0"/>
              <a:t>(</a:t>
            </a:r>
            <a:r>
              <a:rPr lang="en-US" sz="1200" dirty="0" err="1"/>
              <a:t>GatheredFertSub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i="1" dirty="0"/>
              <a:t># Summarize </a:t>
            </a:r>
            <a:r>
              <a:rPr lang="en-US" sz="1200" i="1" dirty="0" err="1"/>
              <a:t>FertConsGroup</a:t>
            </a:r>
            <a:endParaRPr lang="en-US" sz="1200" i="1" dirty="0"/>
          </a:p>
          <a:p>
            <a:pPr marL="0" indent="0">
              <a:buNone/>
            </a:pPr>
            <a:r>
              <a:rPr lang="en-US" sz="1200" b="1" dirty="0"/>
              <a:t>summary</a:t>
            </a:r>
            <a:r>
              <a:rPr lang="en-US" sz="1200" dirty="0"/>
              <a:t>(</a:t>
            </a:r>
            <a:r>
              <a:rPr lang="en-US" sz="1200" dirty="0" err="1"/>
              <a:t>GatheredFertSub$FertConsGroup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88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32287"/>
            <a:ext cx="9404723" cy="1400530"/>
          </a:xfrm>
        </p:spPr>
        <p:txBody>
          <a:bodyPr/>
          <a:lstStyle/>
          <a:p>
            <a:r>
              <a:rPr lang="en-US" sz="4400" dirty="0"/>
              <a:t>Cleaning Data</a:t>
            </a:r>
            <a:br>
              <a:rPr lang="en-US" sz="4400" dirty="0"/>
            </a:br>
            <a:r>
              <a:rPr lang="en-US" sz="4400" dirty="0"/>
              <a:t>	Creating new variables from 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4672"/>
            <a:ext cx="8946541" cy="47933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New variable is numeric. Still need to create the factor variable</a:t>
            </a:r>
          </a:p>
          <a:p>
            <a:pPr marL="400050" lvl="1" indent="0">
              <a:buNone/>
            </a:pPr>
            <a:r>
              <a:rPr lang="en-US" sz="1400" i="1" dirty="0"/>
              <a:t># Create vector of factor level labels</a:t>
            </a:r>
          </a:p>
          <a:p>
            <a:pPr marL="400050" lvl="1" indent="0">
              <a:buNone/>
            </a:pPr>
            <a:r>
              <a:rPr lang="en-US" sz="1400" i="1" dirty="0" err="1"/>
              <a:t>FCLabels</a:t>
            </a:r>
            <a:r>
              <a:rPr lang="en-US" sz="1400" i="1" dirty="0"/>
              <a:t> &lt;- </a:t>
            </a:r>
            <a:r>
              <a:rPr lang="en-US" sz="1400" b="1" i="1" dirty="0"/>
              <a:t>c</a:t>
            </a:r>
            <a:r>
              <a:rPr lang="en-US" sz="1400" i="1" dirty="0"/>
              <a:t>("low", "medium low", "medium high", "high</a:t>
            </a:r>
            <a:r>
              <a:rPr lang="en-US" sz="1400" i="1" dirty="0" smtClean="0"/>
              <a:t>")</a:t>
            </a:r>
          </a:p>
          <a:p>
            <a:pPr marL="400050" lvl="1" indent="0">
              <a:buNone/>
            </a:pPr>
            <a:r>
              <a:rPr lang="en-US" sz="1400" i="1" dirty="0"/>
              <a:t># Convert </a:t>
            </a:r>
            <a:r>
              <a:rPr lang="en-US" sz="1400" i="1" dirty="0" err="1"/>
              <a:t>FertConsGroup</a:t>
            </a:r>
            <a:r>
              <a:rPr lang="en-US" sz="1400" i="1" dirty="0"/>
              <a:t> to a factor</a:t>
            </a:r>
          </a:p>
          <a:p>
            <a:pPr marL="400050" lvl="1" indent="0">
              <a:buNone/>
            </a:pPr>
            <a:r>
              <a:rPr lang="en-US" sz="1400" i="1" dirty="0" err="1"/>
              <a:t>GatheredFertSub$FertConsGroup</a:t>
            </a:r>
            <a:r>
              <a:rPr lang="en-US" sz="1400" i="1" dirty="0"/>
              <a:t> &lt;- </a:t>
            </a:r>
            <a:r>
              <a:rPr lang="en-US" sz="1400" b="1" i="1" dirty="0"/>
              <a:t>factor</a:t>
            </a:r>
            <a:r>
              <a:rPr lang="en-US" sz="1400" i="1" dirty="0"/>
              <a:t>(</a:t>
            </a:r>
            <a:r>
              <a:rPr lang="en-US" sz="1400" i="1" dirty="0" err="1"/>
              <a:t>GatheredFertSub$FertConsGroup</a:t>
            </a:r>
            <a:r>
              <a:rPr lang="en-US" sz="1400" i="1" dirty="0"/>
              <a:t>,</a:t>
            </a:r>
          </a:p>
          <a:p>
            <a:pPr marL="400050" lvl="1" indent="0">
              <a:buNone/>
            </a:pPr>
            <a:r>
              <a:rPr lang="en-US" sz="1400" i="1" dirty="0" smtClean="0"/>
              <a:t>							      labels </a:t>
            </a:r>
            <a:r>
              <a:rPr lang="en-US" sz="1400" i="1" dirty="0"/>
              <a:t>= </a:t>
            </a:r>
            <a:r>
              <a:rPr lang="en-US" sz="1400" i="1" dirty="0" err="1"/>
              <a:t>FCLabels</a:t>
            </a:r>
            <a:r>
              <a:rPr lang="en-US" sz="1400" i="1" dirty="0" smtClean="0"/>
              <a:t>)</a:t>
            </a:r>
          </a:p>
          <a:p>
            <a:pPr marL="400050" lvl="1" indent="0">
              <a:buNone/>
            </a:pPr>
            <a:r>
              <a:rPr lang="en-US" sz="1400" i="1" dirty="0"/>
              <a:t># Summarize </a:t>
            </a:r>
            <a:r>
              <a:rPr lang="en-US" sz="1400" i="1" dirty="0" err="1"/>
              <a:t>FertConsGroup</a:t>
            </a:r>
            <a:endParaRPr lang="en-US" sz="1400" i="1" dirty="0"/>
          </a:p>
          <a:p>
            <a:pPr marL="400050" lvl="1" indent="0">
              <a:buNone/>
            </a:pPr>
            <a:r>
              <a:rPr lang="en-US" sz="1400" b="1" i="1" dirty="0"/>
              <a:t>summary</a:t>
            </a:r>
            <a:r>
              <a:rPr lang="en-US" sz="1400" i="1" dirty="0"/>
              <a:t>(</a:t>
            </a:r>
            <a:r>
              <a:rPr lang="en-US" sz="1400" i="1" dirty="0" err="1"/>
              <a:t>GatheredFertSub$FertConsGroup</a:t>
            </a:r>
            <a:r>
              <a:rPr lang="en-US" sz="1400" i="1" dirty="0" smtClean="0"/>
              <a:t>)</a:t>
            </a:r>
          </a:p>
          <a:p>
            <a:r>
              <a:rPr lang="en-US" dirty="0" smtClean="0"/>
              <a:t>Cut function is less code-intensive</a:t>
            </a:r>
          </a:p>
          <a:p>
            <a:pPr marL="400050" lvl="1" indent="0">
              <a:buNone/>
            </a:pPr>
            <a:r>
              <a:rPr lang="en-US" sz="1400" i="1" dirty="0"/>
              <a:t># Create a factor variable with the cut command</a:t>
            </a:r>
          </a:p>
          <a:p>
            <a:pPr marL="400050" lvl="1" indent="0">
              <a:buNone/>
            </a:pPr>
            <a:r>
              <a:rPr lang="en-US" sz="1400" i="1" dirty="0" err="1"/>
              <a:t>FertFactor</a:t>
            </a:r>
            <a:r>
              <a:rPr lang="en-US" sz="1400" i="1" dirty="0"/>
              <a:t> &lt;- </a:t>
            </a:r>
            <a:r>
              <a:rPr lang="en-US" sz="1400" b="1" i="1" dirty="0"/>
              <a:t>cut</a:t>
            </a:r>
            <a:r>
              <a:rPr lang="en-US" sz="1400" i="1" dirty="0"/>
              <a:t>(</a:t>
            </a:r>
            <a:r>
              <a:rPr lang="en-US" sz="1400" i="1" dirty="0" err="1"/>
              <a:t>GatheredFertSub$FertilizerConsumption</a:t>
            </a:r>
            <a:r>
              <a:rPr lang="en-US" sz="1400" i="1" dirty="0"/>
              <a:t>,</a:t>
            </a:r>
          </a:p>
          <a:p>
            <a:pPr marL="400050" lvl="1" indent="0">
              <a:buNone/>
            </a:pPr>
            <a:r>
              <a:rPr lang="en-US" sz="1400" i="1" dirty="0" smtClean="0"/>
              <a:t>					breaks </a:t>
            </a:r>
            <a:r>
              <a:rPr lang="en-US" sz="1400" i="1" dirty="0"/>
              <a:t>= </a:t>
            </a:r>
            <a:r>
              <a:rPr lang="en-US" sz="1400" b="1" i="1" dirty="0"/>
              <a:t>c</a:t>
            </a:r>
            <a:r>
              <a:rPr lang="en-US" sz="1400" i="1" dirty="0"/>
              <a:t>(-0.01, 17.99, 80.99, 157.99, 999.99),</a:t>
            </a:r>
          </a:p>
          <a:p>
            <a:pPr marL="400050" lvl="1" indent="0">
              <a:buNone/>
            </a:pPr>
            <a:r>
              <a:rPr lang="en-US" sz="1400" i="1" dirty="0" smtClean="0"/>
              <a:t>					labels </a:t>
            </a:r>
            <a:r>
              <a:rPr lang="en-US" sz="1400" i="1" dirty="0"/>
              <a:t>= </a:t>
            </a:r>
            <a:r>
              <a:rPr lang="en-US" sz="1400" b="1" i="1" dirty="0"/>
              <a:t>c</a:t>
            </a:r>
            <a:r>
              <a:rPr lang="en-US" sz="1400" i="1" dirty="0"/>
              <a:t>("low", "medium low</a:t>
            </a:r>
            <a:r>
              <a:rPr lang="en-US" sz="1400" i="1" dirty="0" smtClean="0"/>
              <a:t>", "</a:t>
            </a:r>
            <a:r>
              <a:rPr lang="en-US" sz="1400" i="1" dirty="0"/>
              <a:t>medium high", "high"))</a:t>
            </a:r>
          </a:p>
          <a:p>
            <a:pPr marL="400050" lvl="1" indent="0">
              <a:buNone/>
            </a:pPr>
            <a:r>
              <a:rPr lang="en-US" sz="1400" i="1" dirty="0"/>
              <a:t># Summarize </a:t>
            </a:r>
            <a:r>
              <a:rPr lang="en-US" sz="1400" i="1" dirty="0" err="1"/>
              <a:t>FertFactor</a:t>
            </a:r>
            <a:endParaRPr lang="en-US" sz="1400" i="1" dirty="0"/>
          </a:p>
          <a:p>
            <a:pPr marL="400050" lvl="1" indent="0">
              <a:buNone/>
            </a:pPr>
            <a:r>
              <a:rPr lang="en-US" sz="1400" b="1" i="1" dirty="0"/>
              <a:t>summary</a:t>
            </a:r>
            <a:r>
              <a:rPr lang="en-US" sz="1400" i="1" dirty="0"/>
              <a:t>(</a:t>
            </a:r>
            <a:r>
              <a:rPr lang="en-US" sz="1400" i="1" dirty="0" err="1"/>
              <a:t>FertFactor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24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Changing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 variable to a character </a:t>
            </a:r>
            <a:r>
              <a:rPr lang="en-US" dirty="0" smtClean="0"/>
              <a:t>use </a:t>
            </a:r>
            <a:r>
              <a:rPr lang="en-US" b="1" i="1" dirty="0" smtClean="0"/>
              <a:t>character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i="1" dirty="0"/>
              <a:t>numeric</a:t>
            </a:r>
            <a:r>
              <a:rPr lang="en-US" dirty="0"/>
              <a:t> to convert it to a numeric type </a:t>
            </a:r>
            <a:r>
              <a:rPr lang="en-US" dirty="0" smtClean="0"/>
              <a:t>variable</a:t>
            </a:r>
          </a:p>
          <a:p>
            <a:r>
              <a:rPr lang="en-US" dirty="0"/>
              <a:t>can </a:t>
            </a:r>
            <a:r>
              <a:rPr lang="en-US" dirty="0" smtClean="0"/>
              <a:t>place as</a:t>
            </a:r>
            <a:r>
              <a:rPr lang="en-US" dirty="0"/>
              <a:t>. before these commands (e.g. </a:t>
            </a:r>
            <a:r>
              <a:rPr lang="en-US" b="1" dirty="0" err="1"/>
              <a:t>as.factor</a:t>
            </a:r>
            <a:r>
              <a:rPr lang="en-US" dirty="0"/>
              <a:t>) as a way of coercing a </a:t>
            </a:r>
            <a:r>
              <a:rPr lang="en-US" dirty="0" smtClean="0"/>
              <a:t>change in </a:t>
            </a:r>
            <a:r>
              <a:rPr lang="en-US" dirty="0"/>
              <a:t>type.</a:t>
            </a:r>
          </a:p>
        </p:txBody>
      </p:sp>
    </p:spTree>
    <p:extLst>
      <p:ext uri="{BB962C8B-B14F-4D97-AF65-F5344CB8AC3E}">
        <p14:creationId xmlns:p14="http://schemas.microsoft.com/office/powerpoint/2010/main" val="18757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Sets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must be in same format and have variables with identical matching ID values</a:t>
            </a:r>
          </a:p>
          <a:p>
            <a:r>
              <a:rPr lang="en-US" dirty="0" smtClean="0"/>
              <a:t>Use </a:t>
            </a:r>
            <a:r>
              <a:rPr lang="en-US" b="1" i="1" dirty="0" err="1" smtClean="0"/>
              <a:t>cbind</a:t>
            </a:r>
            <a:r>
              <a:rPr lang="en-US" b="1" i="1" dirty="0" smtClean="0"/>
              <a:t> </a:t>
            </a:r>
            <a:r>
              <a:rPr lang="en-US" dirty="0"/>
              <a:t>command to bind columns from the data sets </a:t>
            </a:r>
            <a:r>
              <a:rPr lang="en-US" dirty="0" smtClean="0"/>
              <a:t>together when data sets are </a:t>
            </a:r>
            <a:r>
              <a:rPr lang="en-US" dirty="0"/>
              <a:t>in the same </a:t>
            </a:r>
            <a:r>
              <a:rPr lang="en-US" dirty="0" smtClean="0"/>
              <a:t>order–rows in </a:t>
            </a:r>
            <a:r>
              <a:rPr lang="en-US" dirty="0"/>
              <a:t>all </a:t>
            </a:r>
            <a:r>
              <a:rPr lang="en-US" dirty="0" smtClean="0"/>
              <a:t>of the </a:t>
            </a:r>
            <a:r>
              <a:rPr lang="en-US" dirty="0"/>
              <a:t>data </a:t>
            </a:r>
            <a:r>
              <a:rPr lang="en-US" dirty="0" smtClean="0"/>
              <a:t>sets and represent </a:t>
            </a:r>
            <a:r>
              <a:rPr lang="en-US" dirty="0"/>
              <a:t>the same observation of the same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Avoid </a:t>
            </a:r>
            <a:r>
              <a:rPr lang="en-US" dirty="0" err="1" smtClean="0"/>
              <a:t>cbind</a:t>
            </a:r>
            <a:r>
              <a:rPr lang="en-US" dirty="0" smtClean="0"/>
              <a:t> for merging real-word data</a:t>
            </a:r>
          </a:p>
          <a:p>
            <a:r>
              <a:rPr lang="en-US" dirty="0" smtClean="0"/>
              <a:t>Use </a:t>
            </a:r>
            <a:r>
              <a:rPr lang="en-US" b="1" i="1" dirty="0" err="1" smtClean="0"/>
              <a:t>rbind</a:t>
            </a:r>
            <a:r>
              <a:rPr lang="en-US" b="1" i="1" dirty="0" smtClean="0"/>
              <a:t>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have data sets with the exact same columns and variable types </a:t>
            </a:r>
            <a:r>
              <a:rPr lang="en-US" dirty="0" smtClean="0"/>
              <a:t>and you </a:t>
            </a:r>
            <a:r>
              <a:rPr lang="en-US" dirty="0"/>
              <a:t>just want to attach one under the </a:t>
            </a:r>
            <a:r>
              <a:rPr lang="en-US" dirty="0" smtClean="0"/>
              <a:t>other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1729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 Sets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The merge command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Safest and most effective</a:t>
            </a:r>
          </a:p>
          <a:p>
            <a:r>
              <a:rPr lang="en-US" dirty="0"/>
              <a:t>merge our </a:t>
            </a:r>
            <a:r>
              <a:rPr lang="en-US" i="1" dirty="0" err="1" smtClean="0"/>
              <a:t>GatheredFertSub</a:t>
            </a:r>
            <a:r>
              <a:rPr lang="en-US" i="1" dirty="0" smtClean="0"/>
              <a:t> </a:t>
            </a:r>
            <a:r>
              <a:rPr lang="en-US" dirty="0"/>
              <a:t>data frame with two other data frames we created in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i="1" dirty="0" err="1" smtClean="0"/>
              <a:t>FinRegulatorData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i="1" dirty="0" err="1"/>
              <a:t>DispropData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i="1" dirty="0"/>
              <a:t># Merge </a:t>
            </a:r>
            <a:r>
              <a:rPr lang="en-US" i="1" dirty="0" err="1"/>
              <a:t>FinRegulatorData</a:t>
            </a:r>
            <a:r>
              <a:rPr lang="en-US" i="1" dirty="0"/>
              <a:t> and </a:t>
            </a:r>
            <a:r>
              <a:rPr lang="en-US" i="1" dirty="0" err="1"/>
              <a:t>DispropData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MergedData1 &lt;- </a:t>
            </a:r>
            <a:r>
              <a:rPr lang="en-US" b="1" dirty="0"/>
              <a:t>merge</a:t>
            </a:r>
            <a:r>
              <a:rPr lang="en-US" dirty="0"/>
              <a:t>(x = </a:t>
            </a:r>
            <a:r>
              <a:rPr lang="en-US" dirty="0" err="1" smtClean="0"/>
              <a:t>FertConsumpData</a:t>
            </a:r>
            <a:r>
              <a:rPr lang="en-US" dirty="0" smtClean="0"/>
              <a:t>,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				      y </a:t>
            </a:r>
            <a:r>
              <a:rPr lang="en-US" dirty="0"/>
              <a:t>= </a:t>
            </a:r>
            <a:r>
              <a:rPr lang="en-US" dirty="0" err="1"/>
              <a:t>DispropData</a:t>
            </a:r>
            <a:r>
              <a:rPr lang="en-US" dirty="0"/>
              <a:t>,</a:t>
            </a:r>
          </a:p>
          <a:p>
            <a:pPr marL="400050" lvl="1" indent="0">
              <a:buNone/>
            </a:pPr>
            <a:r>
              <a:rPr lang="en-US" dirty="0" smtClean="0"/>
              <a:t>				      by </a:t>
            </a:r>
            <a:r>
              <a:rPr lang="en-US" dirty="0"/>
              <a:t>= "iso2c",</a:t>
            </a:r>
          </a:p>
          <a:p>
            <a:pPr marL="400050" lvl="1" indent="0">
              <a:buNone/>
            </a:pPr>
            <a:r>
              <a:rPr lang="en-US" dirty="0" smtClean="0"/>
              <a:t>   			     all </a:t>
            </a:r>
            <a:r>
              <a:rPr lang="en-US" dirty="0"/>
              <a:t>= TRUE)</a:t>
            </a:r>
          </a:p>
          <a:p>
            <a:pPr marL="400050" lvl="1" indent="0">
              <a:buNone/>
            </a:pPr>
            <a:r>
              <a:rPr lang="en-US" i="1" dirty="0"/>
              <a:t># Merge combined data set with and </a:t>
            </a:r>
            <a:r>
              <a:rPr lang="en-US" i="1" dirty="0" err="1"/>
              <a:t>GatheredFertSub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MergedData1 &lt;- </a:t>
            </a:r>
            <a:r>
              <a:rPr lang="en-US" b="1" dirty="0"/>
              <a:t>merge</a:t>
            </a:r>
            <a:r>
              <a:rPr lang="en-US" dirty="0"/>
              <a:t>(x = MergedData1,</a:t>
            </a:r>
          </a:p>
          <a:p>
            <a:pPr marL="400050" lvl="1" indent="0">
              <a:buNone/>
            </a:pPr>
            <a:r>
              <a:rPr lang="en-US" dirty="0" smtClean="0"/>
              <a:t>			                 y </a:t>
            </a:r>
            <a:r>
              <a:rPr lang="en-US" dirty="0"/>
              <a:t>= </a:t>
            </a:r>
            <a:r>
              <a:rPr lang="en-US" dirty="0" err="1"/>
              <a:t>GatheredFertSub</a:t>
            </a:r>
            <a:r>
              <a:rPr lang="en-US" dirty="0"/>
              <a:t>,</a:t>
            </a:r>
          </a:p>
          <a:p>
            <a:pPr marL="400050" lvl="1" indent="0">
              <a:buNone/>
            </a:pPr>
            <a:r>
              <a:rPr lang="en-US" dirty="0" smtClean="0"/>
              <a:t>				     by </a:t>
            </a:r>
            <a:r>
              <a:rPr lang="en-US" dirty="0"/>
              <a:t>= "iso2c",</a:t>
            </a:r>
          </a:p>
          <a:p>
            <a:pPr marL="400050" lvl="1" indent="0">
              <a:buNone/>
            </a:pPr>
            <a:r>
              <a:rPr lang="en-US" dirty="0" smtClean="0"/>
              <a:t>				    all </a:t>
            </a:r>
            <a:r>
              <a:rPr lang="en-US" dirty="0"/>
              <a:t>= TRUE)</a:t>
            </a:r>
          </a:p>
          <a:p>
            <a:pPr marL="400050" lvl="1" indent="0">
              <a:buNone/>
            </a:pPr>
            <a:r>
              <a:rPr lang="en-US" i="1" dirty="0"/>
              <a:t># Show MergedData1 </a:t>
            </a:r>
            <a:r>
              <a:rPr lang="en-US" i="1" dirty="0" smtClean="0"/>
              <a:t>variables</a:t>
            </a:r>
          </a:p>
          <a:p>
            <a:pPr marL="400050" lvl="1" indent="0">
              <a:buNone/>
            </a:pPr>
            <a:r>
              <a:rPr lang="en-US" b="1" dirty="0"/>
              <a:t>names</a:t>
            </a:r>
            <a:r>
              <a:rPr lang="en-US" dirty="0"/>
              <a:t>(MergedData1)</a:t>
            </a:r>
          </a:p>
        </p:txBody>
      </p:sp>
    </p:spTree>
    <p:extLst>
      <p:ext uri="{BB962C8B-B14F-4D97-AF65-F5344CB8AC3E}">
        <p14:creationId xmlns:p14="http://schemas.microsoft.com/office/powerpoint/2010/main" val="60863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36246"/>
            <a:ext cx="9404723" cy="1017002"/>
          </a:xfrm>
        </p:spPr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Cleaning Data for merging</a:t>
            </a:r>
          </a:p>
          <a:p>
            <a:pPr lvl="1"/>
            <a:r>
              <a:rPr lang="en-US" dirty="0" smtClean="0"/>
              <a:t>Summarizing</a:t>
            </a:r>
          </a:p>
          <a:p>
            <a:pPr lvl="1"/>
            <a:r>
              <a:rPr lang="en-US" dirty="0" smtClean="0"/>
              <a:t>Reshaping</a:t>
            </a:r>
          </a:p>
          <a:p>
            <a:pPr lvl="1"/>
            <a:r>
              <a:rPr lang="en-US" dirty="0" smtClean="0"/>
              <a:t>Renaming </a:t>
            </a:r>
            <a:r>
              <a:rPr lang="en-US" dirty="0" err="1" smtClean="0"/>
              <a:t>varibles</a:t>
            </a:r>
            <a:endParaRPr lang="en-US" dirty="0" smtClean="0"/>
          </a:p>
          <a:p>
            <a:pPr lvl="1"/>
            <a:r>
              <a:rPr lang="en-US" dirty="0" smtClean="0"/>
              <a:t>Ordering/Sorting</a:t>
            </a:r>
          </a:p>
          <a:p>
            <a:pPr lvl="1"/>
            <a:r>
              <a:rPr lang="en-US" dirty="0" err="1" smtClean="0"/>
              <a:t>Subsetting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Creating new variables</a:t>
            </a:r>
          </a:p>
          <a:p>
            <a:pPr lvl="1"/>
            <a:r>
              <a:rPr lang="en-US" dirty="0" smtClean="0"/>
              <a:t>Changing variable types</a:t>
            </a:r>
          </a:p>
          <a:p>
            <a:r>
              <a:rPr lang="en-US" dirty="0" smtClean="0"/>
              <a:t>Merging Data Sets</a:t>
            </a:r>
          </a:p>
          <a:p>
            <a:pPr lvl="1"/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The merge command</a:t>
            </a:r>
          </a:p>
          <a:p>
            <a:pPr lvl="1"/>
            <a:r>
              <a:rPr lang="en-US" dirty="0" smtClean="0"/>
              <a:t>Duplicate values</a:t>
            </a:r>
          </a:p>
          <a:p>
            <a:pPr lvl="1"/>
            <a:r>
              <a:rPr lang="en-US" dirty="0" smtClean="0"/>
              <a:t>Duplicate columns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7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 Sets</a:t>
            </a:r>
            <a:br>
              <a:rPr lang="en-US" dirty="0"/>
            </a:br>
            <a:r>
              <a:rPr lang="en-US" dirty="0"/>
              <a:t>	The merge command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merge data frames based on the overlap of two </a:t>
            </a:r>
            <a:r>
              <a:rPr lang="en-US" dirty="0" smtClean="0"/>
              <a:t>variables, </a:t>
            </a:r>
            <a:r>
              <a:rPr lang="en-US" dirty="0"/>
              <a:t>we need to add the </a:t>
            </a:r>
            <a:r>
              <a:rPr lang="en-US" b="1" i="1" dirty="0"/>
              <a:t>union</a:t>
            </a:r>
            <a:r>
              <a:rPr lang="en-US" dirty="0"/>
              <a:t> command to </a:t>
            </a:r>
            <a:r>
              <a:rPr lang="en-US" b="1" i="1" dirty="0" smtClean="0"/>
              <a:t>merge</a:t>
            </a:r>
            <a:r>
              <a:rPr lang="en-US" dirty="0" smtClean="0"/>
              <a:t>’s </a:t>
            </a:r>
            <a:r>
              <a:rPr lang="en-US" b="1" i="1" dirty="0" smtClean="0"/>
              <a:t>by</a:t>
            </a:r>
            <a:r>
              <a:rPr lang="en-US" i="1" dirty="0" smtClean="0"/>
              <a:t> </a:t>
            </a:r>
            <a:r>
              <a:rPr lang="en-US" dirty="0" smtClean="0"/>
              <a:t>argument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1400" i="1" dirty="0"/>
              <a:t># Merge </a:t>
            </a:r>
            <a:r>
              <a:rPr lang="en-US" sz="1400" dirty="0" err="1"/>
              <a:t>FertConsumpData</a:t>
            </a:r>
            <a:r>
              <a:rPr lang="en-US" sz="1400" dirty="0"/>
              <a:t> </a:t>
            </a:r>
            <a:r>
              <a:rPr lang="en-US" sz="1400" i="1" dirty="0" smtClean="0"/>
              <a:t>and </a:t>
            </a:r>
            <a:r>
              <a:rPr lang="en-US" sz="1400" i="1" dirty="0" err="1"/>
              <a:t>DispropData</a:t>
            </a:r>
            <a:endParaRPr lang="en-US" sz="1400" i="1" dirty="0"/>
          </a:p>
          <a:p>
            <a:pPr marL="457200" lvl="1" indent="0">
              <a:buNone/>
            </a:pPr>
            <a:r>
              <a:rPr lang="en-US" sz="1400" dirty="0"/>
              <a:t>MergedData2 &lt;- </a:t>
            </a:r>
            <a:r>
              <a:rPr lang="en-US" sz="1400" b="1" dirty="0" smtClean="0"/>
              <a:t>merge</a:t>
            </a:r>
            <a:r>
              <a:rPr lang="en-US" sz="1400" dirty="0"/>
              <a:t>(</a:t>
            </a:r>
            <a:r>
              <a:rPr lang="en-US" sz="1400" dirty="0" err="1"/>
              <a:t>FertConsumpData</a:t>
            </a:r>
            <a:r>
              <a:rPr lang="en-US" sz="1400" dirty="0"/>
              <a:t>, </a:t>
            </a:r>
            <a:r>
              <a:rPr lang="en-US" sz="1400" dirty="0" err="1"/>
              <a:t>DispropData</a:t>
            </a:r>
            <a:r>
              <a:rPr lang="en-US" sz="1400" dirty="0" smtClean="0"/>
              <a:t>, </a:t>
            </a:r>
            <a:r>
              <a:rPr lang="en-US" sz="1400" b="1" dirty="0" smtClean="0"/>
              <a:t>union</a:t>
            </a:r>
            <a:r>
              <a:rPr lang="en-US" sz="1400" dirty="0"/>
              <a:t>("iso2c", "year</a:t>
            </a:r>
            <a:r>
              <a:rPr lang="en-US" sz="1400" dirty="0" smtClean="0"/>
              <a:t>"), all </a:t>
            </a:r>
            <a:r>
              <a:rPr lang="en-US" sz="1400" dirty="0"/>
              <a:t>= TRUE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i="1" dirty="0"/>
              <a:t># Merge combined data frame with </a:t>
            </a:r>
            <a:r>
              <a:rPr lang="en-US" sz="1400" i="1" dirty="0" err="1"/>
              <a:t>GatheredFertSub</a:t>
            </a:r>
            <a:endParaRPr lang="en-US" sz="1400" i="1" dirty="0"/>
          </a:p>
          <a:p>
            <a:pPr marL="457200" lvl="1" indent="0">
              <a:buNone/>
            </a:pPr>
            <a:r>
              <a:rPr lang="en-US" sz="1400" dirty="0"/>
              <a:t>MergedData2 &lt;- </a:t>
            </a:r>
            <a:r>
              <a:rPr lang="en-US" sz="1400" b="1" dirty="0"/>
              <a:t>merge</a:t>
            </a:r>
            <a:r>
              <a:rPr lang="en-US" sz="1400" dirty="0"/>
              <a:t>(MergedData2, </a:t>
            </a:r>
            <a:r>
              <a:rPr lang="en-US" sz="1400" dirty="0" err="1"/>
              <a:t>GatheredFertSub</a:t>
            </a:r>
            <a:r>
              <a:rPr lang="en-US" sz="1400" dirty="0" smtClean="0"/>
              <a:t>, </a:t>
            </a:r>
            <a:r>
              <a:rPr lang="en-US" sz="1400" b="1" dirty="0" smtClean="0"/>
              <a:t>union</a:t>
            </a:r>
            <a:r>
              <a:rPr lang="en-US" sz="1400" dirty="0"/>
              <a:t>("iso2c", "year</a:t>
            </a:r>
            <a:r>
              <a:rPr lang="en-US" sz="1400" dirty="0" smtClean="0"/>
              <a:t>"), all </a:t>
            </a:r>
            <a:r>
              <a:rPr lang="en-US" sz="1400" dirty="0"/>
              <a:t>= TRUE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i="1" dirty="0"/>
              <a:t># Show MergedData2 variable names</a:t>
            </a:r>
          </a:p>
          <a:p>
            <a:pPr marL="457200" lvl="1" indent="0">
              <a:buNone/>
            </a:pPr>
            <a:r>
              <a:rPr lang="en-US" sz="1400" b="1" dirty="0"/>
              <a:t>names</a:t>
            </a:r>
            <a:r>
              <a:rPr lang="en-US" sz="1400" dirty="0"/>
              <a:t>(MergedData2)</a:t>
            </a:r>
          </a:p>
        </p:txBody>
      </p:sp>
    </p:spTree>
    <p:extLst>
      <p:ext uri="{BB962C8B-B14F-4D97-AF65-F5344CB8AC3E}">
        <p14:creationId xmlns:p14="http://schemas.microsoft.com/office/powerpoint/2010/main" val="277340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smtClean="0"/>
              <a:t>Data Sets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Duplicate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38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</a:t>
            </a:r>
            <a:r>
              <a:rPr lang="en-US" b="1" i="1" dirty="0" smtClean="0"/>
              <a:t>duplicated</a:t>
            </a:r>
            <a:r>
              <a:rPr lang="en-US" dirty="0" smtClean="0"/>
              <a:t> command to check for duplicates</a:t>
            </a:r>
          </a:p>
          <a:p>
            <a:r>
              <a:rPr lang="en-US" dirty="0"/>
              <a:t>Use </a:t>
            </a:r>
            <a:r>
              <a:rPr lang="en-US" dirty="0" smtClean="0"/>
              <a:t>the command </a:t>
            </a:r>
            <a:r>
              <a:rPr lang="en-US" dirty="0"/>
              <a:t>in conjunction with subscripts to remove duplicate </a:t>
            </a:r>
            <a:r>
              <a:rPr lang="en-US" dirty="0" smtClean="0"/>
              <a:t>observations</a:t>
            </a:r>
          </a:p>
          <a:p>
            <a:r>
              <a:rPr lang="en-US" dirty="0" smtClean="0"/>
              <a:t>Ex: create </a:t>
            </a:r>
            <a:r>
              <a:rPr lang="en-US" dirty="0"/>
              <a:t>a new object called </a:t>
            </a:r>
            <a:r>
              <a:rPr lang="en-US" i="1" dirty="0" err="1"/>
              <a:t>DataDuplicates</a:t>
            </a:r>
            <a:r>
              <a:rPr lang="en-US" i="1" dirty="0"/>
              <a:t> </a:t>
            </a:r>
            <a:r>
              <a:rPr lang="en-US" dirty="0"/>
              <a:t>from the </a:t>
            </a:r>
            <a:r>
              <a:rPr lang="en-US" dirty="0" smtClean="0"/>
              <a:t>iso2cyears that </a:t>
            </a:r>
            <a:r>
              <a:rPr lang="en-US" dirty="0"/>
              <a:t>are duplicated in </a:t>
            </a:r>
            <a:r>
              <a:rPr lang="en-US" i="1" dirty="0" smtClean="0"/>
              <a:t>MergedData2</a:t>
            </a:r>
          </a:p>
          <a:p>
            <a:pPr marL="457200" lvl="1" indent="0">
              <a:buNone/>
            </a:pPr>
            <a:r>
              <a:rPr lang="en-US" sz="1400" i="1" dirty="0"/>
              <a:t># Created a data frame of duplicated country-years</a:t>
            </a:r>
          </a:p>
          <a:p>
            <a:pPr marL="457200" lvl="1" indent="0">
              <a:buNone/>
            </a:pPr>
            <a:r>
              <a:rPr lang="en-US" sz="1400" dirty="0" err="1"/>
              <a:t>DataDuplicates</a:t>
            </a:r>
            <a:r>
              <a:rPr lang="en-US" sz="1400" dirty="0"/>
              <a:t> &lt;- </a:t>
            </a:r>
            <a:r>
              <a:rPr lang="en-US" sz="1400" dirty="0" smtClean="0"/>
              <a:t>MergedData2[</a:t>
            </a:r>
            <a:r>
              <a:rPr lang="en-US" sz="1400" b="1" dirty="0" smtClean="0"/>
              <a:t>duplicated</a:t>
            </a:r>
            <a:r>
              <a:rPr lang="en-US" sz="1400" dirty="0" smtClean="0"/>
              <a:t>(MergedData2</a:t>
            </a:r>
            <a:r>
              <a:rPr lang="en-US" sz="1400" dirty="0"/>
              <a:t>[, 1:2]), </a:t>
            </a:r>
            <a:r>
              <a:rPr lang="en-US" sz="1400" dirty="0" smtClean="0"/>
              <a:t>]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i="1" dirty="0"/>
              <a:t># Show the number of rows in </a:t>
            </a:r>
            <a:r>
              <a:rPr lang="en-US" sz="1400" i="1" dirty="0" err="1"/>
              <a:t>DataDuplicates</a:t>
            </a:r>
            <a:endParaRPr lang="en-US" sz="1400" i="1" dirty="0"/>
          </a:p>
          <a:p>
            <a:pPr marL="457200" lvl="1" indent="0">
              <a:buNone/>
            </a:pPr>
            <a:r>
              <a:rPr lang="en-US" sz="1400" b="1" dirty="0" err="1" smtClean="0"/>
              <a:t>nrow</a:t>
            </a:r>
            <a:r>
              <a:rPr lang="en-US" sz="1400" dirty="0" smtClean="0"/>
              <a:t>(</a:t>
            </a:r>
            <a:r>
              <a:rPr lang="en-US" sz="1400" dirty="0" err="1" smtClean="0"/>
              <a:t>DataDuplicates</a:t>
            </a:r>
            <a:r>
              <a:rPr lang="en-US" sz="1400" dirty="0" smtClean="0"/>
              <a:t>)</a:t>
            </a:r>
          </a:p>
          <a:p>
            <a:r>
              <a:rPr lang="en-US" dirty="0"/>
              <a:t>To create a data set without duplicated observations (if there are duplicates</a:t>
            </a:r>
            <a:r>
              <a:rPr lang="en-US" dirty="0" smtClean="0"/>
              <a:t>) we </a:t>
            </a:r>
            <a:r>
              <a:rPr lang="en-US" dirty="0"/>
              <a:t>just add an exclamation point (!) before duplicated–i.e. </a:t>
            </a:r>
            <a:r>
              <a:rPr lang="en-US" dirty="0" smtClean="0"/>
              <a:t>not duplicated–in </a:t>
            </a:r>
            <a:r>
              <a:rPr lang="en-US" dirty="0"/>
              <a:t>the above </a:t>
            </a:r>
            <a:r>
              <a:rPr lang="en-US" dirty="0" smtClean="0"/>
              <a:t>code</a:t>
            </a:r>
          </a:p>
          <a:p>
            <a:pPr marL="400050" lvl="1" indent="0">
              <a:buNone/>
            </a:pPr>
            <a:r>
              <a:rPr lang="en-US" sz="1500" i="1" dirty="0"/>
              <a:t># Created a data frame of unique country-years</a:t>
            </a:r>
          </a:p>
          <a:p>
            <a:pPr marL="400050" lvl="1" indent="0">
              <a:buNone/>
            </a:pPr>
            <a:r>
              <a:rPr lang="en-US" sz="1500" dirty="0" err="1"/>
              <a:t>DataNotDuplicates</a:t>
            </a:r>
            <a:r>
              <a:rPr lang="en-US" sz="1500" dirty="0"/>
              <a:t> &lt;- MergedData2[!</a:t>
            </a:r>
            <a:r>
              <a:rPr lang="en-US" sz="1500" b="1" dirty="0" smtClean="0"/>
              <a:t>duplicated</a:t>
            </a:r>
            <a:r>
              <a:rPr lang="en-US" sz="1500" dirty="0" smtClean="0"/>
              <a:t>(MergedData2</a:t>
            </a:r>
            <a:r>
              <a:rPr lang="en-US" sz="1500" dirty="0"/>
              <a:t>[, 1:2]), ]</a:t>
            </a:r>
          </a:p>
        </p:txBody>
      </p:sp>
    </p:spTree>
    <p:extLst>
      <p:ext uri="{BB962C8B-B14F-4D97-AF65-F5344CB8AC3E}">
        <p14:creationId xmlns:p14="http://schemas.microsoft.com/office/powerpoint/2010/main" val="45794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 Sets</a:t>
            </a:r>
            <a:br>
              <a:rPr lang="en-US" dirty="0"/>
            </a:br>
            <a:r>
              <a:rPr lang="en-US" dirty="0"/>
              <a:t>	Duplicate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from the two data frames with the same name that </a:t>
            </a:r>
            <a:r>
              <a:rPr lang="en-US" dirty="0" smtClean="0"/>
              <a:t>were not </a:t>
            </a:r>
            <a:r>
              <a:rPr lang="en-US" dirty="0"/>
              <a:t>included in merge’s by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In </a:t>
            </a:r>
            <a:r>
              <a:rPr lang="en-US" dirty="0"/>
              <a:t>our previous </a:t>
            </a:r>
            <a:r>
              <a:rPr lang="en-US" dirty="0" smtClean="0"/>
              <a:t>merged data </a:t>
            </a:r>
            <a:r>
              <a:rPr lang="en-US" dirty="0"/>
              <a:t>examples there are three country name variables: </a:t>
            </a:r>
            <a:r>
              <a:rPr lang="en-US" b="1" dirty="0" err="1"/>
              <a:t>country.x</a:t>
            </a:r>
            <a:r>
              <a:rPr lang="en-US" dirty="0"/>
              <a:t>, </a:t>
            </a:r>
            <a:r>
              <a:rPr lang="en-US" b="1" dirty="0" err="1"/>
              <a:t>country.y</a:t>
            </a:r>
            <a:r>
              <a:rPr lang="en-US" dirty="0" smtClean="0"/>
              <a:t>, and </a:t>
            </a:r>
            <a:r>
              <a:rPr lang="en-US" b="1" dirty="0"/>
              <a:t>country </a:t>
            </a:r>
            <a:r>
              <a:rPr lang="en-US" dirty="0"/>
              <a:t>to signify which data frame they are </a:t>
            </a:r>
            <a:r>
              <a:rPr lang="en-US" dirty="0" smtClean="0"/>
              <a:t>from</a:t>
            </a:r>
          </a:p>
          <a:p>
            <a:r>
              <a:rPr lang="en-US" dirty="0" smtClean="0"/>
              <a:t>Use select function (</a:t>
            </a:r>
            <a:r>
              <a:rPr lang="en-US" dirty="0" err="1" smtClean="0"/>
              <a:t>dplyr</a:t>
            </a:r>
            <a:r>
              <a:rPr lang="en-US" dirty="0" smtClean="0"/>
              <a:t> package) to remove variables from data frames</a:t>
            </a:r>
          </a:p>
          <a:p>
            <a:pPr marL="457200" lvl="1" indent="0">
              <a:buNone/>
            </a:pPr>
            <a:r>
              <a:rPr lang="en-US" sz="1600" i="1" dirty="0" smtClean="0"/>
              <a:t># </a:t>
            </a:r>
            <a:r>
              <a:rPr lang="en-US" sz="1600" i="1" dirty="0"/>
              <a:t>Remove </a:t>
            </a:r>
            <a:r>
              <a:rPr lang="en-US" sz="1600" i="1" dirty="0" err="1"/>
              <a:t>country.y</a:t>
            </a:r>
            <a:r>
              <a:rPr lang="en-US" sz="1600" i="1" dirty="0"/>
              <a:t>, </a:t>
            </a:r>
            <a:r>
              <a:rPr lang="en-US" sz="1600" i="1" dirty="0" smtClean="0"/>
              <a:t>country</a:t>
            </a:r>
            <a:endParaRPr lang="en-US" sz="1600" i="1" dirty="0"/>
          </a:p>
          <a:p>
            <a:pPr marL="457200" lvl="1" indent="0">
              <a:buNone/>
            </a:pPr>
            <a:r>
              <a:rPr lang="en-US" sz="1600" i="1" dirty="0" err="1"/>
              <a:t>FinalCleanedData</a:t>
            </a:r>
            <a:r>
              <a:rPr lang="en-US" sz="1600" i="1" dirty="0"/>
              <a:t> &lt;- </a:t>
            </a:r>
            <a:r>
              <a:rPr lang="en-US" sz="1600" i="1" dirty="0" err="1"/>
              <a:t>dplyr</a:t>
            </a:r>
            <a:r>
              <a:rPr lang="en-US" sz="1600" i="1" dirty="0"/>
              <a:t>::</a:t>
            </a:r>
            <a:r>
              <a:rPr lang="en-US" sz="1600" b="1" i="1" dirty="0"/>
              <a:t>select</a:t>
            </a:r>
            <a:r>
              <a:rPr lang="en-US" sz="1600" i="1" dirty="0"/>
              <a:t>(</a:t>
            </a:r>
            <a:r>
              <a:rPr lang="en-US" sz="1600" i="1" dirty="0" err="1"/>
              <a:t>DataNotDuplicates</a:t>
            </a:r>
            <a:r>
              <a:rPr lang="en-US" sz="1600" i="1" dirty="0" smtClean="0"/>
              <a:t>, -</a:t>
            </a:r>
            <a:r>
              <a:rPr lang="en-US" sz="1600" i="1" dirty="0" err="1"/>
              <a:t>country.y</a:t>
            </a:r>
            <a:r>
              <a:rPr lang="en-US" sz="1600" i="1" dirty="0"/>
              <a:t>, -</a:t>
            </a:r>
            <a:r>
              <a:rPr lang="en-US" sz="1600" i="1" dirty="0" smtClean="0"/>
              <a:t>country)</a:t>
            </a:r>
            <a:endParaRPr lang="en-US" sz="1600" i="1" dirty="0"/>
          </a:p>
          <a:p>
            <a:pPr marL="457200" lvl="1" indent="0">
              <a:buNone/>
            </a:pPr>
            <a:r>
              <a:rPr lang="en-US" sz="1600" i="1" dirty="0"/>
              <a:t># Rename </a:t>
            </a:r>
            <a:r>
              <a:rPr lang="en-US" sz="1600" i="1" dirty="0" err="1"/>
              <a:t>country.x</a:t>
            </a:r>
            <a:r>
              <a:rPr lang="en-US" sz="1600" i="1" dirty="0"/>
              <a:t> = country</a:t>
            </a:r>
          </a:p>
          <a:p>
            <a:pPr marL="457200" lvl="1" indent="0">
              <a:buNone/>
            </a:pPr>
            <a:r>
              <a:rPr lang="en-US" sz="1600" i="1" dirty="0" err="1"/>
              <a:t>FinalCleanedData</a:t>
            </a:r>
            <a:r>
              <a:rPr lang="en-US" sz="1600" i="1" dirty="0"/>
              <a:t> &lt;- </a:t>
            </a:r>
            <a:r>
              <a:rPr lang="en-US" sz="1600" i="1" dirty="0" err="1"/>
              <a:t>dplyr</a:t>
            </a:r>
            <a:r>
              <a:rPr lang="en-US" sz="1600" i="1" dirty="0"/>
              <a:t>::</a:t>
            </a:r>
            <a:r>
              <a:rPr lang="en-US" sz="1600" b="1" i="1" dirty="0"/>
              <a:t>rename</a:t>
            </a:r>
            <a:r>
              <a:rPr lang="en-US" sz="1600" i="1" dirty="0"/>
              <a:t>(</a:t>
            </a:r>
            <a:r>
              <a:rPr lang="en-US" sz="1600" i="1" dirty="0" err="1"/>
              <a:t>FinalCleanedData</a:t>
            </a:r>
            <a:r>
              <a:rPr lang="en-US" sz="1600" i="1" dirty="0" smtClean="0"/>
              <a:t>, country </a:t>
            </a:r>
            <a:r>
              <a:rPr lang="en-US" sz="1600" i="1" dirty="0"/>
              <a:t>= </a:t>
            </a:r>
            <a:r>
              <a:rPr lang="en-US" sz="1600" i="1" dirty="0" err="1"/>
              <a:t>country.x</a:t>
            </a:r>
            <a:r>
              <a:rPr lang="en-US" sz="1600" i="1" dirty="0"/>
              <a:t>)</a:t>
            </a:r>
          </a:p>
          <a:p>
            <a:pPr marL="457200" lvl="1" indent="0">
              <a:buNone/>
            </a:pPr>
            <a:r>
              <a:rPr lang="en-US" sz="1600" i="1" dirty="0"/>
              <a:t># Show </a:t>
            </a:r>
            <a:r>
              <a:rPr lang="en-US" sz="1600" i="1" dirty="0" err="1"/>
              <a:t>FinalCleanedData</a:t>
            </a:r>
            <a:r>
              <a:rPr lang="en-US" sz="1600" i="1" dirty="0"/>
              <a:t> variables</a:t>
            </a:r>
          </a:p>
          <a:p>
            <a:pPr marL="457200" lvl="1" indent="0">
              <a:buNone/>
            </a:pPr>
            <a:r>
              <a:rPr lang="en-US" sz="1600" b="1" i="1" dirty="0"/>
              <a:t>names</a:t>
            </a:r>
            <a:r>
              <a:rPr lang="en-US" sz="1600" i="1" dirty="0"/>
              <a:t>(</a:t>
            </a:r>
            <a:r>
              <a:rPr lang="en-US" sz="1600" i="1" dirty="0" err="1"/>
              <a:t>FinalCleanedData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9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85119" cy="4195481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Download </a:t>
            </a:r>
            <a:r>
              <a:rPr lang="en-US" sz="1900" i="1" dirty="0"/>
              <a:t>data</a:t>
            </a:r>
            <a:r>
              <a:rPr lang="en-US" i="1" dirty="0"/>
              <a:t> on Financial Regulators</a:t>
            </a:r>
          </a:p>
          <a:p>
            <a:pPr marL="400050" lvl="1" indent="0">
              <a:buNone/>
            </a:pPr>
            <a:r>
              <a:rPr lang="en-US" sz="1300" i="1" dirty="0"/>
              <a:t># stored in a Dropbox Public folder</a:t>
            </a:r>
          </a:p>
          <a:p>
            <a:pPr marL="400050" lvl="1" indent="0">
              <a:buNone/>
            </a:pPr>
            <a:r>
              <a:rPr lang="en-US" sz="1300" i="1" dirty="0"/>
              <a:t># Load </a:t>
            </a:r>
            <a:r>
              <a:rPr lang="en-US" sz="1300" i="1" dirty="0" err="1"/>
              <a:t>repmis</a:t>
            </a:r>
            <a:endParaRPr lang="en-US" sz="1300" i="1" dirty="0"/>
          </a:p>
          <a:p>
            <a:pPr marL="400050" lvl="1" indent="0">
              <a:buNone/>
            </a:pPr>
            <a:r>
              <a:rPr lang="en-US" sz="1300" b="1" dirty="0"/>
              <a:t>library</a:t>
            </a:r>
            <a:r>
              <a:rPr lang="en-US" sz="1300" dirty="0"/>
              <a:t>(</a:t>
            </a:r>
            <a:r>
              <a:rPr lang="en-US" sz="1300" dirty="0" err="1"/>
              <a:t>repmis</a:t>
            </a:r>
            <a:r>
              <a:rPr lang="en-US" sz="1300" dirty="0"/>
              <a:t>)</a:t>
            </a:r>
          </a:p>
          <a:p>
            <a:pPr marL="400050" lvl="1" indent="0">
              <a:buNone/>
            </a:pPr>
            <a:r>
              <a:rPr lang="en-US" sz="1300" i="1" dirty="0"/>
              <a:t># Place the URL into the object </a:t>
            </a:r>
            <a:r>
              <a:rPr lang="en-US" sz="1300" i="1" dirty="0" err="1"/>
              <a:t>FinURL</a:t>
            </a:r>
            <a:endParaRPr lang="en-US" sz="1300" i="1" dirty="0"/>
          </a:p>
          <a:p>
            <a:pPr marL="400050" lvl="1" indent="0">
              <a:buNone/>
            </a:pPr>
            <a:r>
              <a:rPr lang="en-US" sz="1300" dirty="0" err="1"/>
              <a:t>FinURL</a:t>
            </a:r>
            <a:r>
              <a:rPr lang="en-US" sz="1300" dirty="0"/>
              <a:t> &lt;- </a:t>
            </a:r>
            <a:r>
              <a:rPr lang="en-US" sz="1300" dirty="0" smtClean="0"/>
              <a:t>"http</a:t>
            </a:r>
            <a:r>
              <a:rPr lang="en-US" sz="1300" dirty="0"/>
              <a:t>://</a:t>
            </a:r>
            <a:r>
              <a:rPr lang="en-US" sz="1300" dirty="0" smtClean="0"/>
              <a:t>bit.ly/14aS5qq"</a:t>
            </a:r>
          </a:p>
          <a:p>
            <a:pPr marL="400050" lvl="1" indent="0">
              <a:buNone/>
            </a:pPr>
            <a:r>
              <a:rPr lang="en-US" sz="1300" dirty="0" err="1" smtClean="0"/>
              <a:t>FinURL</a:t>
            </a:r>
            <a:r>
              <a:rPr lang="en-US" sz="1300" dirty="0" smtClean="0"/>
              <a:t> </a:t>
            </a:r>
            <a:r>
              <a:rPr lang="en-US" sz="1300" dirty="0"/>
              <a:t>&lt;-"https://dl.dropbox.com/u/12581470/code/</a:t>
            </a:r>
            <a:r>
              <a:rPr lang="en-US" sz="1300" dirty="0" err="1"/>
              <a:t>Replicability_code</a:t>
            </a:r>
            <a:r>
              <a:rPr lang="en-US" sz="1300" dirty="0"/>
              <a:t>/</a:t>
            </a:r>
            <a:r>
              <a:rPr lang="en-US" sz="1300" dirty="0" err="1"/>
              <a:t>Fin_Trans_Replication</a:t>
            </a:r>
            <a:r>
              <a:rPr lang="en-US" sz="1300" dirty="0"/>
              <a:t>_</a:t>
            </a:r>
          </a:p>
          <a:p>
            <a:pPr marL="400050" lvl="1" indent="0">
              <a:buNone/>
            </a:pPr>
            <a:endParaRPr lang="en-US" sz="1300" dirty="0"/>
          </a:p>
          <a:p>
            <a:pPr marL="400050" lvl="1" indent="0">
              <a:buNone/>
            </a:pPr>
            <a:r>
              <a:rPr lang="en-US" sz="1300" i="1" dirty="0" smtClean="0"/>
              <a:t>#Download </a:t>
            </a:r>
            <a:r>
              <a:rPr lang="en-US" sz="1300" i="1" dirty="0"/>
              <a:t>data</a:t>
            </a:r>
          </a:p>
          <a:p>
            <a:pPr marL="400050" lvl="1" indent="0">
              <a:buNone/>
            </a:pPr>
            <a:r>
              <a:rPr lang="en-US" sz="1300" dirty="0" err="1"/>
              <a:t>FinRegulatorData</a:t>
            </a:r>
            <a:r>
              <a:rPr lang="en-US" sz="1300" dirty="0"/>
              <a:t> &lt;- </a:t>
            </a:r>
            <a:r>
              <a:rPr lang="en-US" sz="1300" dirty="0" err="1"/>
              <a:t>repmis</a:t>
            </a:r>
            <a:r>
              <a:rPr lang="en-US" sz="1300" dirty="0"/>
              <a:t>::</a:t>
            </a:r>
            <a:r>
              <a:rPr lang="en-US" sz="1300" b="1" dirty="0" err="1"/>
              <a:t>source_data</a:t>
            </a:r>
            <a:r>
              <a:rPr lang="en-US" sz="1300" dirty="0"/>
              <a:t>(</a:t>
            </a:r>
            <a:r>
              <a:rPr lang="en-US" sz="1300" dirty="0" err="1"/>
              <a:t>FinURL</a:t>
            </a:r>
            <a:r>
              <a:rPr lang="en-US" sz="1300" dirty="0" smtClean="0"/>
              <a:t>, </a:t>
            </a:r>
            <a:r>
              <a:rPr lang="en-US" sz="1300" dirty="0" err="1" smtClean="0"/>
              <a:t>sep</a:t>
            </a:r>
            <a:r>
              <a:rPr lang="en-US" sz="1300" dirty="0" smtClean="0"/>
              <a:t> </a:t>
            </a:r>
            <a:r>
              <a:rPr lang="en-US" sz="1300" dirty="0"/>
              <a:t>= </a:t>
            </a:r>
            <a:r>
              <a:rPr lang="en-US" sz="1300" dirty="0" smtClean="0"/>
              <a:t>",", header </a:t>
            </a:r>
            <a:r>
              <a:rPr lang="en-US" sz="1300" dirty="0"/>
              <a:t>= TRUE</a:t>
            </a:r>
            <a:r>
              <a:rPr lang="en-US" sz="1300" dirty="0" smtClean="0"/>
              <a:t>)</a:t>
            </a:r>
          </a:p>
          <a:p>
            <a:pPr marL="285750"/>
            <a:r>
              <a:rPr lang="en-US" sz="1900" dirty="0" smtClean="0"/>
              <a:t>Download</a:t>
            </a:r>
            <a:r>
              <a:rPr lang="en-US" sz="1500" dirty="0" smtClean="0"/>
              <a:t> </a:t>
            </a:r>
          </a:p>
          <a:p>
            <a:pPr marL="400050" lvl="1" indent="0">
              <a:buNone/>
            </a:pPr>
            <a:r>
              <a:rPr lang="en-US" sz="1400" dirty="0"/>
              <a:t># Place shortened </a:t>
            </a:r>
            <a:r>
              <a:rPr lang="en-US" sz="1400" dirty="0" err="1"/>
              <a:t>url</a:t>
            </a:r>
            <a:r>
              <a:rPr lang="en-US" sz="1400" dirty="0"/>
              <a:t> into </a:t>
            </a:r>
            <a:r>
              <a:rPr lang="en-US" sz="1400" dirty="0" err="1" smtClean="0"/>
              <a:t>URLAddress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/>
              <a:t>UrlAddress</a:t>
            </a:r>
            <a:r>
              <a:rPr lang="en-US" sz="1400" dirty="0"/>
              <a:t> &lt;- </a:t>
            </a:r>
            <a:r>
              <a:rPr lang="en-US" sz="1400" dirty="0" smtClean="0">
                <a:hlinkClick r:id="rId2"/>
              </a:rPr>
              <a:t>“http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bit.ly/14aSjxB</a:t>
            </a:r>
            <a:r>
              <a:rPr lang="en-US" sz="1400" dirty="0" smtClean="0"/>
              <a:t>”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/>
              <a:t># Download </a:t>
            </a:r>
            <a:r>
              <a:rPr lang="en-US" sz="1400" dirty="0" smtClean="0"/>
              <a:t>data</a:t>
            </a:r>
          </a:p>
          <a:p>
            <a:pPr marL="400050" lvl="1" indent="0">
              <a:buNone/>
            </a:pPr>
            <a:r>
              <a:rPr lang="en-US" sz="1400" dirty="0" err="1"/>
              <a:t>DispropData</a:t>
            </a:r>
            <a:r>
              <a:rPr lang="en-US" sz="1400" dirty="0"/>
              <a:t> &lt;- </a:t>
            </a:r>
            <a:r>
              <a:rPr lang="en-US" sz="1400" dirty="0" err="1"/>
              <a:t>repmis</a:t>
            </a:r>
            <a:r>
              <a:rPr lang="en-US" sz="1400" dirty="0"/>
              <a:t>::</a:t>
            </a:r>
            <a:r>
              <a:rPr lang="en-US" sz="1400" dirty="0" err="1"/>
              <a:t>source_data</a:t>
            </a:r>
            <a:r>
              <a:rPr lang="en-US" sz="1400" dirty="0"/>
              <a:t>(</a:t>
            </a:r>
            <a:r>
              <a:rPr lang="en-US" sz="1400" dirty="0" err="1"/>
              <a:t>UrlAddress</a:t>
            </a:r>
            <a:r>
              <a:rPr lang="en-US" sz="1400" dirty="0" smtClean="0"/>
              <a:t>)</a:t>
            </a:r>
          </a:p>
          <a:p>
            <a:pPr marL="400050" lvl="1" indent="0">
              <a:buNone/>
            </a:pPr>
            <a:r>
              <a:rPr lang="en-US" sz="1400" dirty="0"/>
              <a:t># Show variable </a:t>
            </a:r>
            <a:r>
              <a:rPr lang="en-US" sz="1400" dirty="0" smtClean="0"/>
              <a:t>names</a:t>
            </a:r>
          </a:p>
          <a:p>
            <a:pPr marL="400050" lvl="1" indent="0">
              <a:buNone/>
            </a:pPr>
            <a:r>
              <a:rPr lang="en-US" sz="1400" dirty="0"/>
              <a:t>names(</a:t>
            </a:r>
            <a:r>
              <a:rPr lang="en-US" sz="1400" dirty="0" err="1"/>
              <a:t>DispropData</a:t>
            </a:r>
            <a:r>
              <a:rPr lang="en-US" sz="1400" dirty="0"/>
              <a:t>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804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Get a handle of the data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data frame’s name into R console to print the entire data frame</a:t>
            </a:r>
          </a:p>
          <a:p>
            <a:r>
              <a:rPr lang="en-US" b="1" i="1" dirty="0"/>
              <a:t>n</a:t>
            </a:r>
            <a:r>
              <a:rPr lang="en-US" b="1" i="1" dirty="0" smtClean="0"/>
              <a:t>ames</a:t>
            </a:r>
            <a:r>
              <a:rPr lang="en-US" dirty="0" smtClean="0"/>
              <a:t> command show the variable names</a:t>
            </a:r>
          </a:p>
          <a:p>
            <a:r>
              <a:rPr lang="en-US" b="1" i="1" dirty="0" smtClean="0"/>
              <a:t>head</a:t>
            </a:r>
            <a:r>
              <a:rPr lang="en-US" dirty="0" smtClean="0"/>
              <a:t> command shows the first few observations</a:t>
            </a:r>
          </a:p>
          <a:p>
            <a:r>
              <a:rPr lang="en-US" b="1" i="1" dirty="0"/>
              <a:t>t</a:t>
            </a:r>
            <a:r>
              <a:rPr lang="en-US" b="1" i="1" dirty="0" smtClean="0"/>
              <a:t>ail</a:t>
            </a:r>
            <a:r>
              <a:rPr lang="en-US" dirty="0" smtClean="0"/>
              <a:t> command shows the last few observations</a:t>
            </a:r>
          </a:p>
          <a:p>
            <a:r>
              <a:rPr lang="en-US" b="1" i="1" dirty="0" smtClean="0"/>
              <a:t>dim</a:t>
            </a:r>
            <a:r>
              <a:rPr lang="en-US" dirty="0" smtClean="0"/>
              <a:t> command shows the number of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04376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Get a handle of the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recreate fertilizer consumption data from Chapter 6</a:t>
            </a:r>
          </a:p>
          <a:p>
            <a:pPr marL="457200" lvl="1" indent="0">
              <a:buNone/>
            </a:pPr>
            <a:r>
              <a:rPr lang="en-US" sz="1200" i="1" dirty="0"/>
              <a:t>#load WDI package</a:t>
            </a:r>
          </a:p>
          <a:p>
            <a:pPr marL="457200" lvl="1" indent="0">
              <a:buNone/>
            </a:pPr>
            <a:r>
              <a:rPr lang="en-US" sz="1200" b="1" i="1" dirty="0"/>
              <a:t>library</a:t>
            </a:r>
            <a:r>
              <a:rPr lang="en-US" sz="1200" i="1" dirty="0"/>
              <a:t> (WDI)</a:t>
            </a:r>
          </a:p>
          <a:p>
            <a:pPr marL="457200" lvl="1" indent="0">
              <a:buNone/>
            </a:pPr>
            <a:r>
              <a:rPr lang="en-US" sz="1200" i="1" dirty="0"/>
              <a:t># search world bank for fertilizer consumption data </a:t>
            </a:r>
          </a:p>
          <a:p>
            <a:pPr marL="457200" lvl="1" indent="0">
              <a:buNone/>
            </a:pPr>
            <a:r>
              <a:rPr lang="en-US" sz="1200" b="1" i="1" dirty="0" err="1"/>
              <a:t>WDIsearch</a:t>
            </a:r>
            <a:r>
              <a:rPr lang="en-US" sz="1200" i="1" dirty="0"/>
              <a:t> (“fertilizer consumption”)</a:t>
            </a:r>
          </a:p>
          <a:p>
            <a:pPr marL="457200" lvl="1" indent="0">
              <a:buNone/>
            </a:pPr>
            <a:r>
              <a:rPr lang="en-US" sz="1200" i="1" dirty="0" err="1"/>
              <a:t>FertConsumpData</a:t>
            </a:r>
            <a:r>
              <a:rPr lang="en-US" sz="1200" i="1" dirty="0"/>
              <a:t> = </a:t>
            </a:r>
            <a:r>
              <a:rPr lang="en-US" sz="1200" b="1" i="1" dirty="0"/>
              <a:t>WDI</a:t>
            </a:r>
            <a:r>
              <a:rPr lang="en-US" sz="1200" i="1" dirty="0"/>
              <a:t>(indicator = “AG.CON.FERT.ZS”)</a:t>
            </a:r>
          </a:p>
          <a:p>
            <a:pPr marL="457200" lvl="1" indent="0">
              <a:buNone/>
            </a:pPr>
            <a:r>
              <a:rPr lang="en-US" sz="1200" b="1" i="1" dirty="0"/>
              <a:t>head</a:t>
            </a:r>
            <a:r>
              <a:rPr lang="en-US" sz="1200" i="1" dirty="0"/>
              <a:t> (</a:t>
            </a:r>
            <a:r>
              <a:rPr lang="en-US" sz="1200" i="1" dirty="0" err="1"/>
              <a:t>FertConsumpData</a:t>
            </a:r>
            <a:r>
              <a:rPr lang="en-US" sz="1200" i="1" dirty="0"/>
              <a:t> )</a:t>
            </a:r>
          </a:p>
          <a:p>
            <a:pPr marL="400050" lvl="1" indent="0">
              <a:buNone/>
            </a:pPr>
            <a:r>
              <a:rPr lang="en-US" sz="1200" i="1" dirty="0" smtClean="0"/>
              <a:t> </a:t>
            </a:r>
            <a:r>
              <a:rPr lang="en-US" sz="1200" b="1" i="1" dirty="0" smtClean="0"/>
              <a:t>dim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FertConsumpData</a:t>
            </a:r>
            <a:r>
              <a:rPr lang="en-US" sz="1200" i="1" dirty="0" smtClean="0"/>
              <a:t>)</a:t>
            </a:r>
          </a:p>
          <a:p>
            <a:pPr marL="400050" lvl="1" indent="0">
              <a:buNone/>
            </a:pPr>
            <a:r>
              <a:rPr lang="pt-BR" sz="1200" i="1" dirty="0" smtClean="0"/>
              <a:t> # </a:t>
            </a:r>
            <a:r>
              <a:rPr lang="pt-BR" sz="1200" i="1" dirty="0"/>
              <a:t>Summarize FertConsumpData data frame object</a:t>
            </a:r>
            <a:endParaRPr lang="en-US" sz="1200" i="1" dirty="0" smtClean="0"/>
          </a:p>
          <a:p>
            <a:pPr marL="400050" lvl="1" indent="0">
              <a:buNone/>
            </a:pPr>
            <a:r>
              <a:rPr lang="en-US" sz="1200" b="1" i="1" dirty="0" smtClean="0"/>
              <a:t> summary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FertConsumpData</a:t>
            </a:r>
            <a:r>
              <a:rPr lang="en-US" sz="1200" i="1" dirty="0" smtClean="0"/>
              <a:t>)</a:t>
            </a:r>
          </a:p>
          <a:p>
            <a:pPr marL="400050" lvl="1" indent="0">
              <a:buNone/>
            </a:pPr>
            <a:r>
              <a:rPr lang="en-US" sz="1200" i="1" dirty="0" smtClean="0"/>
              <a:t> # </a:t>
            </a:r>
            <a:r>
              <a:rPr lang="en-US" sz="1200" i="1" dirty="0"/>
              <a:t>Summarize fertilizer consumption variable from </a:t>
            </a:r>
            <a:r>
              <a:rPr lang="en-US" sz="1200" i="1" dirty="0" err="1"/>
              <a:t>FertConsumpData</a:t>
            </a:r>
            <a:endParaRPr lang="en-US" sz="1200" i="1" dirty="0" smtClean="0"/>
          </a:p>
          <a:p>
            <a:pPr marL="400050" lvl="1" indent="0">
              <a:buNone/>
            </a:pPr>
            <a:r>
              <a:rPr lang="en-US" sz="1200" b="1" i="1" dirty="0" smtClean="0"/>
              <a:t> summary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FertConsumpData$AG.CON.FERT.ZS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Reshaping Data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96" y="2574284"/>
            <a:ext cx="2114642" cy="2063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65" y="2574284"/>
            <a:ext cx="2468982" cy="2757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612" y="2574284"/>
            <a:ext cx="2983879" cy="1833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096" y="202910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Format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2176" y="192795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Format time-series cross-</a:t>
            </a:r>
          </a:p>
          <a:p>
            <a:r>
              <a:rPr lang="en-US" dirty="0" smtClean="0"/>
              <a:t>Sectional (TSCS)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0003" y="206645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Format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2096" y="5689600"/>
            <a:ext cx="799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R functions for reshaping data: </a:t>
            </a:r>
            <a:r>
              <a:rPr lang="en-US" b="1" i="1" dirty="0" smtClean="0"/>
              <a:t>reshape, gather</a:t>
            </a:r>
            <a:r>
              <a:rPr lang="en-US" dirty="0" smtClean="0"/>
              <a:t> (</a:t>
            </a:r>
            <a:r>
              <a:rPr lang="en-US" dirty="0" err="1" smtClean="0"/>
              <a:t>tidyr</a:t>
            </a:r>
            <a:r>
              <a:rPr lang="en-US" dirty="0" smtClean="0"/>
              <a:t>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Reshaping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89" y="1785669"/>
            <a:ext cx="10222301" cy="49601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 code for turning </a:t>
            </a:r>
            <a:r>
              <a:rPr lang="en-US" i="1" dirty="0" err="1"/>
              <a:t>FertConsumData</a:t>
            </a:r>
            <a:r>
              <a:rPr lang="en-US" i="1" dirty="0"/>
              <a:t> </a:t>
            </a:r>
            <a:r>
              <a:rPr lang="en-US" dirty="0"/>
              <a:t>into year-wide </a:t>
            </a:r>
            <a:r>
              <a:rPr lang="en-US" dirty="0" smtClean="0"/>
              <a:t>format</a:t>
            </a:r>
          </a:p>
          <a:p>
            <a:pPr marL="457200" lvl="1" indent="0">
              <a:buNone/>
            </a:pPr>
            <a:r>
              <a:rPr lang="en-US" i="1" dirty="0"/>
              <a:t># Load WDI and </a:t>
            </a:r>
            <a:r>
              <a:rPr lang="en-US" i="1" dirty="0" err="1"/>
              <a:t>tidyr</a:t>
            </a:r>
            <a:r>
              <a:rPr lang="en-US" i="1" dirty="0"/>
              <a:t> package</a:t>
            </a:r>
          </a:p>
          <a:p>
            <a:pPr marL="457200" lvl="1" indent="0">
              <a:buNone/>
            </a:pPr>
            <a:r>
              <a:rPr lang="en-US" b="1" i="1" dirty="0"/>
              <a:t>library</a:t>
            </a:r>
            <a:r>
              <a:rPr lang="en-US" i="1" dirty="0"/>
              <a:t>(WDI)</a:t>
            </a:r>
          </a:p>
          <a:p>
            <a:pPr marL="457200" lvl="1" indent="0">
              <a:buNone/>
            </a:pPr>
            <a:r>
              <a:rPr lang="en-US" b="1" i="1" dirty="0"/>
              <a:t>library</a:t>
            </a:r>
            <a:r>
              <a:rPr lang="en-US" i="1" dirty="0"/>
              <a:t>(</a:t>
            </a:r>
            <a:r>
              <a:rPr lang="en-US" i="1" dirty="0" err="1"/>
              <a:t>tidyr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# Gather fertilizer consumption data from WDI</a:t>
            </a:r>
          </a:p>
          <a:p>
            <a:pPr marL="457200" lvl="1" indent="0">
              <a:buNone/>
            </a:pPr>
            <a:r>
              <a:rPr lang="en-US" i="1" dirty="0" err="1"/>
              <a:t>FertConsumpData</a:t>
            </a:r>
            <a:r>
              <a:rPr lang="en-US" i="1" dirty="0"/>
              <a:t> &lt;- </a:t>
            </a:r>
            <a:r>
              <a:rPr lang="en-US" b="1" i="1" dirty="0"/>
              <a:t>WDI</a:t>
            </a:r>
            <a:r>
              <a:rPr lang="en-US" i="1" dirty="0"/>
              <a:t>(indicator = "AG.CON.FERT.ZS</a:t>
            </a:r>
            <a:r>
              <a:rPr lang="en-US" i="1" dirty="0" smtClean="0"/>
              <a:t>")</a:t>
            </a:r>
          </a:p>
          <a:p>
            <a:pPr marL="457200" lvl="1" indent="0">
              <a:buNone/>
            </a:pPr>
            <a:r>
              <a:rPr lang="en-US" i="1" dirty="0"/>
              <a:t># Spread </a:t>
            </a:r>
            <a:r>
              <a:rPr lang="en-US" i="1" dirty="0" err="1"/>
              <a:t>FertConsumpData</a:t>
            </a:r>
            <a:r>
              <a:rPr lang="en-US" i="1" dirty="0"/>
              <a:t> to year wide format</a:t>
            </a:r>
          </a:p>
          <a:p>
            <a:pPr marL="457200" lvl="1" indent="0">
              <a:buNone/>
            </a:pPr>
            <a:r>
              <a:rPr lang="en-US" i="1" dirty="0" err="1"/>
              <a:t>SpreadFert</a:t>
            </a:r>
            <a:r>
              <a:rPr lang="en-US" i="1" dirty="0"/>
              <a:t> &lt;- </a:t>
            </a:r>
            <a:r>
              <a:rPr lang="en-US" b="1" i="1" dirty="0"/>
              <a:t>spread</a:t>
            </a:r>
            <a:r>
              <a:rPr lang="en-US" i="1" dirty="0"/>
              <a:t>(</a:t>
            </a:r>
            <a:r>
              <a:rPr lang="en-US" i="1" dirty="0" err="1"/>
              <a:t>FertConsumpData</a:t>
            </a:r>
            <a:r>
              <a:rPr lang="en-US" i="1" dirty="0"/>
              <a:t>, year, AG.CON.FERT.ZS)</a:t>
            </a:r>
          </a:p>
          <a:p>
            <a:pPr marL="457200" lvl="1" indent="0">
              <a:buNone/>
            </a:pPr>
            <a:r>
              <a:rPr lang="en-US" i="1" dirty="0"/>
              <a:t># Order </a:t>
            </a:r>
            <a:r>
              <a:rPr lang="en-US" i="1" dirty="0" err="1"/>
              <a:t>SpreadFert</a:t>
            </a:r>
            <a:r>
              <a:rPr lang="en-US" i="1" dirty="0"/>
              <a:t> by </a:t>
            </a:r>
            <a:r>
              <a:rPr lang="en-US" i="1" dirty="0" smtClean="0"/>
              <a:t>country</a:t>
            </a:r>
          </a:p>
          <a:p>
            <a:pPr marL="457200" lvl="1" indent="0">
              <a:buNone/>
            </a:pPr>
            <a:r>
              <a:rPr lang="en-US" dirty="0"/>
              <a:t>library (</a:t>
            </a:r>
            <a:r>
              <a:rPr lang="en-US" dirty="0" err="1"/>
              <a:t>dplyr</a:t>
            </a:r>
            <a:r>
              <a:rPr lang="en-US" dirty="0" smtClean="0"/>
              <a:t>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 err="1"/>
              <a:t>SpreadFert</a:t>
            </a:r>
            <a:r>
              <a:rPr lang="en-US" i="1" dirty="0"/>
              <a:t> &lt;- </a:t>
            </a:r>
            <a:r>
              <a:rPr lang="en-US" b="1" i="1" dirty="0"/>
              <a:t>arrange</a:t>
            </a:r>
            <a:r>
              <a:rPr lang="en-US" i="1" dirty="0"/>
              <a:t>(</a:t>
            </a:r>
            <a:r>
              <a:rPr lang="en-US" i="1" dirty="0" err="1"/>
              <a:t>SpreadFert</a:t>
            </a:r>
            <a:r>
              <a:rPr lang="en-US" i="1" dirty="0"/>
              <a:t>, country</a:t>
            </a:r>
            <a:r>
              <a:rPr lang="en-US" i="1" dirty="0" smtClean="0"/>
              <a:t>)</a:t>
            </a:r>
          </a:p>
          <a:p>
            <a:pPr marL="400050" lvl="1" indent="0">
              <a:buNone/>
            </a:pPr>
            <a:r>
              <a:rPr lang="en-US" i="1" dirty="0" smtClean="0"/>
              <a:t> # </a:t>
            </a:r>
            <a:r>
              <a:rPr lang="en-US" i="1" dirty="0"/>
              <a:t>Show the first 5 columns</a:t>
            </a:r>
          </a:p>
          <a:p>
            <a:pPr marL="400050" lvl="1" indent="0">
              <a:buNone/>
            </a:pPr>
            <a:r>
              <a:rPr lang="en-US" i="1" dirty="0" smtClean="0"/>
              <a:t> </a:t>
            </a:r>
            <a:r>
              <a:rPr lang="en-US" b="1" i="1" dirty="0" smtClean="0"/>
              <a:t>head</a:t>
            </a:r>
            <a:r>
              <a:rPr lang="en-US" i="1" dirty="0" smtClean="0"/>
              <a:t>(</a:t>
            </a:r>
            <a:r>
              <a:rPr lang="en-US" i="1" dirty="0" err="1" smtClean="0"/>
              <a:t>SpreadFert</a:t>
            </a:r>
            <a:r>
              <a:rPr lang="en-US" i="1" dirty="0"/>
              <a:t>[, 1:5</a:t>
            </a:r>
            <a:r>
              <a:rPr lang="en-US" i="1" dirty="0" smtClean="0"/>
              <a:t>])</a:t>
            </a:r>
          </a:p>
          <a:p>
            <a:pPr marL="400050" lvl="1" indent="0">
              <a:buNone/>
            </a:pPr>
            <a:r>
              <a:rPr lang="en-US" i="1" dirty="0" smtClean="0"/>
              <a:t> # </a:t>
            </a:r>
            <a:r>
              <a:rPr lang="en-US" i="1" dirty="0"/>
              <a:t>Gather </a:t>
            </a:r>
            <a:r>
              <a:rPr lang="en-US" i="1" dirty="0" err="1"/>
              <a:t>SpreadFert</a:t>
            </a:r>
            <a:endParaRPr lang="en-US" i="1" dirty="0" smtClean="0"/>
          </a:p>
          <a:p>
            <a:pPr marL="400050" lvl="1" indent="0"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GatheredFert</a:t>
            </a:r>
            <a:r>
              <a:rPr lang="en-US" i="1" dirty="0" smtClean="0"/>
              <a:t> </a:t>
            </a:r>
            <a:r>
              <a:rPr lang="en-US" i="1" dirty="0"/>
              <a:t>&lt;- </a:t>
            </a:r>
            <a:r>
              <a:rPr lang="en-US" b="1" i="1" dirty="0"/>
              <a:t>gather</a:t>
            </a:r>
            <a:r>
              <a:rPr lang="en-US" i="1" dirty="0"/>
              <a:t>(</a:t>
            </a:r>
            <a:r>
              <a:rPr lang="en-US" i="1" dirty="0" err="1"/>
              <a:t>SpreadFert</a:t>
            </a:r>
            <a:r>
              <a:rPr lang="en-US" i="1" dirty="0"/>
              <a:t>, Year, </a:t>
            </a:r>
            <a:r>
              <a:rPr lang="en-US" i="1" dirty="0" err="1"/>
              <a:t>Fert</a:t>
            </a:r>
            <a:r>
              <a:rPr lang="en-US" i="1" dirty="0"/>
              <a:t>, 3:9)</a:t>
            </a:r>
          </a:p>
          <a:p>
            <a:pPr marL="400050" lvl="1" indent="0">
              <a:buNone/>
            </a:pPr>
            <a:r>
              <a:rPr lang="en-US" i="1" dirty="0" smtClean="0"/>
              <a:t> # </a:t>
            </a:r>
            <a:r>
              <a:rPr lang="en-US" i="1" dirty="0"/>
              <a:t>Show </a:t>
            </a:r>
            <a:r>
              <a:rPr lang="en-US" i="1" dirty="0" err="1"/>
              <a:t>GatheredFert</a:t>
            </a:r>
            <a:endParaRPr lang="en-US" i="1" dirty="0"/>
          </a:p>
          <a:p>
            <a:pPr marL="400050" lvl="1" indent="0">
              <a:buNone/>
            </a:pPr>
            <a:r>
              <a:rPr lang="en-US" i="1" dirty="0" smtClean="0"/>
              <a:t> </a:t>
            </a:r>
            <a:r>
              <a:rPr lang="en-US" b="1" i="1" dirty="0" smtClean="0"/>
              <a:t>head</a:t>
            </a:r>
            <a:r>
              <a:rPr lang="en-US" i="1" dirty="0" smtClean="0"/>
              <a:t>(</a:t>
            </a:r>
            <a:r>
              <a:rPr lang="en-US" i="1" dirty="0" err="1" smtClean="0"/>
              <a:t>GatheredFert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6723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Renaming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429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GatheredFert</a:t>
            </a:r>
            <a:r>
              <a:rPr lang="en-US" sz="1400" dirty="0"/>
              <a:t> &lt;- </a:t>
            </a:r>
            <a:r>
              <a:rPr lang="en-US" sz="1400" b="1" i="1" dirty="0"/>
              <a:t>rename</a:t>
            </a:r>
            <a:r>
              <a:rPr lang="en-US" sz="1400" dirty="0"/>
              <a:t>(</a:t>
            </a:r>
            <a:r>
              <a:rPr lang="en-US" sz="1400" dirty="0" err="1"/>
              <a:t>GatheredFert</a:t>
            </a:r>
            <a:r>
              <a:rPr lang="en-US" sz="1400" dirty="0"/>
              <a:t>, year = Year, </a:t>
            </a:r>
            <a:r>
              <a:rPr lang="en-US" sz="1400" dirty="0" err="1"/>
              <a:t>FertilizerConsumption</a:t>
            </a:r>
            <a:r>
              <a:rPr lang="en-US" sz="1400" dirty="0"/>
              <a:t> = </a:t>
            </a:r>
            <a:r>
              <a:rPr lang="en-US" sz="1400" dirty="0" err="1"/>
              <a:t>Fert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# Show </a:t>
            </a:r>
            <a:r>
              <a:rPr lang="en-US" sz="1400" dirty="0" err="1" smtClean="0"/>
              <a:t>GatheredFert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i="1" dirty="0"/>
              <a:t>head</a:t>
            </a:r>
            <a:r>
              <a:rPr lang="en-US" sz="1400" dirty="0"/>
              <a:t>(</a:t>
            </a:r>
            <a:r>
              <a:rPr lang="en-US" sz="1400" dirty="0" err="1"/>
              <a:t>GatheredFert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274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Ordering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a result of gathering, data is now ordered by year rather than country name</a:t>
            </a:r>
          </a:p>
          <a:p>
            <a:r>
              <a:rPr lang="en-US" dirty="0" smtClean="0"/>
              <a:t>Typically, TSCS data is sorted by subject then time</a:t>
            </a:r>
          </a:p>
          <a:p>
            <a:r>
              <a:rPr lang="en-US" dirty="0" smtClean="0"/>
              <a:t>Ordering is not required before merging in R</a:t>
            </a:r>
          </a:p>
          <a:p>
            <a:pPr marL="457200" lvl="1" indent="0">
              <a:buNone/>
            </a:pPr>
            <a:r>
              <a:rPr lang="en-US" sz="1300" i="1" dirty="0"/>
              <a:t># Order </a:t>
            </a:r>
            <a:r>
              <a:rPr lang="en-US" sz="1300" i="1" dirty="0" err="1"/>
              <a:t>GatheredFert</a:t>
            </a:r>
            <a:r>
              <a:rPr lang="en-US" sz="1300" i="1" dirty="0"/>
              <a:t> by </a:t>
            </a:r>
            <a:r>
              <a:rPr lang="en-US" sz="1300" i="1" dirty="0" smtClean="0"/>
              <a:t>country-year</a:t>
            </a:r>
          </a:p>
          <a:p>
            <a:pPr marL="457200" lvl="1" indent="0">
              <a:buNone/>
            </a:pPr>
            <a:r>
              <a:rPr lang="en-US" sz="1300" i="1" dirty="0" err="1"/>
              <a:t>GatheredFert</a:t>
            </a:r>
            <a:r>
              <a:rPr lang="en-US" sz="1300" i="1" dirty="0"/>
              <a:t> &lt;- </a:t>
            </a:r>
            <a:r>
              <a:rPr lang="en-US" sz="1300" i="1" dirty="0" err="1"/>
              <a:t>GatheredFert</a:t>
            </a:r>
            <a:r>
              <a:rPr lang="en-US" sz="1300" i="1" dirty="0"/>
              <a:t>[</a:t>
            </a:r>
            <a:r>
              <a:rPr lang="en-US" sz="1300" b="1" i="1" dirty="0"/>
              <a:t>order</a:t>
            </a:r>
            <a:r>
              <a:rPr lang="en-US" sz="1300" i="1" dirty="0"/>
              <a:t>(</a:t>
            </a:r>
            <a:r>
              <a:rPr lang="en-US" sz="1300" i="1" dirty="0" err="1"/>
              <a:t>GatheredFert$country</a:t>
            </a:r>
            <a:r>
              <a:rPr lang="en-US" sz="1300" i="1" dirty="0"/>
              <a:t>, </a:t>
            </a:r>
            <a:r>
              <a:rPr lang="en-US" sz="1300" i="1" dirty="0" smtClean="0"/>
              <a:t>												   </a:t>
            </a:r>
            <a:r>
              <a:rPr lang="en-US" sz="1300" i="1" dirty="0" err="1" smtClean="0"/>
              <a:t>GatheredFert$year</a:t>
            </a:r>
            <a:r>
              <a:rPr lang="en-US" sz="1300" i="1" dirty="0" smtClean="0"/>
              <a:t>), ]</a:t>
            </a:r>
          </a:p>
          <a:p>
            <a:pPr marL="457200" lvl="1" indent="0">
              <a:buNone/>
            </a:pPr>
            <a:r>
              <a:rPr lang="en-US" sz="1300" i="1" dirty="0"/>
              <a:t># Show </a:t>
            </a:r>
            <a:r>
              <a:rPr lang="en-US" sz="1300" i="1" dirty="0" err="1" smtClean="0"/>
              <a:t>GatheredFert</a:t>
            </a:r>
            <a:endParaRPr lang="en-US" sz="1300" i="1" dirty="0" smtClean="0"/>
          </a:p>
          <a:p>
            <a:pPr marL="457200" lvl="1" indent="0">
              <a:buNone/>
            </a:pPr>
            <a:r>
              <a:rPr lang="en-US" sz="1300" b="1" i="1" dirty="0"/>
              <a:t>head</a:t>
            </a:r>
            <a:r>
              <a:rPr lang="en-US" sz="1300" i="1" dirty="0"/>
              <a:t>(</a:t>
            </a:r>
            <a:r>
              <a:rPr lang="en-US" sz="1300" i="1" dirty="0" err="1"/>
              <a:t>GatheredFert</a:t>
            </a:r>
            <a:r>
              <a:rPr lang="en-US" sz="1300" i="1" dirty="0" smtClean="0"/>
              <a:t>)</a:t>
            </a:r>
          </a:p>
          <a:p>
            <a:r>
              <a:rPr lang="en-US" dirty="0"/>
              <a:t>Using </a:t>
            </a:r>
            <a:r>
              <a:rPr lang="en-US" b="1" i="1" dirty="0"/>
              <a:t>arrange</a:t>
            </a:r>
            <a:r>
              <a:rPr lang="en-US" dirty="0"/>
              <a:t> function in </a:t>
            </a:r>
            <a:r>
              <a:rPr lang="en-US" dirty="0" err="1"/>
              <a:t>dplyr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/>
              <a:t>l</a:t>
            </a:r>
            <a:r>
              <a:rPr lang="en-US" sz="1400" dirty="0" smtClean="0"/>
              <a:t>ibrary (</a:t>
            </a:r>
            <a:r>
              <a:rPr lang="en-US" sz="1400" dirty="0" err="1" smtClean="0"/>
              <a:t>dplyr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i="1" dirty="0" err="1"/>
              <a:t>GatheredFert</a:t>
            </a:r>
            <a:r>
              <a:rPr lang="en-US" sz="1400" i="1" dirty="0"/>
              <a:t> &lt;- </a:t>
            </a:r>
            <a:r>
              <a:rPr lang="en-US" sz="1400" b="1" i="1" dirty="0"/>
              <a:t>arrange</a:t>
            </a:r>
            <a:r>
              <a:rPr lang="en-US" sz="1400" i="1" dirty="0"/>
              <a:t>(</a:t>
            </a:r>
            <a:r>
              <a:rPr lang="en-US" sz="1400" i="1" dirty="0" err="1"/>
              <a:t>GatheredFert</a:t>
            </a:r>
            <a:r>
              <a:rPr lang="en-US" sz="1400" i="1" dirty="0"/>
              <a:t>, country, year)</a:t>
            </a:r>
          </a:p>
          <a:p>
            <a:pPr marL="457200" lvl="1" indent="0">
              <a:buNone/>
            </a:pP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183218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Subsetting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46" y="1974484"/>
            <a:ext cx="2715153" cy="2496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84" y="4751754"/>
            <a:ext cx="4052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Density plot shows few outliers </a:t>
            </a:r>
          </a:p>
          <a:p>
            <a:r>
              <a:rPr lang="en-US" dirty="0"/>
              <a:t> </a:t>
            </a:r>
            <a:r>
              <a:rPr lang="en-US" dirty="0" smtClean="0"/>
              <a:t>   (countries with consumption </a:t>
            </a:r>
          </a:p>
          <a:p>
            <a:r>
              <a:rPr lang="en-US" dirty="0"/>
              <a:t> </a:t>
            </a:r>
            <a:r>
              <a:rPr lang="en-US" dirty="0" smtClean="0"/>
              <a:t>    &gt; 1000kg/hectare)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Subset data to examine outliers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3538" y="1469855"/>
            <a:ext cx="65571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# </a:t>
            </a:r>
            <a:r>
              <a:rPr lang="en-US" sz="1400" i="1" dirty="0"/>
              <a:t>Create outlier data frame</a:t>
            </a:r>
          </a:p>
          <a:p>
            <a:r>
              <a:rPr lang="en-US" sz="1400" i="1" dirty="0" err="1"/>
              <a:t>FertOutliers</a:t>
            </a:r>
            <a:r>
              <a:rPr lang="en-US" sz="1400" i="1" dirty="0"/>
              <a:t> &lt;- </a:t>
            </a:r>
            <a:r>
              <a:rPr lang="en-US" sz="1400" b="1" i="1" dirty="0"/>
              <a:t>subset</a:t>
            </a:r>
            <a:r>
              <a:rPr lang="en-US" sz="1400" i="1" dirty="0"/>
              <a:t>(x = </a:t>
            </a:r>
            <a:r>
              <a:rPr lang="en-US" sz="1400" i="1" dirty="0" err="1"/>
              <a:t>GatheredFert</a:t>
            </a:r>
            <a:r>
              <a:rPr lang="en-US" sz="1400" i="1" dirty="0"/>
              <a:t>,</a:t>
            </a:r>
          </a:p>
          <a:p>
            <a:r>
              <a:rPr lang="en-US" sz="1400" i="1" dirty="0" smtClean="0"/>
              <a:t>                                   </a:t>
            </a:r>
            <a:r>
              <a:rPr lang="en-US" sz="1400" i="1" dirty="0" err="1" smtClean="0"/>
              <a:t>FertilizerConsumption</a:t>
            </a:r>
            <a:r>
              <a:rPr lang="en-US" sz="1400" i="1" dirty="0" smtClean="0"/>
              <a:t> </a:t>
            </a:r>
            <a:r>
              <a:rPr lang="en-US" sz="1400" i="1" dirty="0"/>
              <a:t>&gt; 1000</a:t>
            </a:r>
            <a:r>
              <a:rPr lang="en-US" sz="1400" i="1" dirty="0" smtClean="0"/>
              <a:t>)</a:t>
            </a:r>
          </a:p>
          <a:p>
            <a:r>
              <a:rPr lang="en-US" sz="1400" i="1" dirty="0"/>
              <a:t># Show </a:t>
            </a:r>
            <a:r>
              <a:rPr lang="en-US" sz="1400" i="1" dirty="0" err="1"/>
              <a:t>FertOutliers</a:t>
            </a:r>
            <a:endParaRPr lang="en-US" sz="1400" i="1" dirty="0"/>
          </a:p>
          <a:p>
            <a:r>
              <a:rPr lang="en-US" sz="1400" b="1" i="1" dirty="0"/>
              <a:t>head</a:t>
            </a:r>
            <a:r>
              <a:rPr lang="en-US" sz="1400" i="1" dirty="0"/>
              <a:t>(</a:t>
            </a:r>
            <a:r>
              <a:rPr lang="en-US" sz="1400" i="1" dirty="0" err="1"/>
              <a:t>FertOutliers</a:t>
            </a:r>
            <a:r>
              <a:rPr lang="en-US" sz="1400" i="1" dirty="0" smtClean="0"/>
              <a:t>)</a:t>
            </a:r>
          </a:p>
          <a:p>
            <a:endParaRPr lang="en-US" sz="1400" i="1" dirty="0"/>
          </a:p>
          <a:p>
            <a:r>
              <a:rPr lang="en-US" sz="1400" i="1" dirty="0" smtClean="0"/>
              <a:t>#</a:t>
            </a:r>
            <a:r>
              <a:rPr lang="en-US" sz="1400" i="1" dirty="0"/>
              <a:t>drop these outliers from our data </a:t>
            </a:r>
            <a:r>
              <a:rPr lang="en-US" sz="1400" i="1" dirty="0" smtClean="0"/>
              <a:t>set</a:t>
            </a:r>
          </a:p>
          <a:p>
            <a:r>
              <a:rPr lang="en-US" sz="1400" i="1" dirty="0" err="1"/>
              <a:t>GatheredFertSub</a:t>
            </a:r>
            <a:r>
              <a:rPr lang="en-US" sz="1400" i="1" dirty="0"/>
              <a:t> &lt;- </a:t>
            </a:r>
            <a:r>
              <a:rPr lang="en-US" sz="1400" b="1" i="1" dirty="0"/>
              <a:t>subset</a:t>
            </a:r>
            <a:r>
              <a:rPr lang="en-US" sz="1400" i="1" dirty="0"/>
              <a:t>(x = </a:t>
            </a:r>
            <a:r>
              <a:rPr lang="en-US" sz="1400" i="1" dirty="0" err="1"/>
              <a:t>GatheredFert</a:t>
            </a:r>
            <a:r>
              <a:rPr lang="en-US" sz="1400" i="1" dirty="0"/>
              <a:t>,</a:t>
            </a:r>
          </a:p>
          <a:p>
            <a:r>
              <a:rPr lang="en-US" sz="1400" i="1" dirty="0" smtClean="0"/>
              <a:t>		         </a:t>
            </a:r>
            <a:r>
              <a:rPr lang="en-US" sz="1400" i="1" dirty="0" err="1" smtClean="0"/>
              <a:t>FertilizerConsumption</a:t>
            </a:r>
            <a:r>
              <a:rPr lang="en-US" sz="1400" i="1" dirty="0" smtClean="0"/>
              <a:t> </a:t>
            </a:r>
            <a:r>
              <a:rPr lang="en-US" sz="1400" i="1" dirty="0"/>
              <a:t>&lt;= 1000</a:t>
            </a:r>
            <a:r>
              <a:rPr lang="en-US" sz="1400" i="1" dirty="0" smtClean="0"/>
              <a:t>)</a:t>
            </a:r>
          </a:p>
          <a:p>
            <a:endParaRPr lang="en-US" sz="1400" i="1" dirty="0"/>
          </a:p>
          <a:p>
            <a:r>
              <a:rPr lang="en-US" sz="1400" i="1" dirty="0"/>
              <a:t># Drop Arab World type from </a:t>
            </a:r>
            <a:r>
              <a:rPr lang="en-US" sz="1400" i="1" dirty="0" err="1"/>
              <a:t>GatheredFertSub</a:t>
            </a:r>
            <a:endParaRPr lang="en-US" sz="1400" i="1" dirty="0"/>
          </a:p>
          <a:p>
            <a:r>
              <a:rPr lang="en-US" sz="1400" i="1" dirty="0" err="1"/>
              <a:t>GatheredFertSub</a:t>
            </a:r>
            <a:r>
              <a:rPr lang="en-US" sz="1400" i="1" dirty="0"/>
              <a:t> &lt;- </a:t>
            </a:r>
            <a:r>
              <a:rPr lang="en-US" sz="1400" b="1" i="1" dirty="0"/>
              <a:t>subset</a:t>
            </a:r>
            <a:r>
              <a:rPr lang="en-US" sz="1400" i="1" dirty="0"/>
              <a:t>(x = </a:t>
            </a:r>
            <a:r>
              <a:rPr lang="en-US" sz="1400" i="1" dirty="0" err="1"/>
              <a:t>GatheredFertSub</a:t>
            </a:r>
            <a:r>
              <a:rPr lang="en-US" sz="1400" i="1" dirty="0"/>
              <a:t>,</a:t>
            </a:r>
          </a:p>
          <a:p>
            <a:r>
              <a:rPr lang="en-US" sz="1400" i="1" dirty="0" smtClean="0"/>
              <a:t>		         country </a:t>
            </a:r>
            <a:r>
              <a:rPr lang="en-US" sz="1400" i="1" dirty="0"/>
              <a:t>!= "Arab World</a:t>
            </a:r>
            <a:r>
              <a:rPr lang="en-US" sz="1400" i="1" dirty="0" smtClean="0"/>
              <a:t>")</a:t>
            </a:r>
          </a:p>
          <a:p>
            <a:endParaRPr lang="en-US" sz="1400" i="1" dirty="0" smtClean="0"/>
          </a:p>
          <a:p>
            <a:r>
              <a:rPr lang="en-US" sz="1400" i="1" dirty="0"/>
              <a:t># Remove observations of </a:t>
            </a:r>
            <a:r>
              <a:rPr lang="en-US" sz="1400" i="1" dirty="0" err="1" smtClean="0"/>
              <a:t>FertilizerConsumption</a:t>
            </a:r>
            <a:r>
              <a:rPr lang="en-US" sz="1400" i="1" dirty="0" smtClean="0"/>
              <a:t> </a:t>
            </a:r>
            <a:r>
              <a:rPr lang="en-US" sz="1400" i="1" dirty="0"/>
              <a:t>with missing values</a:t>
            </a:r>
          </a:p>
          <a:p>
            <a:r>
              <a:rPr lang="en-US" sz="1400" i="1" dirty="0" err="1"/>
              <a:t>GatheredFertSub</a:t>
            </a:r>
            <a:r>
              <a:rPr lang="en-US" sz="1400" i="1" dirty="0"/>
              <a:t> &lt;- </a:t>
            </a:r>
            <a:r>
              <a:rPr lang="en-US" sz="1400" b="1" i="1" dirty="0"/>
              <a:t>subset</a:t>
            </a:r>
            <a:r>
              <a:rPr lang="en-US" sz="1400" i="1" dirty="0"/>
              <a:t>(x = </a:t>
            </a:r>
            <a:r>
              <a:rPr lang="en-US" sz="1400" i="1" dirty="0" err="1"/>
              <a:t>GatheredFertSub</a:t>
            </a:r>
            <a:r>
              <a:rPr lang="en-US" sz="1400" i="1" dirty="0"/>
              <a:t>,</a:t>
            </a:r>
          </a:p>
          <a:p>
            <a:r>
              <a:rPr lang="en-US" sz="1400" i="1" dirty="0" smtClean="0"/>
              <a:t>		       !</a:t>
            </a:r>
            <a:r>
              <a:rPr lang="en-US" sz="1400" b="1" i="1" dirty="0"/>
              <a:t>is.na</a:t>
            </a:r>
            <a:r>
              <a:rPr lang="en-US" sz="1400" i="1" dirty="0"/>
              <a:t>(</a:t>
            </a:r>
            <a:r>
              <a:rPr lang="en-US" sz="1400" i="1" dirty="0" err="1"/>
              <a:t>FertilizerConsumption</a:t>
            </a:r>
            <a:r>
              <a:rPr lang="en-US" sz="1400" i="1" dirty="0" smtClean="0"/>
              <a:t>))</a:t>
            </a:r>
          </a:p>
          <a:p>
            <a:endParaRPr lang="en-US" sz="1400" i="1" dirty="0"/>
          </a:p>
          <a:p>
            <a:r>
              <a:rPr lang="en-US" sz="1400" i="1" dirty="0"/>
              <a:t># Summarize </a:t>
            </a:r>
            <a:r>
              <a:rPr lang="en-US" sz="1400" i="1" dirty="0" err="1"/>
              <a:t>FertilizerConsumption</a:t>
            </a:r>
            <a:endParaRPr lang="en-US" sz="1400" i="1" dirty="0"/>
          </a:p>
          <a:p>
            <a:r>
              <a:rPr lang="en-US" sz="1400" b="1" i="1" dirty="0"/>
              <a:t>summary</a:t>
            </a:r>
            <a:r>
              <a:rPr lang="en-US" sz="1400" i="1" dirty="0"/>
              <a:t>(</a:t>
            </a:r>
            <a:r>
              <a:rPr lang="en-US" sz="1400" i="1" dirty="0" err="1"/>
              <a:t>GatheredFertSub$FertilizerConsumption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6528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1274</Words>
  <Application>Microsoft Office PowerPoint</Application>
  <PresentationFormat>Widescreen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Reproducible Research with R and R studio  Chapter 7 – Preparing Data for Analysis  Solange Mongoue  August 31, 2016</vt:lpstr>
      <vt:lpstr>Outline </vt:lpstr>
      <vt:lpstr>Cleaning Data  Get a handle of the data  </vt:lpstr>
      <vt:lpstr>Cleaning Data  Get a handle of the data </vt:lpstr>
      <vt:lpstr>Cleaning Data  Reshaping Data </vt:lpstr>
      <vt:lpstr>Cleaning Data  Reshaping Data</vt:lpstr>
      <vt:lpstr>Cleaning Data  Renaming variables</vt:lpstr>
      <vt:lpstr>Cleaning Data  Ordering data </vt:lpstr>
      <vt:lpstr>Cleaning Data  Subsetting data</vt:lpstr>
      <vt:lpstr>Cleaning Data  R’s logical operators</vt:lpstr>
      <vt:lpstr>Cleaning Data   Recoding variables</vt:lpstr>
      <vt:lpstr>Cleaning Data  Creating new variables from old</vt:lpstr>
      <vt:lpstr>Cleaning Data  Creating new variables from old</vt:lpstr>
      <vt:lpstr>Cleaning Data  Creating new variables from old</vt:lpstr>
      <vt:lpstr>Cleaning Data  Creating new variables from old</vt:lpstr>
      <vt:lpstr>Cleaning Data  Creating new variables from old</vt:lpstr>
      <vt:lpstr>Cleaning Data  Changing variable types</vt:lpstr>
      <vt:lpstr>Merging Data Sets  Binding</vt:lpstr>
      <vt:lpstr>Merging Data Sets  The merge command </vt:lpstr>
      <vt:lpstr>Merging Data Sets  The merge command </vt:lpstr>
      <vt:lpstr>Merging Data Sets  Duplicate values</vt:lpstr>
      <vt:lpstr>Merging Data Sets  Duplicate columns</vt:lpstr>
      <vt:lpstr>Appendix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with R and R studio  Chapter 7 – Preparing Data for Analysis  Solange Mongoue  August 31, 2016</dc:title>
  <dc:creator>Solange Mongoue-Tchokote</dc:creator>
  <cp:lastModifiedBy>Solange Mongoue-Tchokote</cp:lastModifiedBy>
  <cp:revision>45</cp:revision>
  <dcterms:created xsi:type="dcterms:W3CDTF">2016-08-31T16:53:20Z</dcterms:created>
  <dcterms:modified xsi:type="dcterms:W3CDTF">2016-08-31T20:33:49Z</dcterms:modified>
</cp:coreProperties>
</file>