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65" r:id="rId7"/>
    <p:sldId id="264" r:id="rId8"/>
    <p:sldId id="263" r:id="rId9"/>
    <p:sldId id="267" r:id="rId10"/>
    <p:sldId id="274" r:id="rId11"/>
    <p:sldId id="262" r:id="rId12"/>
    <p:sldId id="261" r:id="rId13"/>
    <p:sldId id="257" r:id="rId14"/>
    <p:sldId id="258" r:id="rId15"/>
    <p:sldId id="259" r:id="rId16"/>
    <p:sldId id="260" r:id="rId17"/>
    <p:sldId id="268" r:id="rId18"/>
    <p:sldId id="266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6787-F7D9-7D4C-BB20-1487923606B5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23DA9-D484-114E-99A4-05C154B64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91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4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124FB-EE7F-FC41-B3AC-778BB3D5587C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3E1B-A2F0-124B-82F2-A627BF53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cs/authoring/using_markdow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isbid.github.io/Module1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jennybc/ubc-stat545-2015-cm001-intro-to-cours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isbid.github.io/Module1/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isbid.github.io/Module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isbid.github.io/Module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isbid.github.io/Module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sisbid.github.io/Module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yihui.name/knitr/demo/sweav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wp-content/uploads/2016/03/rmarkdown-cheatsheet-2.0.pdf" TargetMode="External"/><Relationship Id="rId2" Type="http://schemas.openxmlformats.org/officeDocument/2006/relationships/hyperlink" Target="http://www.rstudio.com/wp-content/uploads/2015/03/rmarkdown-reference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at545.com/block002_hello-r-workspace-wd-proje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00526207-Using-Proje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sbid.github.io/Module1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jennybc/new-tools-and-workflows-for-data-analysi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isbid.github.io/Module1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jennybc/new-tools-and-workflows-for-data-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sisbid.github.io/Module1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RRRR3 Intro to </a:t>
            </a:r>
            <a:r>
              <a:rPr lang="en-US" dirty="0" err="1"/>
              <a:t>Rstudio</a:t>
            </a:r>
            <a:r>
              <a:rPr lang="en-US" dirty="0"/>
              <a:t> + </a:t>
            </a:r>
            <a:r>
              <a:rPr lang="en-US" dirty="0" err="1"/>
              <a:t>Knitr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BSR Reproducible Research Journal Club</a:t>
            </a:r>
          </a:p>
          <a:p>
            <a:r>
              <a:rPr lang="en-US" dirty="0"/>
              <a:t>Jessica Minnier</a:t>
            </a:r>
          </a:p>
          <a:p>
            <a:r>
              <a:rPr lang="en-US" dirty="0"/>
              <a:t>August 10, 2016</a:t>
            </a:r>
          </a:p>
        </p:txBody>
      </p:sp>
    </p:spTree>
    <p:extLst>
      <p:ext uri="{BB962C8B-B14F-4D97-AF65-F5344CB8AC3E}">
        <p14:creationId xmlns:p14="http://schemas.microsoft.com/office/powerpoint/2010/main" val="283273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Markdown = Markdown + R code</a:t>
            </a:r>
          </a:p>
          <a:p>
            <a:r>
              <a:rPr lang="en-US" dirty="0"/>
              <a:t>Developed by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knitr</a:t>
            </a:r>
            <a:r>
              <a:rPr lang="en-US" dirty="0"/>
              <a:t> to compile R Markdown code to Markdown which is rendered to html or </a:t>
            </a:r>
            <a:r>
              <a:rPr lang="en-US" dirty="0" err="1"/>
              <a:t>pdf</a:t>
            </a:r>
            <a:r>
              <a:rPr lang="en-US" dirty="0"/>
              <a:t> or doc</a:t>
            </a:r>
          </a:p>
        </p:txBody>
      </p:sp>
    </p:spTree>
    <p:extLst>
      <p:ext uri="{BB962C8B-B14F-4D97-AF65-F5344CB8AC3E}">
        <p14:creationId xmlns:p14="http://schemas.microsoft.com/office/powerpoint/2010/main" val="21500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311700" y="5864433"/>
            <a:ext cx="8602490" cy="80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linkClick r:id="rId3"/>
              </a:rPr>
              <a:t>http://www.rstudio.com/ide/docs/authoring/using_markdown</a:t>
            </a:r>
            <a:r>
              <a:rPr lang="en-US" dirty="0"/>
              <a:t> </a:t>
            </a:r>
            <a:endParaRPr lang="en" dirty="0"/>
          </a:p>
        </p:txBody>
      </p:sp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250" y="616856"/>
            <a:ext cx="5681876" cy="52475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9334" y="21771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5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722600" y="5944933"/>
            <a:ext cx="8074500" cy="80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linkClick r:id="rId3"/>
              </a:rPr>
              <a:t>https://speakerdeck.com/jennybc/ubc-stat545-2015-cm001-intro-to-course</a:t>
            </a:r>
            <a:r>
              <a:rPr lang="en-US" dirty="0"/>
              <a:t> </a:t>
            </a:r>
            <a:endParaRPr lang="en" dirty="0"/>
          </a:p>
        </p:txBody>
      </p:sp>
      <p:pic>
        <p:nvPicPr>
          <p:cNvPr id="337" name="Shape 3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124" y="713618"/>
            <a:ext cx="5945172" cy="52552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69334" y="21771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5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2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76" y="0"/>
            <a:ext cx="7319594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3852175" y="628900"/>
            <a:ext cx="2217300" cy="8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>
                <a:solidFill>
                  <a:srgbClr val="FF0000"/>
                </a:solidFill>
              </a:rPr>
              <a:t>YAML</a:t>
            </a:r>
          </a:p>
        </p:txBody>
      </p:sp>
      <p:cxnSp>
        <p:nvCxnSpPr>
          <p:cNvPr id="345" name="Shape 345"/>
          <p:cNvCxnSpPr>
            <a:stCxn id="344" idx="1"/>
          </p:cNvCxnSpPr>
          <p:nvPr/>
        </p:nvCxnSpPr>
        <p:spPr>
          <a:xfrm rot="10800000">
            <a:off x="2698075" y="955900"/>
            <a:ext cx="1154100" cy="76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TextBox 7"/>
          <p:cNvSpPr txBox="1"/>
          <p:nvPr/>
        </p:nvSpPr>
        <p:spPr>
          <a:xfrm>
            <a:off x="5793620" y="6124401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4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7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76" y="0"/>
            <a:ext cx="7319594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3852175" y="2228300"/>
            <a:ext cx="2217300" cy="8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Code chunk</a:t>
            </a:r>
          </a:p>
        </p:txBody>
      </p:sp>
      <p:cxnSp>
        <p:nvCxnSpPr>
          <p:cNvPr id="353" name="Shape 353"/>
          <p:cNvCxnSpPr>
            <a:stCxn id="352" idx="1"/>
          </p:cNvCxnSpPr>
          <p:nvPr/>
        </p:nvCxnSpPr>
        <p:spPr>
          <a:xfrm flipH="1">
            <a:off x="2316475" y="2631700"/>
            <a:ext cx="1535700" cy="468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5793620" y="6124401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4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4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59" name="Shape 3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76" y="0"/>
            <a:ext cx="7319594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3852175" y="2228300"/>
            <a:ext cx="2217300" cy="8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Chunk label</a:t>
            </a:r>
          </a:p>
        </p:txBody>
      </p:sp>
      <p:cxnSp>
        <p:nvCxnSpPr>
          <p:cNvPr id="361" name="Shape 361"/>
          <p:cNvCxnSpPr>
            <a:stCxn id="360" idx="1"/>
          </p:cNvCxnSpPr>
          <p:nvPr/>
        </p:nvCxnSpPr>
        <p:spPr>
          <a:xfrm flipH="1">
            <a:off x="2071075" y="2631700"/>
            <a:ext cx="1781100" cy="20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" name="TextBox 5"/>
          <p:cNvSpPr txBox="1"/>
          <p:nvPr/>
        </p:nvSpPr>
        <p:spPr>
          <a:xfrm>
            <a:off x="5793620" y="6124401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4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5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76" y="0"/>
            <a:ext cx="7319594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4333800" y="4045800"/>
            <a:ext cx="3507600" cy="80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0000"/>
                </a:solidFill>
              </a:rPr>
              <a:t>Other parameters</a:t>
            </a:r>
          </a:p>
        </p:txBody>
      </p:sp>
      <p:cxnSp>
        <p:nvCxnSpPr>
          <p:cNvPr id="368" name="Shape 368"/>
          <p:cNvCxnSpPr>
            <a:stCxn id="367" idx="1"/>
          </p:cNvCxnSpPr>
          <p:nvPr/>
        </p:nvCxnSpPr>
        <p:spPr>
          <a:xfrm flipH="1">
            <a:off x="2997900" y="4449200"/>
            <a:ext cx="1335900" cy="10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TextBox 4"/>
          <p:cNvSpPr txBox="1"/>
          <p:nvPr/>
        </p:nvSpPr>
        <p:spPr>
          <a:xfrm>
            <a:off x="5793620" y="6124401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4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9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intro-</a:t>
            </a:r>
            <a:r>
              <a:rPr lang="en-US" dirty="0" err="1"/>
              <a:t>rmarkdown.Rmd</a:t>
            </a:r>
            <a:endParaRPr lang="en-US" dirty="0"/>
          </a:p>
          <a:p>
            <a:r>
              <a:rPr lang="en-US" dirty="0"/>
              <a:t>Also show </a:t>
            </a:r>
            <a:r>
              <a:rPr lang="en-US" dirty="0" err="1"/>
              <a:t>kbroman-Rmarkdown.md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what about </a:t>
            </a:r>
            <a:r>
              <a:rPr lang="en-US" dirty="0" err="1"/>
              <a:t>Sweave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hlinkClick r:id="rId2"/>
              </a:rPr>
              <a:t>http://yihui.name/knitr/demo/sweave/</a:t>
            </a:r>
            <a:endParaRPr lang="en-US" dirty="0"/>
          </a:p>
          <a:p>
            <a:pPr lvl="1"/>
            <a:r>
              <a:rPr lang="en-US" dirty="0" err="1"/>
              <a:t>Sweave</a:t>
            </a:r>
            <a:r>
              <a:rPr lang="en-US" dirty="0"/>
              <a:t> used R + latex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pdf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Knitr</a:t>
            </a:r>
            <a:r>
              <a:rPr lang="en-US" dirty="0">
                <a:sym typeface="Wingdings"/>
              </a:rPr>
              <a:t> uses R markdown  html, </a:t>
            </a:r>
            <a:r>
              <a:rPr lang="en-US" dirty="0" err="1">
                <a:sym typeface="Wingdings"/>
              </a:rPr>
              <a:t>pdf</a:t>
            </a:r>
            <a:r>
              <a:rPr lang="en-US" dirty="0">
                <a:sym typeface="Wingdings"/>
              </a:rPr>
              <a:t>,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Reference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http://www.rstudio.com/wp-content/uploads/2015/03/rmarkdown-reference.pdf</a:t>
            </a:r>
            <a:endParaRPr lang="en-US" dirty="0"/>
          </a:p>
          <a:p>
            <a:r>
              <a:rPr lang="en-US" dirty="0" err="1"/>
              <a:t>Cheatsheet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http://www.rstudio.com/wp-content/uploads/2016/03/rmarkdown-cheatsheet-2.0.pdf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4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knitr</a:t>
            </a:r>
            <a:r>
              <a:rPr lang="en-US" dirty="0"/>
              <a:t> examples</a:t>
            </a:r>
          </a:p>
          <a:p>
            <a:r>
              <a:rPr lang="en-US" dirty="0"/>
              <a:t>YAML examples</a:t>
            </a:r>
          </a:p>
          <a:p>
            <a:r>
              <a:rPr lang="en-US" dirty="0"/>
              <a:t>Code chunk options</a:t>
            </a:r>
          </a:p>
          <a:p>
            <a:r>
              <a:rPr lang="en-US" dirty="0" err="1"/>
              <a:t>Knitr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37191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RRRR3. Getting Started with R, </a:t>
            </a:r>
            <a:r>
              <a:rPr lang="en-US" dirty="0" err="1"/>
              <a:t>Rstudio</a:t>
            </a:r>
            <a:r>
              <a:rPr lang="en-US" dirty="0"/>
              <a:t>, and </a:t>
            </a:r>
            <a:r>
              <a:rPr lang="en-US" dirty="0" err="1"/>
              <a:t>knitr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 – Using R: the Basics (questions?)</a:t>
            </a:r>
          </a:p>
          <a:p>
            <a:r>
              <a:rPr lang="en-US" dirty="0"/>
              <a:t>3.2 – Using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Rstudio</a:t>
            </a:r>
            <a:r>
              <a:rPr lang="en-US" dirty="0"/>
              <a:t> and R</a:t>
            </a:r>
          </a:p>
        </p:txBody>
      </p:sp>
    </p:spTree>
    <p:extLst>
      <p:ext uri="{BB962C8B-B14F-4D97-AF65-F5344CB8AC3E}">
        <p14:creationId xmlns:p14="http://schemas.microsoft.com/office/powerpoint/2010/main" val="32954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Panes in </a:t>
            </a:r>
            <a:r>
              <a:rPr lang="en-US" dirty="0" err="1"/>
              <a:t>Rstudio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Console</a:t>
            </a:r>
          </a:p>
          <a:p>
            <a:pPr lvl="1"/>
            <a:r>
              <a:rPr lang="en-US" dirty="0"/>
              <a:t>Run code, see output, interact with R</a:t>
            </a:r>
          </a:p>
          <a:p>
            <a:r>
              <a:rPr lang="en-US" dirty="0"/>
              <a:t>environment/history</a:t>
            </a:r>
          </a:p>
          <a:p>
            <a:pPr lvl="1"/>
            <a:r>
              <a:rPr lang="en-US" dirty="0"/>
              <a:t>Objects in workspace</a:t>
            </a:r>
          </a:p>
          <a:p>
            <a:pPr lvl="1"/>
            <a:r>
              <a:rPr lang="en-US" dirty="0"/>
              <a:t>History of code</a:t>
            </a:r>
          </a:p>
          <a:p>
            <a:r>
              <a:rPr lang="en-US" dirty="0"/>
              <a:t>files/plots/packages/help</a:t>
            </a:r>
          </a:p>
          <a:p>
            <a:pPr lvl="1"/>
            <a:r>
              <a:rPr lang="en-US" dirty="0"/>
              <a:t>File directory</a:t>
            </a:r>
          </a:p>
          <a:p>
            <a:pPr lvl="1"/>
            <a:r>
              <a:rPr lang="en-US" dirty="0"/>
              <a:t>Plots (helpful to zoom)</a:t>
            </a:r>
          </a:p>
          <a:p>
            <a:pPr lvl="1"/>
            <a:r>
              <a:rPr lang="en-US" dirty="0"/>
              <a:t>Packages installed and loaded</a:t>
            </a:r>
          </a:p>
          <a:p>
            <a:pPr lvl="1"/>
            <a:r>
              <a:rPr lang="en-US" dirty="0"/>
              <a:t>Help</a:t>
            </a:r>
          </a:p>
          <a:p>
            <a:pPr lvl="1"/>
            <a:r>
              <a:rPr lang="en-US" dirty="0"/>
              <a:t>Viewer – interactive graphics</a:t>
            </a:r>
          </a:p>
          <a:p>
            <a:r>
              <a:rPr lang="en-US" dirty="0"/>
              <a:t>Source pane (when you open a file)</a:t>
            </a:r>
          </a:p>
          <a:p>
            <a:pPr lvl="1"/>
            <a:r>
              <a:rPr lang="en-US" dirty="0"/>
              <a:t>Tabs of script or markdown files i.e. .R, .</a:t>
            </a:r>
            <a:r>
              <a:rPr lang="en-US" dirty="0" err="1"/>
              <a:t>Rmd</a:t>
            </a:r>
            <a:r>
              <a:rPr lang="en-US" dirty="0"/>
              <a:t>, .txt, View(dataset)</a:t>
            </a:r>
          </a:p>
          <a:p>
            <a:r>
              <a:rPr lang="en-US" dirty="0"/>
              <a:t>Tutorial: </a:t>
            </a:r>
            <a:r>
              <a:rPr lang="en-US" dirty="0">
                <a:hlinkClick r:id="rId2"/>
              </a:rPr>
              <a:t>http://stat545.com/block002_hello-r-workspace-wd-project.html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6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https://support.rstudio.com/hc/en-us/articles/200526207-Using-Projects</a:t>
            </a:r>
            <a:endParaRPr lang="en-US" dirty="0"/>
          </a:p>
          <a:p>
            <a:r>
              <a:rPr lang="en-US" dirty="0"/>
              <a:t>Create a project, make a file, exit, reopen</a:t>
            </a:r>
          </a:p>
          <a:p>
            <a:r>
              <a:rPr lang="en-US" dirty="0"/>
              <a:t>File management system, saves workspace</a:t>
            </a:r>
          </a:p>
          <a:p>
            <a:r>
              <a:rPr lang="en-US" dirty="0"/>
              <a:t>Add version control (</a:t>
            </a:r>
            <a:r>
              <a:rPr lang="en-US" dirty="0" err="1"/>
              <a:t>git</a:t>
            </a:r>
            <a:r>
              <a:rPr lang="en-US" dirty="0"/>
              <a:t>), create R package, templates for R Markdown documents, R presentations,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/>
              </a:rPr>
              <a:t> project options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</a:t>
            </a:r>
            <a:r>
              <a:rPr lang="en-US" dirty="0" err="1"/>
              <a:t>Rstudio</a:t>
            </a:r>
            <a:r>
              <a:rPr lang="en-US" dirty="0"/>
              <a:t> Tips</a:t>
            </a:r>
            <a:br>
              <a:rPr lang="en-US" dirty="0"/>
            </a:br>
            <a:r>
              <a:rPr lang="en-US" dirty="0"/>
              <a:t>(It’s the little things!)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see intro-</a:t>
            </a:r>
            <a:r>
              <a:rPr lang="en-US" dirty="0" err="1"/>
              <a:t>rstudio.Rmd</a:t>
            </a:r>
            <a:endParaRPr lang="en-US" dirty="0"/>
          </a:p>
          <a:p>
            <a:pPr lvl="1"/>
            <a:r>
              <a:rPr lang="en-US" dirty="0" err="1"/>
              <a:t>Cmd</a:t>
            </a:r>
            <a:r>
              <a:rPr lang="en-US" dirty="0"/>
              <a:t>-enter each line (automatically moves to next line!)</a:t>
            </a:r>
          </a:p>
          <a:p>
            <a:pPr lvl="1"/>
            <a:r>
              <a:rPr lang="en-US" dirty="0"/>
              <a:t>Run </a:t>
            </a:r>
            <a:r>
              <a:rPr lang="en-US" dirty="0">
                <a:sym typeface="Wingdings"/>
              </a:rPr>
              <a:t> entire document</a:t>
            </a:r>
            <a:endParaRPr lang="en-US" dirty="0"/>
          </a:p>
          <a:p>
            <a:pPr lvl="1"/>
            <a:r>
              <a:rPr lang="en-US" dirty="0"/>
              <a:t>Code auto completion</a:t>
            </a:r>
          </a:p>
          <a:p>
            <a:pPr lvl="1"/>
            <a:r>
              <a:rPr lang="en-US" dirty="0"/>
              <a:t>Code help (tab)</a:t>
            </a:r>
          </a:p>
          <a:p>
            <a:pPr lvl="1"/>
            <a:r>
              <a:rPr lang="en-US" dirty="0"/>
              <a:t>File path auto completion</a:t>
            </a:r>
          </a:p>
          <a:p>
            <a:pPr lvl="1"/>
            <a:r>
              <a:rPr lang="en-US" dirty="0"/>
              <a:t>Code snippets</a:t>
            </a:r>
          </a:p>
          <a:p>
            <a:pPr lvl="1"/>
            <a:r>
              <a:rPr lang="en-US" dirty="0" err="1"/>
              <a:t>Addins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/>
              <a:t>Following slides are from</a:t>
            </a:r>
            <a:r>
              <a:rPr lang="en-US" dirty="0"/>
              <a:t>:</a:t>
            </a:r>
            <a:br>
              <a:rPr lang="en-US" dirty="0"/>
            </a:br>
            <a:r>
              <a:rPr lang="en" dirty="0"/>
              <a:t>Reproducible Research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Version Control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273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500" dirty="0"/>
          </a:p>
          <a:p>
            <a:pPr lvl="0">
              <a:spcBef>
                <a:spcPts val="0"/>
              </a:spcBef>
              <a:buNone/>
            </a:pPr>
            <a:r>
              <a:rPr lang="en" sz="2500" u="sng" dirty="0">
                <a:solidFill>
                  <a:schemeClr val="hlink"/>
                </a:solidFill>
                <a:hlinkClick r:id="rId3"/>
              </a:rPr>
              <a:t>http://sisbid.github.io/Module1/</a:t>
            </a:r>
            <a:endParaRPr lang="en-US" sz="2500" u="sng" dirty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endParaRPr lang="en-US" sz="2500" u="sng" dirty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</a:pPr>
            <a:r>
              <a:rPr lang="en-US" sz="2500" u="sng" dirty="0">
                <a:solidFill>
                  <a:schemeClr val="hlink"/>
                </a:solidFill>
                <a:hlinkClick r:id="rId3"/>
              </a:rPr>
              <a:t>https://docs.google.com/presentation/d/1F2tyP9nsHcY9DT5B6rSS95sIA9DEreDNt7s_HmbrINw/edit</a:t>
            </a:r>
            <a:endParaRPr lang="en" sz="2500" u="sng" dirty="0">
              <a:solidFill>
                <a:schemeClr val="hlink"/>
              </a:solidFill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3650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8578300" cy="80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linkClick r:id="rId3"/>
              </a:rPr>
              <a:t>https://speakerdeck.com/jennybc/new-tools-and-workflows-for-data-analysis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19" name="Shape 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500" y="276034"/>
            <a:ext cx="5722374" cy="48765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93620" y="6124401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5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7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329875" y="5779600"/>
            <a:ext cx="8668982" cy="80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hlinkClick r:id="rId3"/>
              </a:rPr>
              <a:t>https://speakerdeck.com/jennybc/new-tools-and-workflows-for-data-analysis</a:t>
            </a:r>
            <a:r>
              <a:rPr lang="en-US" dirty="0"/>
              <a:t> 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300" y="81511"/>
            <a:ext cx="7194829" cy="5698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4443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u="sng" dirty="0">
                <a:solidFill>
                  <a:schemeClr val="hlink"/>
                </a:solidFill>
                <a:hlinkClick r:id="rId5"/>
              </a:rPr>
              <a:t>http://sisbid.github.io/Module1/</a:t>
            </a:r>
            <a:endParaRPr lang="en-US" u="sng" dirty="0">
              <a:solidFill>
                <a:schemeClr val="hlink"/>
              </a:solidFill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8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intro-</a:t>
            </a:r>
            <a:r>
              <a:rPr lang="en-US" dirty="0" err="1"/>
              <a:t>markdown.md</a:t>
            </a:r>
            <a:endParaRPr lang="en-US" dirty="0"/>
          </a:p>
          <a:p>
            <a:endParaRPr lang="en-US" dirty="0"/>
          </a:p>
          <a:p>
            <a:r>
              <a:rPr lang="en-US" dirty="0"/>
              <a:t>Best thing about html = no page breaks!</a:t>
            </a:r>
          </a:p>
        </p:txBody>
      </p:sp>
    </p:spTree>
    <p:extLst>
      <p:ext uri="{BB962C8B-B14F-4D97-AF65-F5344CB8AC3E}">
        <p14:creationId xmlns:p14="http://schemas.microsoft.com/office/powerpoint/2010/main" val="156334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467</Words>
  <Application>Microsoft Office PowerPoint</Application>
  <PresentationFormat>On-screen Show (4:3)</PresentationFormat>
  <Paragraphs>86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RRRR3 Intro to Rstudio + Knitr</vt:lpstr>
      <vt:lpstr>RRRR3. Getting Started with R, Rstudio, and knitr</vt:lpstr>
      <vt:lpstr>Panes in Rstudio </vt:lpstr>
      <vt:lpstr>Rstudio projects</vt:lpstr>
      <vt:lpstr>Other Rstudio Tips (It’s the little things!)</vt:lpstr>
      <vt:lpstr>Following slides are from: Reproducible Research And Version Control</vt:lpstr>
      <vt:lpstr>PowerPoint Presentation</vt:lpstr>
      <vt:lpstr>PowerPoint Presentation</vt:lpstr>
      <vt:lpstr>Markdown</vt:lpstr>
      <vt:lpstr>R Markdown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Markdown</vt:lpstr>
      <vt:lpstr>R Markdown Reference Guide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Minnier</dc:creator>
  <cp:lastModifiedBy>Jessica Minnier</cp:lastModifiedBy>
  <cp:revision>74</cp:revision>
  <dcterms:created xsi:type="dcterms:W3CDTF">2016-08-09T20:10:21Z</dcterms:created>
  <dcterms:modified xsi:type="dcterms:W3CDTF">2016-08-10T22:34:47Z</dcterms:modified>
</cp:coreProperties>
</file>