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8"/>
  </p:notesMasterIdLst>
  <p:handoutMasterIdLst>
    <p:handoutMasterId r:id="rId19"/>
  </p:handoutMasterIdLst>
  <p:sldIdLst>
    <p:sldId id="256" r:id="rId2"/>
    <p:sldId id="261" r:id="rId3"/>
    <p:sldId id="263" r:id="rId4"/>
    <p:sldId id="265" r:id="rId5"/>
    <p:sldId id="262" r:id="rId6"/>
    <p:sldId id="267" r:id="rId7"/>
    <p:sldId id="266" r:id="rId8"/>
    <p:sldId id="268" r:id="rId9"/>
    <p:sldId id="269" r:id="rId10"/>
    <p:sldId id="270" r:id="rId11"/>
    <p:sldId id="271" r:id="rId12"/>
    <p:sldId id="276" r:id="rId13"/>
    <p:sldId id="274" r:id="rId14"/>
    <p:sldId id="275" r:id="rId15"/>
    <p:sldId id="272" r:id="rId16"/>
    <p:sldId id="273" r:id="rId17"/>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0954" autoAdjust="0"/>
  </p:normalViewPr>
  <p:slideViewPr>
    <p:cSldViewPr snapToGrid="0">
      <p:cViewPr varScale="1">
        <p:scale>
          <a:sx n="82" d="100"/>
          <a:sy n="82" d="100"/>
        </p:scale>
        <p:origin x="24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CC3C8F18-D8F1-4812-AFAF-AE0946B4E270}" type="datetimeFigureOut">
              <a:rPr lang="en-US" smtClean="0"/>
              <a:t>8/3/2016</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CF618091-1A60-4079-957F-8F0E30752F54}" type="slidenum">
              <a:rPr lang="en-US" smtClean="0"/>
              <a:t>‹#›</a:t>
            </a:fld>
            <a:endParaRPr lang="en-US"/>
          </a:p>
        </p:txBody>
      </p:sp>
    </p:spTree>
    <p:extLst>
      <p:ext uri="{BB962C8B-B14F-4D97-AF65-F5344CB8AC3E}">
        <p14:creationId xmlns:p14="http://schemas.microsoft.com/office/powerpoint/2010/main" val="588396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31639" y="1"/>
            <a:ext cx="4002299" cy="351737"/>
          </a:xfrm>
          <a:prstGeom prst="rect">
            <a:avLst/>
          </a:prstGeom>
        </p:spPr>
        <p:txBody>
          <a:bodyPr vert="horz" lIns="92830" tIns="46415" rIns="92830" bIns="46415" rtlCol="0"/>
          <a:lstStyle>
            <a:lvl1pPr algn="r">
              <a:defRPr sz="1200"/>
            </a:lvl1pPr>
          </a:lstStyle>
          <a:p>
            <a:fld id="{488D2B1E-0D1D-43D3-86ED-358DC92D99DA}" type="datetimeFigureOut">
              <a:rPr lang="en-US" smtClean="0"/>
              <a:t>8/3/2016</a:t>
            </a:fld>
            <a:endParaRPr lang="en-US"/>
          </a:p>
        </p:txBody>
      </p:sp>
      <p:sp>
        <p:nvSpPr>
          <p:cNvPr id="4" name="Slide Image Placeholder 3"/>
          <p:cNvSpPr>
            <a:spLocks noGrp="1" noRot="1" noChangeAspect="1"/>
          </p:cNvSpPr>
          <p:nvPr>
            <p:ph type="sldImg" idx="2"/>
          </p:nvPr>
        </p:nvSpPr>
        <p:spPr>
          <a:xfrm>
            <a:off x="3041650" y="876300"/>
            <a:ext cx="3152775" cy="236537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31639" y="6658664"/>
            <a:ext cx="4002299" cy="351736"/>
          </a:xfrm>
          <a:prstGeom prst="rect">
            <a:avLst/>
          </a:prstGeom>
        </p:spPr>
        <p:txBody>
          <a:bodyPr vert="horz" lIns="92830" tIns="46415" rIns="92830" bIns="46415" rtlCol="0" anchor="b"/>
          <a:lstStyle>
            <a:lvl1pPr algn="r">
              <a:defRPr sz="1200"/>
            </a:lvl1pPr>
          </a:lstStyle>
          <a:p>
            <a:fld id="{E981EA47-69A9-4094-BE63-98890F6F5CBD}" type="slidenum">
              <a:rPr lang="en-US" smtClean="0"/>
              <a:t>‹#›</a:t>
            </a:fld>
            <a:endParaRPr lang="en-US"/>
          </a:p>
        </p:txBody>
      </p:sp>
    </p:spTree>
    <p:extLst>
      <p:ext uri="{BB962C8B-B14F-4D97-AF65-F5344CB8AC3E}">
        <p14:creationId xmlns:p14="http://schemas.microsoft.com/office/powerpoint/2010/main" val="293785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1</a:t>
            </a:fld>
            <a:endParaRPr lang="en-US"/>
          </a:p>
        </p:txBody>
      </p:sp>
    </p:spTree>
    <p:extLst>
      <p:ext uri="{BB962C8B-B14F-4D97-AF65-F5344CB8AC3E}">
        <p14:creationId xmlns:p14="http://schemas.microsoft.com/office/powerpoint/2010/main" val="29240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299">
              <a:defRPr/>
            </a:pPr>
            <a:r>
              <a:rPr lang="en-US" dirty="0" smtClean="0"/>
              <a:t>Variety of LSA tools exist,</a:t>
            </a:r>
            <a:r>
              <a:rPr lang="en-US" baseline="0" dirty="0" smtClean="0"/>
              <a:t> but they will all have similar drawbacks when dealing with large scale data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7</a:t>
            </a:fld>
            <a:endParaRPr lang="en-US"/>
          </a:p>
        </p:txBody>
      </p:sp>
    </p:spTree>
    <p:extLst>
      <p:ext uri="{BB962C8B-B14F-4D97-AF65-F5344CB8AC3E}">
        <p14:creationId xmlns:p14="http://schemas.microsoft.com/office/powerpoint/2010/main" val="34605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299">
              <a:defRPr/>
            </a:pPr>
            <a:r>
              <a:rPr lang="en-US" dirty="0" smtClean="0"/>
              <a:t>Variety of LSA tools exist,</a:t>
            </a:r>
            <a:r>
              <a:rPr lang="en-US" baseline="0" dirty="0" smtClean="0"/>
              <a:t> but they will all have similar drawbacks when dealing with large scale data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8</a:t>
            </a:fld>
            <a:endParaRPr lang="en-US"/>
          </a:p>
        </p:txBody>
      </p:sp>
    </p:spTree>
    <p:extLst>
      <p:ext uri="{BB962C8B-B14F-4D97-AF65-F5344CB8AC3E}">
        <p14:creationId xmlns:p14="http://schemas.microsoft.com/office/powerpoint/2010/main" val="246322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299">
              <a:defRPr/>
            </a:pPr>
            <a:r>
              <a:rPr lang="en-US" dirty="0" smtClean="0"/>
              <a:t>Variety of LSA tools exist,</a:t>
            </a:r>
            <a:r>
              <a:rPr lang="en-US" baseline="0" dirty="0" smtClean="0"/>
              <a:t> but they will all have similar drawbacks when dealing with large scale data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9</a:t>
            </a:fld>
            <a:endParaRPr lang="en-US"/>
          </a:p>
        </p:txBody>
      </p:sp>
    </p:spTree>
    <p:extLst>
      <p:ext uri="{BB962C8B-B14F-4D97-AF65-F5344CB8AC3E}">
        <p14:creationId xmlns:p14="http://schemas.microsoft.com/office/powerpoint/2010/main" val="143892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53998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28772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350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17320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B14F5-08A6-404D-B9D1-FEA43817B533}" type="datetimeFigureOut">
              <a:rPr lang="en-US" smtClean="0"/>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192235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9B14F5-08A6-404D-B9D1-FEA43817B533}"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4858019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9B14F5-08A6-404D-B9D1-FEA43817B533}" type="datetimeFigureOut">
              <a:rPr lang="en-US" smtClean="0"/>
              <a:t>8/3/2016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784926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9B14F5-08A6-404D-B9D1-FEA43817B533}" type="datetimeFigureOut">
              <a:rPr lang="en-US" smtClean="0"/>
              <a:t>8/3/2016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7610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B14F5-08A6-404D-B9D1-FEA43817B533}" type="datetimeFigureOut">
              <a:rPr lang="en-US" smtClean="0"/>
              <a:t>8/3/2016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52044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B14F5-08A6-404D-B9D1-FEA43817B533}"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8410901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B14F5-08A6-404D-B9D1-FEA43817B533}" type="datetimeFigureOut">
              <a:rPr lang="en-US" smtClean="0"/>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17312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B14F5-08A6-404D-B9D1-FEA43817B533}" type="datetimeFigureOut">
              <a:rPr lang="en-US" smtClean="0"/>
              <a:t>8/3/2016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CE01D-5CE0-4BAC-BE0E-47DE0FB55C26}" type="slidenum">
              <a:rPr lang="en-US" smtClean="0"/>
              <a:t>‹#›</a:t>
            </a:fld>
            <a:endParaRPr lang="en-US"/>
          </a:p>
        </p:txBody>
      </p:sp>
    </p:spTree>
    <p:extLst>
      <p:ext uri="{BB962C8B-B14F-4D97-AF65-F5344CB8AC3E}">
        <p14:creationId xmlns:p14="http://schemas.microsoft.com/office/powerpoint/2010/main" val="802275536"/>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Reproducible Research Journal Club</a:t>
            </a:r>
            <a:endParaRPr lang="en-US" dirty="0"/>
          </a:p>
        </p:txBody>
      </p:sp>
      <p:sp>
        <p:nvSpPr>
          <p:cNvPr id="3" name="Subtitle 2"/>
          <p:cNvSpPr>
            <a:spLocks noGrp="1"/>
          </p:cNvSpPr>
          <p:nvPr>
            <p:ph type="subTitle" idx="1"/>
          </p:nvPr>
        </p:nvSpPr>
        <p:spPr/>
        <p:txBody>
          <a:bodyPr/>
          <a:lstStyle/>
          <a:p>
            <a:r>
              <a:rPr lang="en-US" dirty="0" smtClean="0"/>
              <a:t>Reproducible Research for Large-Scale Data Analysis</a:t>
            </a:r>
          </a:p>
          <a:p>
            <a:r>
              <a:rPr lang="en-US" dirty="0" smtClean="0"/>
              <a:t>8/3/2016</a:t>
            </a:r>
            <a:endParaRPr lang="en-US" dirty="0"/>
          </a:p>
        </p:txBody>
      </p:sp>
      <p:sp>
        <p:nvSpPr>
          <p:cNvPr id="4" name="Subtitle 2"/>
          <p:cNvSpPr txBox="1">
            <a:spLocks/>
          </p:cNvSpPr>
          <p:nvPr/>
        </p:nvSpPr>
        <p:spPr>
          <a:xfrm>
            <a:off x="894805" y="5472203"/>
            <a:ext cx="7761514" cy="6499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Contents from </a:t>
            </a:r>
            <a:r>
              <a:rPr lang="en-US" sz="2000" i="1" dirty="0" smtClean="0"/>
              <a:t>Implementing Reproducible Research </a:t>
            </a:r>
            <a:r>
              <a:rPr lang="en-US" sz="2000" dirty="0" smtClean="0"/>
              <a:t>and Wikipedia </a:t>
            </a:r>
            <a:endParaRPr lang="en-US" sz="2000" dirty="0"/>
          </a:p>
        </p:txBody>
      </p:sp>
    </p:spTree>
    <p:extLst>
      <p:ext uri="{BB962C8B-B14F-4D97-AF65-F5344CB8AC3E}">
        <p14:creationId xmlns:p14="http://schemas.microsoft.com/office/powerpoint/2010/main" val="371708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Adapted Implementations </a:t>
            </a:r>
            <a:br>
              <a:rPr lang="en-US" dirty="0" smtClean="0"/>
            </a:br>
            <a:r>
              <a:rPr lang="en-US" sz="3200" dirty="0" smtClean="0"/>
              <a:t>(closer to traditional programming practice with some aspects of LSA incorporated)</a:t>
            </a:r>
            <a:endParaRPr lang="en-US" sz="3200" dirty="0"/>
          </a:p>
        </p:txBody>
      </p:sp>
    </p:spTree>
    <p:extLst>
      <p:ext uri="{BB962C8B-B14F-4D97-AF65-F5344CB8AC3E}">
        <p14:creationId xmlns:p14="http://schemas.microsoft.com/office/powerpoint/2010/main" val="423301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193" y="458379"/>
            <a:ext cx="7886700" cy="6046923"/>
          </a:xfrm>
        </p:spPr>
        <p:txBody>
          <a:bodyPr>
            <a:normAutofit fontScale="85000" lnSpcReduction="20000"/>
          </a:bodyPr>
          <a:lstStyle/>
          <a:p>
            <a:r>
              <a:rPr lang="en-US" dirty="0" smtClean="0"/>
              <a:t>Split the code from the final report and have one org-document with the code of the project (using different level headings to structure the analysis into logical parts) and a separate document with the final report.</a:t>
            </a:r>
          </a:p>
          <a:p>
            <a:r>
              <a:rPr lang="en-US" dirty="0" smtClean="0"/>
              <a:t>Each code chunk should either be a function (written in abstract form and loaded as a library) or be self-contained (all necessary data are loaded in the beginning and results written out in the end).</a:t>
            </a:r>
          </a:p>
          <a:p>
            <a:r>
              <a:rPr lang="en-US" dirty="0" smtClean="0"/>
              <a:t>Each self-contained code chunk should be tangled out into a separate file.</a:t>
            </a:r>
          </a:p>
          <a:p>
            <a:r>
              <a:rPr lang="en-US" dirty="0" smtClean="0"/>
              <a:t>Before each code chunk, a short description of the task to be done should be provided.</a:t>
            </a:r>
          </a:p>
          <a:p>
            <a:r>
              <a:rPr lang="en-US" dirty="0" smtClean="0"/>
              <a:t>Code execution using </a:t>
            </a:r>
            <a:r>
              <a:rPr lang="en-US" dirty="0" err="1" smtClean="0"/>
              <a:t>makefiles</a:t>
            </a:r>
            <a:r>
              <a:rPr lang="en-US" dirty="0" smtClean="0"/>
              <a:t>.</a:t>
            </a:r>
          </a:p>
          <a:p>
            <a:r>
              <a:rPr lang="en-US" dirty="0" smtClean="0"/>
              <a:t>Use version control system (</a:t>
            </a:r>
            <a:r>
              <a:rPr lang="en-US" dirty="0" err="1" smtClean="0"/>
              <a:t>git</a:t>
            </a:r>
            <a:r>
              <a:rPr lang="en-US" dirty="0" smtClean="0"/>
              <a:t>) to manage changes to the code or final report, and data (with </a:t>
            </a:r>
            <a:r>
              <a:rPr lang="en-US" dirty="0" err="1" smtClean="0"/>
              <a:t>git</a:t>
            </a:r>
            <a:r>
              <a:rPr lang="en-US" dirty="0" smtClean="0"/>
              <a:t>-annex due to large size)</a:t>
            </a:r>
          </a:p>
          <a:p>
            <a:r>
              <a:rPr lang="en-US" dirty="0" smtClean="0"/>
              <a:t>Ensure future availability of software (for examples, for R, by storing the source version of packages and documenting the version of R).</a:t>
            </a:r>
          </a:p>
          <a:p>
            <a:endParaRPr lang="en-US" dirty="0" smtClean="0"/>
          </a:p>
          <a:p>
            <a:endParaRPr lang="en-US" dirty="0" smtClean="0"/>
          </a:p>
          <a:p>
            <a:endParaRPr lang="en-US" dirty="0"/>
          </a:p>
        </p:txBody>
      </p:sp>
    </p:spTree>
    <p:extLst>
      <p:ext uri="{BB962C8B-B14F-4D97-AF65-F5344CB8AC3E}">
        <p14:creationId xmlns:p14="http://schemas.microsoft.com/office/powerpoint/2010/main" val="426935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9229" y="597877"/>
            <a:ext cx="6670431" cy="1107996"/>
          </a:xfrm>
          <a:prstGeom prst="rect">
            <a:avLst/>
          </a:prstGeom>
          <a:noFill/>
        </p:spPr>
        <p:txBody>
          <a:bodyPr wrap="square" rtlCol="0">
            <a:spAutoFit/>
          </a:bodyPr>
          <a:lstStyle/>
          <a:p>
            <a:r>
              <a:rPr lang="en-US" sz="2800" dirty="0"/>
              <a:t>Org mode </a:t>
            </a:r>
          </a:p>
          <a:p>
            <a:r>
              <a:rPr lang="en-US" dirty="0" smtClean="0"/>
              <a:t>for </a:t>
            </a:r>
            <a:r>
              <a:rPr lang="en-US" dirty="0"/>
              <a:t>keeping notes, </a:t>
            </a:r>
            <a:r>
              <a:rPr lang="en-US" sz="2000" dirty="0"/>
              <a:t>maintaining</a:t>
            </a:r>
            <a:r>
              <a:rPr lang="en-US" dirty="0"/>
              <a:t> TODO lists, planning projects, and authoring documents with a fast and effective plain-text system</a:t>
            </a:r>
          </a:p>
        </p:txBody>
      </p:sp>
      <p:pic>
        <p:nvPicPr>
          <p:cNvPr id="3" name="Picture 2"/>
          <p:cNvPicPr>
            <a:picLocks noChangeAspect="1"/>
          </p:cNvPicPr>
          <p:nvPr/>
        </p:nvPicPr>
        <p:blipFill>
          <a:blip r:embed="rId2"/>
          <a:stretch>
            <a:fillRect/>
          </a:stretch>
        </p:blipFill>
        <p:spPr>
          <a:xfrm>
            <a:off x="1917822" y="2139094"/>
            <a:ext cx="4886325" cy="3705225"/>
          </a:xfrm>
          <a:prstGeom prst="rect">
            <a:avLst/>
          </a:prstGeom>
        </p:spPr>
      </p:pic>
    </p:spTree>
    <p:extLst>
      <p:ext uri="{BB962C8B-B14F-4D97-AF65-F5344CB8AC3E}">
        <p14:creationId xmlns:p14="http://schemas.microsoft.com/office/powerpoint/2010/main" val="41708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for the Future</a:t>
            </a:r>
            <a:endParaRPr lang="en-US" dirty="0"/>
          </a:p>
        </p:txBody>
      </p:sp>
    </p:spTree>
    <p:extLst>
      <p:ext uri="{BB962C8B-B14F-4D97-AF65-F5344CB8AC3E}">
        <p14:creationId xmlns:p14="http://schemas.microsoft.com/office/powerpoint/2010/main" val="213002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193" y="458379"/>
            <a:ext cx="7886700" cy="6046923"/>
          </a:xfrm>
        </p:spPr>
        <p:txBody>
          <a:bodyPr>
            <a:normAutofit fontScale="92500" lnSpcReduction="10000"/>
          </a:bodyPr>
          <a:lstStyle/>
          <a:p>
            <a:r>
              <a:rPr lang="en-US" dirty="0" smtClean="0"/>
              <a:t>Microsoft Office</a:t>
            </a:r>
          </a:p>
          <a:p>
            <a:pPr lvl="1"/>
            <a:r>
              <a:rPr lang="en-US" dirty="0" smtClean="0"/>
              <a:t>In many fields of academia and even more so outside of academia, Microsoft Word and </a:t>
            </a:r>
            <a:r>
              <a:rPr lang="en-US" dirty="0"/>
              <a:t>PowerPoint </a:t>
            </a:r>
            <a:r>
              <a:rPr lang="en-US" dirty="0" smtClean="0"/>
              <a:t>are the standards for reports and presentations. Useful solution would be tools that can dynamically insert figures and tables into Word or PowerPoint. R package R2wd does this.</a:t>
            </a:r>
          </a:p>
          <a:p>
            <a:r>
              <a:rPr lang="en-US" dirty="0" smtClean="0"/>
              <a:t>Table Support</a:t>
            </a:r>
          </a:p>
          <a:p>
            <a:pPr lvl="1"/>
            <a:r>
              <a:rPr lang="en-US" dirty="0" smtClean="0"/>
              <a:t>Unlike graphics, where support for PNG as well as JPEG graphics is relatively universal; for tables, each document format has its own way of describing tables but support between them is rather poor.</a:t>
            </a:r>
          </a:p>
          <a:p>
            <a:r>
              <a:rPr lang="en-US" dirty="0" smtClean="0"/>
              <a:t>Headers and Footers</a:t>
            </a:r>
          </a:p>
          <a:p>
            <a:pPr lvl="1"/>
            <a:r>
              <a:rPr lang="en-US" dirty="0" smtClean="0"/>
              <a:t>LSA keeps the output and corresponding code closely associated, but if a figure is copied from one presentation to the next, the link is broken. A very simple method of addressing this is to put a header and footer on each document that specifies the source code file that produced it and other information such as research program and data. SAS has very good support for these concepts, but R does not.</a:t>
            </a:r>
          </a:p>
          <a:p>
            <a:endParaRPr lang="en-US" dirty="0"/>
          </a:p>
        </p:txBody>
      </p:sp>
    </p:spTree>
    <p:extLst>
      <p:ext uri="{BB962C8B-B14F-4D97-AF65-F5344CB8AC3E}">
        <p14:creationId xmlns:p14="http://schemas.microsoft.com/office/powerpoint/2010/main" val="163517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LP/LSA</a:t>
            </a:r>
            <a:endParaRPr lang="en-US" dirty="0"/>
          </a:p>
        </p:txBody>
      </p:sp>
    </p:spTree>
    <p:extLst>
      <p:ext uri="{BB962C8B-B14F-4D97-AF65-F5344CB8AC3E}">
        <p14:creationId xmlns:p14="http://schemas.microsoft.com/office/powerpoint/2010/main" val="218923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generators (DGs)</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automatic tools to extract comments from the source code and collate them into a documentation documents for the software project in various formats such as HTML and pdf.</a:t>
            </a:r>
          </a:p>
          <a:p>
            <a:r>
              <a:rPr lang="en-US" dirty="0" smtClean="0"/>
              <a:t>Available for many programming languages.</a:t>
            </a:r>
          </a:p>
          <a:p>
            <a:r>
              <a:rPr lang="en-US" dirty="0" smtClean="0"/>
              <a:t>However, the documentation is not in the format of a normal analysis report nor does it contain any results of the analysis. Therefore the final report has to be written separately.</a:t>
            </a:r>
          </a:p>
          <a:p>
            <a:r>
              <a:rPr lang="en-US" dirty="0" smtClean="0"/>
              <a:t>Do not provide for a direct way to order the source code of separate files into a logical ordering.</a:t>
            </a:r>
            <a:endParaRPr lang="en-US" dirty="0"/>
          </a:p>
        </p:txBody>
      </p:sp>
    </p:spTree>
    <p:extLst>
      <p:ext uri="{BB962C8B-B14F-4D97-AF65-F5344CB8AC3E}">
        <p14:creationId xmlns:p14="http://schemas.microsoft.com/office/powerpoint/2010/main" val="82427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Literate Programing (LP)</a:t>
            </a:r>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n </a:t>
            </a:r>
            <a:r>
              <a:rPr lang="en-US" dirty="0"/>
              <a:t>approach to programming introduced by Donald </a:t>
            </a:r>
            <a:r>
              <a:rPr lang="en-US" dirty="0" smtClean="0"/>
              <a:t>Knuth. </a:t>
            </a:r>
          </a:p>
          <a:p>
            <a:r>
              <a:rPr lang="en-US" dirty="0" smtClean="0"/>
              <a:t>Written </a:t>
            </a:r>
            <a:r>
              <a:rPr lang="en-US" dirty="0"/>
              <a:t>as an uninterrupted exposition of logic in an ordinary human language, much like the text of an essay, in which macros are included to hide </a:t>
            </a:r>
            <a:r>
              <a:rPr lang="en-US" dirty="0" smtClean="0"/>
              <a:t>abstractions </a:t>
            </a:r>
            <a:r>
              <a:rPr lang="en-US" dirty="0"/>
              <a:t>and traditional source code</a:t>
            </a:r>
            <a:r>
              <a:rPr lang="en-US" dirty="0" smtClean="0"/>
              <a:t>.</a:t>
            </a:r>
          </a:p>
          <a:p>
            <a:r>
              <a:rPr lang="en-US" dirty="0"/>
              <a:t>Literate programming tools are used to obtain two representations from a literate source file: </a:t>
            </a:r>
            <a:endParaRPr lang="en-US" dirty="0" smtClean="0"/>
          </a:p>
          <a:p>
            <a:pPr lvl="1"/>
            <a:r>
              <a:rPr lang="en-US" dirty="0"/>
              <a:t>"tangled" </a:t>
            </a:r>
            <a:r>
              <a:rPr lang="en-US" dirty="0" smtClean="0"/>
              <a:t>code - for </a:t>
            </a:r>
            <a:r>
              <a:rPr lang="en-US" dirty="0"/>
              <a:t>further compilation or execution by a </a:t>
            </a:r>
            <a:r>
              <a:rPr lang="en-US" dirty="0" smtClean="0"/>
              <a:t>computer; </a:t>
            </a:r>
          </a:p>
          <a:p>
            <a:pPr lvl="1"/>
            <a:r>
              <a:rPr lang="en-US" dirty="0"/>
              <a:t>"woven" </a:t>
            </a:r>
            <a:r>
              <a:rPr lang="en-US" dirty="0" smtClean="0"/>
              <a:t>document - for </a:t>
            </a:r>
            <a:r>
              <a:rPr lang="en-US" dirty="0"/>
              <a:t>viewing as </a:t>
            </a:r>
            <a:r>
              <a:rPr lang="en-US" dirty="0" smtClean="0"/>
              <a:t>formatted documentation.</a:t>
            </a:r>
          </a:p>
          <a:p>
            <a:endParaRPr lang="en-US" dirty="0"/>
          </a:p>
        </p:txBody>
      </p:sp>
    </p:spTree>
    <p:extLst>
      <p:ext uri="{BB962C8B-B14F-4D97-AF65-F5344CB8AC3E}">
        <p14:creationId xmlns:p14="http://schemas.microsoft.com/office/powerpoint/2010/main" val="167161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Literate </a:t>
            </a:r>
            <a:r>
              <a:rPr lang="en-US" dirty="0" smtClean="0"/>
              <a:t>Statistical Analysis (LSA)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Derived from Literate Programming</a:t>
            </a:r>
          </a:p>
          <a:p>
            <a:r>
              <a:rPr lang="en-US" dirty="0" smtClean="0"/>
              <a:t>Documentation for data management and statistical analysis as the code for it is produced. All code and documentation is interweaved into each literate document. </a:t>
            </a:r>
          </a:p>
          <a:p>
            <a:r>
              <a:rPr lang="en-US" dirty="0" smtClean="0"/>
              <a:t>The main focus is the whole statistical analysis, not the computational and mathematical implementations as with LP.</a:t>
            </a:r>
          </a:p>
          <a:p>
            <a:r>
              <a:rPr lang="en-US" dirty="0" smtClean="0"/>
              <a:t>The </a:t>
            </a:r>
            <a:r>
              <a:rPr lang="en-US" dirty="0"/>
              <a:t>resulting </a:t>
            </a:r>
            <a:r>
              <a:rPr lang="en-US" dirty="0" smtClean="0"/>
              <a:t>document should </a:t>
            </a:r>
            <a:r>
              <a:rPr lang="en-US" dirty="0"/>
              <a:t>provide a clear description of </a:t>
            </a:r>
            <a:r>
              <a:rPr lang="en-US" dirty="0" smtClean="0"/>
              <a:t>the following: </a:t>
            </a:r>
          </a:p>
          <a:p>
            <a:pPr lvl="1"/>
            <a:r>
              <a:rPr lang="en-US" dirty="0" smtClean="0"/>
              <a:t>the origin of the data</a:t>
            </a:r>
          </a:p>
          <a:p>
            <a:pPr lvl="1"/>
            <a:r>
              <a:rPr lang="en-US" dirty="0" smtClean="0"/>
              <a:t>the employed statistical methods with caveats and assumptions</a:t>
            </a:r>
          </a:p>
          <a:p>
            <a:pPr lvl="1"/>
            <a:r>
              <a:rPr lang="en-US" dirty="0" smtClean="0"/>
              <a:t>the code and programs used</a:t>
            </a:r>
          </a:p>
          <a:p>
            <a:pPr lvl="1"/>
            <a:r>
              <a:rPr lang="en-US" dirty="0" smtClean="0"/>
              <a:t>the results of the analysis and their interpretation</a:t>
            </a:r>
            <a:endParaRPr lang="en-US" dirty="0"/>
          </a:p>
        </p:txBody>
      </p:sp>
    </p:spTree>
    <p:extLst>
      <p:ext uri="{BB962C8B-B14F-4D97-AF65-F5344CB8AC3E}">
        <p14:creationId xmlns:p14="http://schemas.microsoft.com/office/powerpoint/2010/main" val="366562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Reproducible research in traditional data analysis</a:t>
            </a:r>
            <a:endParaRPr lang="en-US" dirty="0"/>
          </a:p>
        </p:txBody>
      </p:sp>
      <p:sp>
        <p:nvSpPr>
          <p:cNvPr id="3" name="Content Placeholder 2"/>
          <p:cNvSpPr>
            <a:spLocks noGrp="1"/>
          </p:cNvSpPr>
          <p:nvPr>
            <p:ph idx="1"/>
          </p:nvPr>
        </p:nvSpPr>
        <p:spPr/>
        <p:txBody>
          <a:bodyPr/>
          <a:lstStyle/>
          <a:p>
            <a:r>
              <a:rPr lang="en-US" dirty="0" smtClean="0"/>
              <a:t>Typically 1-2 data analysts and 1-2 clients</a:t>
            </a:r>
          </a:p>
          <a:p>
            <a:r>
              <a:rPr lang="en-US" dirty="0" smtClean="0"/>
              <a:t>Simple idea: adhere to an evolving LSA-based scientific technical report, from which all of the communications and deliverables are generated</a:t>
            </a:r>
          </a:p>
          <a:p>
            <a:endParaRPr lang="en-US" dirty="0"/>
          </a:p>
        </p:txBody>
      </p:sp>
    </p:spTree>
    <p:extLst>
      <p:ext uri="{BB962C8B-B14F-4D97-AF65-F5344CB8AC3E}">
        <p14:creationId xmlns:p14="http://schemas.microsoft.com/office/powerpoint/2010/main" val="180587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Large-Scale Data Analysis</a:t>
            </a:r>
          </a:p>
        </p:txBody>
      </p:sp>
      <p:sp>
        <p:nvSpPr>
          <p:cNvPr id="3" name="Content Placeholder 2"/>
          <p:cNvSpPr>
            <a:spLocks noGrp="1"/>
          </p:cNvSpPr>
          <p:nvPr>
            <p:ph idx="1"/>
          </p:nvPr>
        </p:nvSpPr>
        <p:spPr/>
        <p:txBody>
          <a:bodyPr>
            <a:normAutofit fontScale="92500" lnSpcReduction="10000"/>
          </a:bodyPr>
          <a:lstStyle/>
          <a:p>
            <a:r>
              <a:rPr lang="en-US" dirty="0" smtClean="0"/>
              <a:t>Complex: big data of different types</a:t>
            </a:r>
          </a:p>
          <a:p>
            <a:r>
              <a:rPr lang="en-US" dirty="0" smtClean="0"/>
              <a:t>Computationally and memory intensive analysis methods</a:t>
            </a:r>
          </a:p>
          <a:p>
            <a:r>
              <a:rPr lang="en-US" dirty="0" smtClean="0"/>
              <a:t>Multi-year</a:t>
            </a:r>
          </a:p>
          <a:p>
            <a:r>
              <a:rPr lang="en-US" dirty="0" smtClean="0"/>
              <a:t>Multi-client/stakeholder</a:t>
            </a:r>
          </a:p>
          <a:p>
            <a:r>
              <a:rPr lang="en-US" dirty="0" smtClean="0"/>
              <a:t>Multi-analyst (with diverse background)</a:t>
            </a:r>
          </a:p>
          <a:p>
            <a:r>
              <a:rPr lang="en-US" dirty="0" smtClean="0"/>
              <a:t>Multiple interim result reports</a:t>
            </a:r>
          </a:p>
          <a:p>
            <a:r>
              <a:rPr lang="en-US" dirty="0" smtClean="0"/>
              <a:t>Multiple reporting needs (presentations/communications to team members, to senior management teams, to internal/external journals and conferences, </a:t>
            </a:r>
            <a:r>
              <a:rPr lang="en-US" dirty="0" err="1" smtClean="0"/>
              <a:t>etc</a:t>
            </a:r>
            <a:r>
              <a:rPr lang="en-US" dirty="0" smtClean="0"/>
              <a:t>)</a:t>
            </a:r>
          </a:p>
          <a:p>
            <a:endParaRPr lang="en-US" dirty="0"/>
          </a:p>
        </p:txBody>
      </p:sp>
    </p:spTree>
    <p:extLst>
      <p:ext uri="{BB962C8B-B14F-4D97-AF65-F5344CB8AC3E}">
        <p14:creationId xmlns:p14="http://schemas.microsoft.com/office/powerpoint/2010/main" val="379882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LSA in Large-Scale Data Analysis</a:t>
            </a:r>
          </a:p>
        </p:txBody>
      </p:sp>
    </p:spTree>
    <p:extLst>
      <p:ext uri="{BB962C8B-B14F-4D97-AF65-F5344CB8AC3E}">
        <p14:creationId xmlns:p14="http://schemas.microsoft.com/office/powerpoint/2010/main" val="66804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Multiple Reports and Presentations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spirit of LSA, all of the reports and presentations should be generated using the same source document. </a:t>
            </a:r>
          </a:p>
          <a:p>
            <a:r>
              <a:rPr lang="en-US" dirty="0" smtClean="0"/>
              <a:t>But, they will have different formatting, literary style, and amount of information included. They are so different that they have to be written separately. </a:t>
            </a:r>
          </a:p>
          <a:p>
            <a:r>
              <a:rPr lang="en-US" dirty="0" smtClean="0"/>
              <a:t>Then, how should the codes be kept close to all figures and tables they generated in multiple documents? How can you ensure the same code chunks will be synced in all documents?</a:t>
            </a:r>
          </a:p>
        </p:txBody>
      </p:sp>
    </p:spTree>
    <p:extLst>
      <p:ext uri="{BB962C8B-B14F-4D97-AF65-F5344CB8AC3E}">
        <p14:creationId xmlns:p14="http://schemas.microsoft.com/office/powerpoint/2010/main" val="22836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Execution of Code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LSA tools are set up to tangle out the code then execute all code blocks in a documents every time the document is being exported into a pdf. </a:t>
            </a:r>
          </a:p>
          <a:p>
            <a:r>
              <a:rPr lang="en-US" dirty="0" smtClean="0"/>
              <a:t>BUT, for computationally intensive projects, this can take many days. Caching of results and executing code chunks only if changes have occurred can solve this issue.</a:t>
            </a:r>
          </a:p>
          <a:p>
            <a:r>
              <a:rPr lang="en-US" dirty="0" smtClean="0"/>
              <a:t>HOWEVER, problem still exists when it comes to complex dependency structures between code chunks, displays, and changes in the input data.</a:t>
            </a:r>
          </a:p>
          <a:p>
            <a:r>
              <a:rPr lang="en-US" dirty="0" smtClean="0"/>
              <a:t>Solution: include a make-file that controls the execution of the various code blocks, knows about the dependencies between the code chunks and the underlying data, and only re-execute those code parts where truly something has changed.</a:t>
            </a:r>
          </a:p>
        </p:txBody>
      </p:sp>
    </p:spTree>
    <p:extLst>
      <p:ext uri="{BB962C8B-B14F-4D97-AF65-F5344CB8AC3E}">
        <p14:creationId xmlns:p14="http://schemas.microsoft.com/office/powerpoint/2010/main" val="171560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Cooperation with Other Team Members</a:t>
            </a:r>
            <a:endParaRPr lang="en-US" dirty="0"/>
          </a:p>
        </p:txBody>
      </p:sp>
      <p:sp>
        <p:nvSpPr>
          <p:cNvPr id="3" name="Content Placeholder 2"/>
          <p:cNvSpPr>
            <a:spLocks noGrp="1"/>
          </p:cNvSpPr>
          <p:nvPr>
            <p:ph idx="1"/>
          </p:nvPr>
        </p:nvSpPr>
        <p:spPr/>
        <p:txBody>
          <a:bodyPr>
            <a:normAutofit/>
          </a:bodyPr>
          <a:lstStyle/>
          <a:p>
            <a:r>
              <a:rPr lang="en-US" dirty="0" smtClean="0"/>
              <a:t>When reports are sent to other team members for review, changes made to reports does not change the source code.</a:t>
            </a:r>
          </a:p>
          <a:p>
            <a:r>
              <a:rPr lang="en-US" dirty="0" smtClean="0"/>
              <a:t>Solution: analysts have to make all changes based on comments from other team members in the source code. This is not only time consuming, but also easy to lose track of who the comments originated from.</a:t>
            </a:r>
          </a:p>
        </p:txBody>
      </p:sp>
    </p:spTree>
    <p:extLst>
      <p:ext uri="{BB962C8B-B14F-4D97-AF65-F5344CB8AC3E}">
        <p14:creationId xmlns:p14="http://schemas.microsoft.com/office/powerpoint/2010/main" val="54174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1105</Words>
  <Application>Microsoft Office PowerPoint</Application>
  <PresentationFormat>On-screen Show (4:3)</PresentationFormat>
  <Paragraphs>74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Reproducible Research Journal Club</vt:lpstr>
      <vt:lpstr>Literate Programing (LP)</vt:lpstr>
      <vt:lpstr>Literate Statistical Analysis (LSA)</vt:lpstr>
      <vt:lpstr>Reproducible research in traditional data analysis</vt:lpstr>
      <vt:lpstr>Large-Scale Data Analysis</vt:lpstr>
      <vt:lpstr>Drawbacks of LSA in Large-Scale Data Analysis</vt:lpstr>
      <vt:lpstr>Multiple Reports and Presentations</vt:lpstr>
      <vt:lpstr>Execution of Code</vt:lpstr>
      <vt:lpstr>Cooperation with Other Team Members</vt:lpstr>
      <vt:lpstr>Adapted Implementations  (closer to traditional programming practice with some aspects of LSA incorporated)</vt:lpstr>
      <vt:lpstr>PowerPoint Presentation</vt:lpstr>
      <vt:lpstr>PowerPoint Presentation</vt:lpstr>
      <vt:lpstr>Improvements for the Future</vt:lpstr>
      <vt:lpstr>PowerPoint Presentation</vt:lpstr>
      <vt:lpstr>Alternatives to LP/LSA</vt:lpstr>
      <vt:lpstr>Documentation generators (DGs)</vt:lpstr>
    </vt:vector>
  </TitlesOfParts>
  <Company>OHSU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Research Journal Club</dc:title>
  <dc:creator>Lina Gao</dc:creator>
  <cp:lastModifiedBy>Lina Gao</cp:lastModifiedBy>
  <cp:revision>24</cp:revision>
  <cp:lastPrinted>2016-08-03T19:52:36Z</cp:lastPrinted>
  <dcterms:created xsi:type="dcterms:W3CDTF">2016-07-29T19:16:28Z</dcterms:created>
  <dcterms:modified xsi:type="dcterms:W3CDTF">2016-08-03T19:52:43Z</dcterms:modified>
</cp:coreProperties>
</file>