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49"/>
  </p:notesMasterIdLst>
  <p:sldIdLst>
    <p:sldId id="256" r:id="rId2"/>
    <p:sldId id="257" r:id="rId3"/>
    <p:sldId id="284" r:id="rId4"/>
    <p:sldId id="258" r:id="rId5"/>
    <p:sldId id="285" r:id="rId6"/>
    <p:sldId id="259" r:id="rId7"/>
    <p:sldId id="269" r:id="rId8"/>
    <p:sldId id="260" r:id="rId9"/>
    <p:sldId id="286" r:id="rId10"/>
    <p:sldId id="287" r:id="rId11"/>
    <p:sldId id="261" r:id="rId12"/>
    <p:sldId id="262" r:id="rId13"/>
    <p:sldId id="288" r:id="rId14"/>
    <p:sldId id="279" r:id="rId15"/>
    <p:sldId id="309" r:id="rId16"/>
    <p:sldId id="263" r:id="rId17"/>
    <p:sldId id="289" r:id="rId18"/>
    <p:sldId id="301" r:id="rId19"/>
    <p:sldId id="302" r:id="rId20"/>
    <p:sldId id="308" r:id="rId21"/>
    <p:sldId id="265" r:id="rId22"/>
    <p:sldId id="290" r:id="rId23"/>
    <p:sldId id="307" r:id="rId24"/>
    <p:sldId id="306" r:id="rId25"/>
    <p:sldId id="266" r:id="rId26"/>
    <p:sldId id="281" r:id="rId27"/>
    <p:sldId id="300" r:id="rId28"/>
    <p:sldId id="315" r:id="rId29"/>
    <p:sldId id="303" r:id="rId30"/>
    <p:sldId id="304" r:id="rId31"/>
    <p:sldId id="282" r:id="rId32"/>
    <p:sldId id="268" r:id="rId33"/>
    <p:sldId id="295" r:id="rId34"/>
    <p:sldId id="296" r:id="rId35"/>
    <p:sldId id="311" r:id="rId36"/>
    <p:sldId id="313" r:id="rId37"/>
    <p:sldId id="270" r:id="rId38"/>
    <p:sldId id="271" r:id="rId39"/>
    <p:sldId id="272" r:id="rId40"/>
    <p:sldId id="273" r:id="rId41"/>
    <p:sldId id="274" r:id="rId42"/>
    <p:sldId id="275" r:id="rId43"/>
    <p:sldId id="276" r:id="rId44"/>
    <p:sldId id="277" r:id="rId45"/>
    <p:sldId id="297" r:id="rId46"/>
    <p:sldId id="298" r:id="rId47"/>
    <p:sldId id="299"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5" d="100"/>
          <a:sy n="55" d="100"/>
        </p:scale>
        <p:origin x="-198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interSettings" Target="printerSettings/printerSettings1.bin"/><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BD551A-B01B-41FA-A565-2ECF60A232FD}" type="datetimeFigureOut">
              <a:rPr lang="en-US" smtClean="0"/>
              <a:pPr/>
              <a:t>11/10/18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E547B6-80A6-472A-A17B-968BC406F2DF}" type="slidenum">
              <a:rPr lang="en-US" smtClean="0"/>
              <a:pPr/>
              <a:t>‹#›</a:t>
            </a:fld>
            <a:endParaRPr lang="en-US"/>
          </a:p>
        </p:txBody>
      </p:sp>
    </p:spTree>
    <p:extLst>
      <p:ext uri="{BB962C8B-B14F-4D97-AF65-F5344CB8AC3E}">
        <p14:creationId xmlns:p14="http://schemas.microsoft.com/office/powerpoint/2010/main" val="169415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4E547B6-80A6-472A-A17B-968BC406F2DF}"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11/10/18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11/10/18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owl.english.purdue.edu/owl"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College Success Workshop</a:t>
            </a:r>
            <a:br>
              <a:rPr lang="en-US" smtClean="0"/>
            </a:br>
            <a:endParaRPr lang="en-US" dirty="0"/>
          </a:p>
        </p:txBody>
      </p:sp>
      <p:sp>
        <p:nvSpPr>
          <p:cNvPr id="3" name="Subtitle 2"/>
          <p:cNvSpPr>
            <a:spLocks noGrp="1"/>
          </p:cNvSpPr>
          <p:nvPr>
            <p:ph type="subTitle" idx="1"/>
          </p:nvPr>
        </p:nvSpPr>
        <p:spPr/>
        <p:txBody>
          <a:bodyPr/>
          <a:lstStyle/>
          <a:p>
            <a:r>
              <a:rPr lang="en-US" sz="4800" dirty="0" smtClean="0"/>
              <a:t>Minor Grammar Issues</a:t>
            </a:r>
          </a:p>
          <a:p>
            <a:endParaRPr lang="en-US" dirty="0"/>
          </a:p>
        </p:txBody>
      </p:sp>
      <p:sp>
        <p:nvSpPr>
          <p:cNvPr id="4" name="TextBox 3"/>
          <p:cNvSpPr txBox="1"/>
          <p:nvPr/>
        </p:nvSpPr>
        <p:spPr>
          <a:xfrm>
            <a:off x="4724400" y="4495800"/>
            <a:ext cx="4117987" cy="830997"/>
          </a:xfrm>
          <a:prstGeom prst="rect">
            <a:avLst/>
          </a:prstGeom>
          <a:noFill/>
        </p:spPr>
        <p:txBody>
          <a:bodyPr wrap="none" rtlCol="0">
            <a:spAutoFit/>
          </a:bodyPr>
          <a:lstStyle/>
          <a:p>
            <a:pPr algn="ctr"/>
            <a:r>
              <a:rPr lang="en-US" sz="2400" dirty="0" smtClean="0"/>
              <a:t>Sandra Gardiner</a:t>
            </a:r>
          </a:p>
          <a:p>
            <a:pPr algn="ctr"/>
            <a:r>
              <a:rPr lang="en-US" sz="2400" dirty="0" smtClean="0"/>
              <a:t>Language Center Coordinator</a:t>
            </a:r>
            <a:endParaRPr lang="en-US" sz="2400"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As verbs:</a:t>
            </a:r>
            <a:endParaRPr lang="en-US" dirty="0"/>
          </a:p>
        </p:txBody>
      </p:sp>
      <p:sp>
        <p:nvSpPr>
          <p:cNvPr id="3" name="Content Placeholder 2"/>
          <p:cNvSpPr>
            <a:spLocks noGrp="1"/>
          </p:cNvSpPr>
          <p:nvPr>
            <p:ph idx="1"/>
          </p:nvPr>
        </p:nvSpPr>
        <p:spPr/>
        <p:txBody>
          <a:bodyPr/>
          <a:lstStyle/>
          <a:p>
            <a:pPr>
              <a:buNone/>
            </a:pPr>
            <a:endParaRPr lang="en-US" i="1" dirty="0" smtClean="0"/>
          </a:p>
          <a:p>
            <a:pPr>
              <a:buNone/>
            </a:pPr>
            <a:r>
              <a:rPr lang="en-US" i="1" dirty="0" smtClean="0"/>
              <a:t>affect</a:t>
            </a:r>
            <a:r>
              <a:rPr lang="en-US" dirty="0" smtClean="0"/>
              <a:t> = influence (more common)</a:t>
            </a:r>
          </a:p>
          <a:p>
            <a:pPr>
              <a:buNone/>
            </a:pPr>
            <a:r>
              <a:rPr lang="en-US" i="1" dirty="0" smtClean="0"/>
              <a:t>	The war affected gas prices.</a:t>
            </a:r>
          </a:p>
          <a:p>
            <a:pPr>
              <a:buNone/>
            </a:pPr>
            <a:endParaRPr lang="en-US" i="1" dirty="0" smtClean="0"/>
          </a:p>
          <a:p>
            <a:pPr>
              <a:buNone/>
            </a:pPr>
            <a:r>
              <a:rPr lang="en-US" i="1" dirty="0" smtClean="0"/>
              <a:t>effect</a:t>
            </a:r>
            <a:r>
              <a:rPr lang="en-US" dirty="0" smtClean="0"/>
              <a:t> = make happen, bring about</a:t>
            </a:r>
          </a:p>
          <a:p>
            <a:pPr>
              <a:buNone/>
            </a:pPr>
            <a:r>
              <a:rPr lang="en-US" i="1" dirty="0" smtClean="0"/>
              <a:t>	Some experts believe eating grapefruit can effect weight loss.</a:t>
            </a: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1143000"/>
          </a:xfrm>
        </p:spPr>
        <p:txBody>
          <a:bodyPr/>
          <a:lstStyle/>
          <a:p>
            <a:pPr algn="ctr"/>
            <a:r>
              <a:rPr lang="en-US" dirty="0" smtClean="0"/>
              <a:t>Punctuation, etc.</a:t>
            </a:r>
            <a:endParaRPr lang="en-US" dirty="0"/>
          </a:p>
        </p:txBody>
      </p:sp>
      <p:sp>
        <p:nvSpPr>
          <p:cNvPr id="3" name="Content Placeholder 2"/>
          <p:cNvSpPr>
            <a:spLocks noGrp="1"/>
          </p:cNvSpPr>
          <p:nvPr>
            <p:ph idx="1"/>
          </p:nvPr>
        </p:nvSpPr>
        <p:spPr>
          <a:xfrm>
            <a:off x="381000" y="2332037"/>
            <a:ext cx="8229600" cy="4525963"/>
          </a:xfrm>
        </p:spPr>
        <p:txBody>
          <a:bodyPr/>
          <a:lstStyle/>
          <a:p>
            <a:r>
              <a:rPr lang="en-US" dirty="0" smtClean="0"/>
              <a:t>Commas</a:t>
            </a:r>
          </a:p>
          <a:p>
            <a:r>
              <a:rPr lang="en-US" dirty="0" smtClean="0"/>
              <a:t>Quotation Marks</a:t>
            </a:r>
          </a:p>
          <a:p>
            <a:r>
              <a:rPr lang="en-US" dirty="0" smtClean="0"/>
              <a:t>Semicolons</a:t>
            </a:r>
          </a:p>
          <a:p>
            <a:r>
              <a:rPr lang="en-US" dirty="0" smtClean="0"/>
              <a:t>Italicizing and Underlining</a:t>
            </a: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143000"/>
          </a:xfrm>
        </p:spPr>
        <p:txBody>
          <a:bodyPr/>
          <a:lstStyle/>
          <a:p>
            <a:pPr algn="ctr"/>
            <a:r>
              <a:rPr lang="en-US" dirty="0" smtClean="0"/>
              <a:t>Commas</a:t>
            </a:r>
            <a:endParaRPr lang="en-US" dirty="0"/>
          </a:p>
        </p:txBody>
      </p:sp>
      <p:sp>
        <p:nvSpPr>
          <p:cNvPr id="3" name="Content Placeholder 2"/>
          <p:cNvSpPr>
            <a:spLocks noGrp="1"/>
          </p:cNvSpPr>
          <p:nvPr>
            <p:ph idx="1"/>
          </p:nvPr>
        </p:nvSpPr>
        <p:spPr>
          <a:xfrm>
            <a:off x="304800" y="1874837"/>
            <a:ext cx="8534400" cy="4983163"/>
          </a:xfrm>
        </p:spPr>
        <p:txBody>
          <a:bodyPr>
            <a:normAutofit/>
          </a:bodyPr>
          <a:lstStyle/>
          <a:p>
            <a:pPr>
              <a:buNone/>
            </a:pPr>
            <a:endParaRPr lang="en-US" dirty="0" smtClean="0"/>
          </a:p>
          <a:p>
            <a:pPr>
              <a:buNone/>
            </a:pPr>
            <a:endParaRPr lang="en-US" dirty="0" smtClean="0"/>
          </a:p>
          <a:p>
            <a:pPr>
              <a:buNone/>
            </a:pPr>
            <a:r>
              <a:rPr lang="en-US" dirty="0" smtClean="0"/>
              <a:t>Use a comma before the FANBOYS </a:t>
            </a:r>
            <a:r>
              <a:rPr lang="en-US" dirty="0" smtClean="0">
                <a:solidFill>
                  <a:srgbClr val="FF0000"/>
                </a:solidFill>
              </a:rPr>
              <a:t>if they separate two complete sentences.</a:t>
            </a:r>
          </a:p>
          <a:p>
            <a:pPr>
              <a:buNone/>
            </a:pPr>
            <a:endParaRPr lang="en-US" dirty="0" smtClean="0">
              <a:solidFill>
                <a:srgbClr val="FF0000"/>
              </a:solidFill>
            </a:endParaRPr>
          </a:p>
          <a:p>
            <a:pPr>
              <a:buNone/>
            </a:pP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1143000"/>
          </a:xfrm>
        </p:spPr>
        <p:txBody>
          <a:bodyPr/>
          <a:lstStyle/>
          <a:p>
            <a:r>
              <a:rPr lang="en-US" dirty="0" smtClean="0"/>
              <a:t> </a:t>
            </a:r>
            <a:endParaRPr lang="en-US" dirty="0"/>
          </a:p>
        </p:txBody>
      </p:sp>
      <p:sp>
        <p:nvSpPr>
          <p:cNvPr id="3" name="Content Placeholder 2"/>
          <p:cNvSpPr>
            <a:spLocks noGrp="1"/>
          </p:cNvSpPr>
          <p:nvPr>
            <p:ph idx="1"/>
          </p:nvPr>
        </p:nvSpPr>
        <p:spPr>
          <a:xfrm>
            <a:off x="228600" y="1295400"/>
            <a:ext cx="8686800" cy="5562600"/>
          </a:xfrm>
        </p:spPr>
        <p:txBody>
          <a:bodyPr>
            <a:normAutofit/>
          </a:bodyPr>
          <a:lstStyle/>
          <a:p>
            <a:r>
              <a:rPr lang="en-US" dirty="0" smtClean="0">
                <a:solidFill>
                  <a:srgbClr val="FF0000"/>
                </a:solidFill>
              </a:rPr>
              <a:t>f</a:t>
            </a:r>
            <a:r>
              <a:rPr lang="en-US" dirty="0" smtClean="0"/>
              <a:t>or (meaning </a:t>
            </a:r>
            <a:r>
              <a:rPr lang="en-US" i="1" dirty="0" smtClean="0"/>
              <a:t>because)</a:t>
            </a:r>
          </a:p>
          <a:p>
            <a:pPr lvl="1">
              <a:buNone/>
            </a:pPr>
            <a:r>
              <a:rPr lang="en-US" i="1" dirty="0" smtClean="0"/>
              <a:t>	I am unhappy</a:t>
            </a:r>
            <a:r>
              <a:rPr lang="en-US" i="1" dirty="0" smtClean="0">
                <a:solidFill>
                  <a:srgbClr val="7030A0"/>
                </a:solidFill>
              </a:rPr>
              <a:t>, for </a:t>
            </a:r>
            <a:r>
              <a:rPr lang="en-US" i="1" dirty="0" smtClean="0"/>
              <a:t>I have not found my calling.</a:t>
            </a:r>
          </a:p>
          <a:p>
            <a:pPr lvl="1">
              <a:buNone/>
            </a:pPr>
            <a:r>
              <a:rPr lang="en-US" i="1" dirty="0" smtClean="0"/>
              <a:t>	I am unhappy for many reasons.</a:t>
            </a:r>
          </a:p>
          <a:p>
            <a:pPr lvl="1">
              <a:buNone/>
            </a:pPr>
            <a:endParaRPr lang="en-US" dirty="0" smtClean="0"/>
          </a:p>
          <a:p>
            <a:r>
              <a:rPr lang="en-US" dirty="0" smtClean="0">
                <a:solidFill>
                  <a:srgbClr val="FF0000"/>
                </a:solidFill>
              </a:rPr>
              <a:t>a</a:t>
            </a:r>
            <a:r>
              <a:rPr lang="en-US" dirty="0" smtClean="0"/>
              <a:t>nd</a:t>
            </a:r>
          </a:p>
          <a:p>
            <a:pPr lvl="1">
              <a:buNone/>
            </a:pPr>
            <a:r>
              <a:rPr lang="en-US" dirty="0" smtClean="0"/>
              <a:t>	</a:t>
            </a:r>
            <a:r>
              <a:rPr lang="en-US" i="1" dirty="0" smtClean="0"/>
              <a:t>I like coffee</a:t>
            </a:r>
            <a:r>
              <a:rPr lang="en-US" i="1" dirty="0" smtClean="0">
                <a:solidFill>
                  <a:srgbClr val="7030A0"/>
                </a:solidFill>
              </a:rPr>
              <a:t>, and </a:t>
            </a:r>
            <a:r>
              <a:rPr lang="en-US" i="1" dirty="0" smtClean="0"/>
              <a:t>I like to watch scary movies.</a:t>
            </a:r>
          </a:p>
          <a:p>
            <a:pPr lvl="1">
              <a:buNone/>
            </a:pPr>
            <a:r>
              <a:rPr lang="en-US" i="1" dirty="0" smtClean="0"/>
              <a:t>	I like coffee and going for long walks on the beach on weekends.</a:t>
            </a:r>
          </a:p>
          <a:p>
            <a:pPr lvl="1">
              <a:buNone/>
            </a:pPr>
            <a:endParaRPr lang="en-US"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152400" y="990600"/>
            <a:ext cx="8686800" cy="5867400"/>
          </a:xfrm>
        </p:spPr>
        <p:txBody>
          <a:bodyPr>
            <a:normAutofit/>
          </a:bodyPr>
          <a:lstStyle/>
          <a:p>
            <a:endParaRPr lang="en-US" dirty="0" smtClean="0">
              <a:solidFill>
                <a:srgbClr val="FF0000"/>
              </a:solidFill>
            </a:endParaRPr>
          </a:p>
          <a:p>
            <a:r>
              <a:rPr lang="en-US" dirty="0" smtClean="0">
                <a:solidFill>
                  <a:srgbClr val="FF0000"/>
                </a:solidFill>
              </a:rPr>
              <a:t>n</a:t>
            </a:r>
            <a:r>
              <a:rPr lang="en-US" dirty="0" smtClean="0"/>
              <a:t>or</a:t>
            </a:r>
          </a:p>
          <a:p>
            <a:pPr>
              <a:buNone/>
            </a:pPr>
            <a:r>
              <a:rPr lang="en-US" dirty="0" smtClean="0"/>
              <a:t>	      </a:t>
            </a:r>
            <a:r>
              <a:rPr lang="en-US" i="1" dirty="0" smtClean="0"/>
              <a:t>I don’t like coffee</a:t>
            </a:r>
            <a:r>
              <a:rPr lang="en-US" i="1" dirty="0" smtClean="0">
                <a:solidFill>
                  <a:srgbClr val="7030A0"/>
                </a:solidFill>
              </a:rPr>
              <a:t>, nor </a:t>
            </a:r>
            <a:r>
              <a:rPr lang="en-US" i="1" dirty="0" smtClean="0"/>
              <a:t>do I like tea.</a:t>
            </a:r>
          </a:p>
          <a:p>
            <a:pPr>
              <a:buNone/>
            </a:pPr>
            <a:r>
              <a:rPr lang="en-US" i="1" dirty="0" smtClean="0"/>
              <a:t>	      I like neither coffee nor tea.</a:t>
            </a:r>
          </a:p>
          <a:p>
            <a:pPr>
              <a:buNone/>
            </a:pPr>
            <a:endParaRPr lang="en-US" i="1" dirty="0" smtClean="0"/>
          </a:p>
          <a:p>
            <a:pPr>
              <a:buNone/>
            </a:pPr>
            <a:endParaRPr lang="en-US" i="1" dirty="0" smtClean="0"/>
          </a:p>
          <a:p>
            <a:r>
              <a:rPr lang="en-US" dirty="0" smtClean="0">
                <a:solidFill>
                  <a:srgbClr val="FF0000"/>
                </a:solidFill>
              </a:rPr>
              <a:t>b</a:t>
            </a:r>
            <a:r>
              <a:rPr lang="en-US" dirty="0" smtClean="0"/>
              <a:t>ut</a:t>
            </a:r>
          </a:p>
          <a:p>
            <a:pPr lvl="1">
              <a:buNone/>
            </a:pPr>
            <a:r>
              <a:rPr lang="en-US" dirty="0" smtClean="0"/>
              <a:t>	</a:t>
            </a:r>
            <a:r>
              <a:rPr lang="en-US" i="1" dirty="0" smtClean="0"/>
              <a:t>I like dogs</a:t>
            </a:r>
            <a:r>
              <a:rPr lang="en-US" i="1" dirty="0" smtClean="0">
                <a:solidFill>
                  <a:srgbClr val="7030A0"/>
                </a:solidFill>
              </a:rPr>
              <a:t>, but </a:t>
            </a:r>
            <a:r>
              <a:rPr lang="en-US" i="1" dirty="0" smtClean="0"/>
              <a:t>I am allergic to them.</a:t>
            </a:r>
          </a:p>
          <a:p>
            <a:pPr lvl="1">
              <a:buNone/>
            </a:pPr>
            <a:r>
              <a:rPr lang="en-US" i="1" dirty="0" smtClean="0"/>
              <a:t>	I like dogs but am allergic to them.</a:t>
            </a:r>
          </a:p>
          <a:p>
            <a:pPr lvl="1">
              <a:buNone/>
            </a:pPr>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smtClean="0"/>
              <a:t> </a:t>
            </a:r>
            <a:endParaRPr lang="en-US" dirty="0"/>
          </a:p>
        </p:txBody>
      </p:sp>
      <p:sp>
        <p:nvSpPr>
          <p:cNvPr id="3" name="Content Placeholder 2"/>
          <p:cNvSpPr>
            <a:spLocks noGrp="1"/>
          </p:cNvSpPr>
          <p:nvPr>
            <p:ph idx="1"/>
          </p:nvPr>
        </p:nvSpPr>
        <p:spPr>
          <a:xfrm>
            <a:off x="457200" y="1600200"/>
            <a:ext cx="8229600" cy="4389120"/>
          </a:xfrm>
        </p:spPr>
        <p:txBody>
          <a:bodyPr>
            <a:normAutofit lnSpcReduction="10000"/>
          </a:bodyPr>
          <a:lstStyle/>
          <a:p>
            <a:r>
              <a:rPr lang="en-US" dirty="0" smtClean="0">
                <a:solidFill>
                  <a:srgbClr val="FF0000"/>
                </a:solidFill>
              </a:rPr>
              <a:t>o</a:t>
            </a:r>
            <a:r>
              <a:rPr lang="en-US" dirty="0" smtClean="0"/>
              <a:t>r</a:t>
            </a:r>
          </a:p>
          <a:p>
            <a:pPr lvl="1">
              <a:buNone/>
            </a:pPr>
            <a:r>
              <a:rPr lang="en-US" dirty="0" smtClean="0"/>
              <a:t>	</a:t>
            </a:r>
            <a:r>
              <a:rPr lang="en-US" i="1" dirty="0" smtClean="0"/>
              <a:t>I will go to college</a:t>
            </a:r>
            <a:r>
              <a:rPr lang="en-US" i="1" dirty="0" smtClean="0">
                <a:solidFill>
                  <a:srgbClr val="7030A0"/>
                </a:solidFill>
              </a:rPr>
              <a:t>, or </a:t>
            </a:r>
            <a:r>
              <a:rPr lang="en-US" i="1" dirty="0" smtClean="0"/>
              <a:t>I will work full time.</a:t>
            </a:r>
          </a:p>
          <a:p>
            <a:pPr lvl="1">
              <a:buNone/>
            </a:pPr>
            <a:r>
              <a:rPr lang="en-US" i="1" dirty="0" smtClean="0"/>
              <a:t>	I will go to college or work full time.</a:t>
            </a:r>
          </a:p>
          <a:p>
            <a:pPr lvl="1">
              <a:buNone/>
            </a:pPr>
            <a:endParaRPr lang="en-US" dirty="0" smtClean="0"/>
          </a:p>
          <a:p>
            <a:r>
              <a:rPr lang="en-US" dirty="0" smtClean="0">
                <a:solidFill>
                  <a:srgbClr val="FF0000"/>
                </a:solidFill>
              </a:rPr>
              <a:t>y</a:t>
            </a:r>
            <a:r>
              <a:rPr lang="en-US" dirty="0" smtClean="0"/>
              <a:t>et (surprising </a:t>
            </a:r>
            <a:r>
              <a:rPr lang="en-US" i="1" dirty="0" smtClean="0"/>
              <a:t>but</a:t>
            </a:r>
            <a:r>
              <a:rPr lang="en-US" dirty="0" smtClean="0"/>
              <a:t>)</a:t>
            </a:r>
          </a:p>
          <a:p>
            <a:pPr>
              <a:buNone/>
            </a:pPr>
            <a:r>
              <a:rPr lang="en-US" dirty="0" smtClean="0"/>
              <a:t>	     </a:t>
            </a:r>
            <a:r>
              <a:rPr lang="en-US" sz="2400" i="1" dirty="0" smtClean="0"/>
              <a:t>I studied hard in school</a:t>
            </a:r>
            <a:r>
              <a:rPr lang="en-US" sz="2400" i="1" dirty="0" smtClean="0">
                <a:solidFill>
                  <a:srgbClr val="7030A0"/>
                </a:solidFill>
              </a:rPr>
              <a:t>, yet </a:t>
            </a:r>
            <a:r>
              <a:rPr lang="en-US" sz="2400" i="1" dirty="0" smtClean="0"/>
              <a:t>my grades were poor.</a:t>
            </a:r>
          </a:p>
          <a:p>
            <a:pPr>
              <a:buNone/>
            </a:pPr>
            <a:r>
              <a:rPr lang="en-US" sz="2400" i="1" dirty="0" smtClean="0"/>
              <a:t>	</a:t>
            </a:r>
            <a:r>
              <a:rPr lang="en-US" sz="2400" i="1" dirty="0" smtClean="0"/>
              <a:t>	I </a:t>
            </a:r>
            <a:r>
              <a:rPr lang="en-US" sz="2400" i="1" dirty="0" smtClean="0"/>
              <a:t>studied hard yet got bad grades.</a:t>
            </a:r>
            <a:endParaRPr lang="en-US" sz="2400" dirty="0" smtClean="0"/>
          </a:p>
          <a:p>
            <a:r>
              <a:rPr lang="en-US" dirty="0" smtClean="0">
                <a:solidFill>
                  <a:srgbClr val="FF0000"/>
                </a:solidFill>
              </a:rPr>
              <a:t>s</a:t>
            </a:r>
            <a:r>
              <a:rPr lang="en-US" dirty="0" smtClean="0"/>
              <a:t>o</a:t>
            </a:r>
          </a:p>
          <a:p>
            <a:pPr>
              <a:buNone/>
            </a:pPr>
            <a:r>
              <a:rPr lang="en-US" dirty="0" smtClean="0"/>
              <a:t>	     </a:t>
            </a:r>
            <a:r>
              <a:rPr lang="en-US" sz="2400" i="1" dirty="0" smtClean="0"/>
              <a:t>I was hungry</a:t>
            </a:r>
            <a:r>
              <a:rPr lang="en-US" sz="2400" i="1" dirty="0" smtClean="0">
                <a:solidFill>
                  <a:srgbClr val="7030A0"/>
                </a:solidFill>
              </a:rPr>
              <a:t>, so </a:t>
            </a:r>
            <a:r>
              <a:rPr lang="en-US" sz="2400" i="1" dirty="0" smtClean="0"/>
              <a:t>I went to the store.</a:t>
            </a:r>
          </a:p>
          <a:p>
            <a:pPr>
              <a:buNone/>
            </a:pPr>
            <a:r>
              <a:rPr lang="en-US" sz="2400" i="1" dirty="0" smtClean="0"/>
              <a:t>	      I was so hungry.</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Quotation Marks</a:t>
            </a:r>
            <a:endParaRPr lang="en-US" dirty="0"/>
          </a:p>
        </p:txBody>
      </p:sp>
      <p:sp>
        <p:nvSpPr>
          <p:cNvPr id="3" name="Content Placeholder 2"/>
          <p:cNvSpPr>
            <a:spLocks noGrp="1"/>
          </p:cNvSpPr>
          <p:nvPr>
            <p:ph idx="1"/>
          </p:nvPr>
        </p:nvSpPr>
        <p:spPr>
          <a:xfrm>
            <a:off x="457200" y="2209800"/>
            <a:ext cx="8229600" cy="4389120"/>
          </a:xfrm>
        </p:spPr>
        <p:txBody>
          <a:bodyPr>
            <a:normAutofit/>
          </a:bodyPr>
          <a:lstStyle/>
          <a:p>
            <a:pPr>
              <a:buNone/>
            </a:pPr>
            <a:r>
              <a:rPr lang="en-US" dirty="0" smtClean="0"/>
              <a:t>When directly quoting a person using words such as </a:t>
            </a:r>
            <a:r>
              <a:rPr lang="en-US" i="1" dirty="0" smtClean="0"/>
              <a:t>said, stated, </a:t>
            </a:r>
            <a:r>
              <a:rPr lang="en-US" dirty="0" smtClean="0"/>
              <a:t>etc., use this format:</a:t>
            </a:r>
          </a:p>
          <a:p>
            <a:pPr>
              <a:buNone/>
            </a:pPr>
            <a:endParaRPr lang="en-US" dirty="0" smtClean="0"/>
          </a:p>
          <a:p>
            <a:pPr>
              <a:buNone/>
            </a:pPr>
            <a:r>
              <a:rPr lang="en-US" dirty="0" smtClean="0"/>
              <a:t>		</a:t>
            </a:r>
            <a:r>
              <a:rPr lang="en-US" i="1" dirty="0" smtClean="0"/>
              <a:t>He stated</a:t>
            </a:r>
            <a:r>
              <a:rPr lang="en-US" i="1" dirty="0" smtClean="0">
                <a:solidFill>
                  <a:srgbClr val="FF0000"/>
                </a:solidFill>
              </a:rPr>
              <a:t>, “</a:t>
            </a:r>
            <a:r>
              <a:rPr lang="en-US" i="1" dirty="0" smtClean="0"/>
              <a:t>I won’t leave</a:t>
            </a:r>
            <a:r>
              <a:rPr lang="en-US" i="1" dirty="0" smtClean="0">
                <a:solidFill>
                  <a:srgbClr val="FF0000"/>
                </a:solidFill>
              </a:rPr>
              <a:t>.”</a:t>
            </a:r>
          </a:p>
          <a:p>
            <a:pPr>
              <a:buNone/>
            </a:pPr>
            <a:r>
              <a:rPr lang="en-US" dirty="0" smtClean="0">
                <a:solidFill>
                  <a:srgbClr val="FF0000"/>
                </a:solidFill>
              </a:rPr>
              <a:t>		</a:t>
            </a:r>
            <a:r>
              <a:rPr lang="en-US" i="1" dirty="0" smtClean="0"/>
              <a:t>He said</a:t>
            </a:r>
            <a:r>
              <a:rPr lang="en-US" i="1" dirty="0" smtClean="0">
                <a:solidFill>
                  <a:srgbClr val="FF0000"/>
                </a:solidFill>
              </a:rPr>
              <a:t>, “</a:t>
            </a:r>
            <a:r>
              <a:rPr lang="en-US" i="1" dirty="0" smtClean="0"/>
              <a:t>I won’t leave</a:t>
            </a:r>
            <a:r>
              <a:rPr lang="en-US" i="1" dirty="0" smtClean="0">
                <a:solidFill>
                  <a:srgbClr val="FF0000"/>
                </a:solidFill>
              </a:rPr>
              <a:t>,” </a:t>
            </a:r>
            <a:r>
              <a:rPr lang="en-US" i="1" dirty="0" smtClean="0"/>
              <a:t>and then he left.</a:t>
            </a:r>
            <a:endParaRPr lang="en-US" dirty="0" smtClean="0">
              <a:solidFill>
                <a:srgbClr val="FF0000"/>
              </a:solidFill>
            </a:endParaRP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Quotation Marks</a:t>
            </a:r>
            <a:endParaRPr lang="en-US" dirty="0"/>
          </a:p>
        </p:txBody>
      </p:sp>
      <p:sp>
        <p:nvSpPr>
          <p:cNvPr id="3" name="Content Placeholder 2"/>
          <p:cNvSpPr>
            <a:spLocks noGrp="1"/>
          </p:cNvSpPr>
          <p:nvPr>
            <p:ph idx="1"/>
          </p:nvPr>
        </p:nvSpPr>
        <p:spPr>
          <a:xfrm>
            <a:off x="457200" y="2468880"/>
            <a:ext cx="8229600" cy="3855720"/>
          </a:xfrm>
        </p:spPr>
        <p:txBody>
          <a:bodyPr/>
          <a:lstStyle/>
          <a:p>
            <a:pPr>
              <a:buNone/>
            </a:pPr>
            <a:r>
              <a:rPr lang="en-US" dirty="0" smtClean="0"/>
              <a:t>	Use quotes for titles of articles in newspapers, articles or essays in magazines, and articles or essays in on-line publications, as well as for titles of poems, short stories, songs, chapters of books, and T.V. episodes.</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txBody>
          <a:bodyPr>
            <a:normAutofit fontScale="90000"/>
          </a:bodyPr>
          <a:lstStyle/>
          <a:p>
            <a:pPr algn="ctr"/>
            <a:r>
              <a:rPr lang="en-US" dirty="0" smtClean="0"/>
              <a:t>Quotation Marks and Other Punctuation</a:t>
            </a:r>
            <a:endParaRPr lang="en-US" dirty="0"/>
          </a:p>
        </p:txBody>
      </p:sp>
      <p:sp>
        <p:nvSpPr>
          <p:cNvPr id="3" name="Content Placeholder 2"/>
          <p:cNvSpPr>
            <a:spLocks noGrp="1"/>
          </p:cNvSpPr>
          <p:nvPr>
            <p:ph idx="1"/>
          </p:nvPr>
        </p:nvSpPr>
        <p:spPr>
          <a:xfrm>
            <a:off x="381000" y="2743200"/>
            <a:ext cx="8229600" cy="4389120"/>
          </a:xfrm>
        </p:spPr>
        <p:txBody>
          <a:bodyPr/>
          <a:lstStyle/>
          <a:p>
            <a:r>
              <a:rPr lang="en-US" dirty="0" smtClean="0"/>
              <a:t>Commas always go inside quotation marks.</a:t>
            </a:r>
          </a:p>
          <a:p>
            <a:pPr lvl="1"/>
            <a:r>
              <a:rPr lang="en-US" dirty="0" smtClean="0"/>
              <a:t>He said, “No,” and kept walking.</a:t>
            </a:r>
          </a:p>
          <a:p>
            <a:pPr lvl="1">
              <a:buNone/>
            </a:pPr>
            <a:endParaRPr lang="en-US" dirty="0" smtClean="0"/>
          </a:p>
          <a:p>
            <a:r>
              <a:rPr lang="en-US" dirty="0" smtClean="0"/>
              <a:t>Periods always go inside quotation marks.</a:t>
            </a:r>
          </a:p>
          <a:p>
            <a:pPr lvl="1"/>
            <a:r>
              <a:rPr lang="en-US" dirty="0" smtClean="0"/>
              <a:t>He said, “No.”</a:t>
            </a:r>
          </a:p>
          <a:p>
            <a:endParaRPr lang="en-US" dirty="0" smtClean="0"/>
          </a:p>
          <a:p>
            <a:endParaRPr lang="en-US"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838200"/>
            <a:ext cx="8229600" cy="1143000"/>
          </a:xfrm>
        </p:spPr>
        <p:txBody>
          <a:bodyPr>
            <a:normAutofit fontScale="90000"/>
          </a:bodyPr>
          <a:lstStyle/>
          <a:p>
            <a:pPr algn="ctr"/>
            <a:r>
              <a:rPr lang="en-US" dirty="0" smtClean="0"/>
              <a:t>Quotation Marks and Other Punctuation</a:t>
            </a:r>
            <a:endParaRPr lang="en-US" dirty="0"/>
          </a:p>
        </p:txBody>
      </p:sp>
      <p:sp>
        <p:nvSpPr>
          <p:cNvPr id="3" name="Content Placeholder 2"/>
          <p:cNvSpPr>
            <a:spLocks noGrp="1"/>
          </p:cNvSpPr>
          <p:nvPr>
            <p:ph idx="1"/>
          </p:nvPr>
        </p:nvSpPr>
        <p:spPr>
          <a:xfrm>
            <a:off x="381000" y="2209800"/>
            <a:ext cx="8229600" cy="4389120"/>
          </a:xfrm>
        </p:spPr>
        <p:txBody>
          <a:bodyPr/>
          <a:lstStyle/>
          <a:p>
            <a:r>
              <a:rPr lang="en-US" dirty="0" smtClean="0"/>
              <a:t>Question marks go inside or outside of quotation marks, depending on the meaning.</a:t>
            </a:r>
          </a:p>
          <a:p>
            <a:pPr lvl="1"/>
            <a:r>
              <a:rPr lang="en-US" dirty="0" smtClean="0"/>
              <a:t>Did he say, “I don’t know”?</a:t>
            </a:r>
          </a:p>
          <a:p>
            <a:pPr lvl="1"/>
            <a:r>
              <a:rPr lang="en-US" dirty="0" smtClean="0"/>
              <a:t>He said, “How should I know?”</a:t>
            </a:r>
          </a:p>
          <a:p>
            <a:pPr lvl="1">
              <a:buNone/>
            </a:pPr>
            <a:endParaRPr lang="en-US" dirty="0" smtClean="0"/>
          </a:p>
          <a:p>
            <a:r>
              <a:rPr lang="en-US" dirty="0" smtClean="0"/>
              <a:t>Exclamation points go inside or outside of quotation marks, depending on the meaning.</a:t>
            </a:r>
          </a:p>
          <a:p>
            <a:pPr lvl="1"/>
            <a:r>
              <a:rPr lang="en-US" dirty="0" smtClean="0"/>
              <a:t>I can’t believe he answered, “Yes, I will”!</a:t>
            </a:r>
          </a:p>
          <a:p>
            <a:pPr lvl="1"/>
            <a:r>
              <a:rPr lang="en-US" dirty="0" smtClean="0"/>
              <a:t>He shouted to her, “No, I won’t!”</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pPr algn="ctr"/>
            <a:r>
              <a:rPr lang="en-US" dirty="0" smtClean="0"/>
              <a:t>Rules vs. Guidelines</a:t>
            </a:r>
            <a:endParaRPr lang="en-US" dirty="0"/>
          </a:p>
        </p:txBody>
      </p:sp>
      <p:sp>
        <p:nvSpPr>
          <p:cNvPr id="3" name="Content Placeholder 2"/>
          <p:cNvSpPr>
            <a:spLocks noGrp="1"/>
          </p:cNvSpPr>
          <p:nvPr>
            <p:ph idx="1"/>
          </p:nvPr>
        </p:nvSpPr>
        <p:spPr>
          <a:xfrm>
            <a:off x="457200" y="1524000"/>
            <a:ext cx="8229600" cy="4525963"/>
          </a:xfrm>
        </p:spPr>
        <p:txBody>
          <a:bodyPr>
            <a:normAutofit/>
          </a:bodyPr>
          <a:lstStyle/>
          <a:p>
            <a:pPr>
              <a:buNone/>
            </a:pPr>
            <a:endParaRPr lang="en-US" dirty="0" smtClean="0"/>
          </a:p>
          <a:p>
            <a:pPr algn="ctr">
              <a:buNone/>
            </a:pPr>
            <a:r>
              <a:rPr lang="en-US" sz="3600" dirty="0" smtClean="0"/>
              <a:t>Surprise!</a:t>
            </a:r>
          </a:p>
          <a:p>
            <a:pPr>
              <a:buNone/>
            </a:pPr>
            <a:endParaRPr lang="en-US" dirty="0" smtClean="0"/>
          </a:p>
          <a:p>
            <a:pPr algn="ctr">
              <a:buNone/>
            </a:pPr>
            <a:r>
              <a:rPr lang="en-US" dirty="0" smtClean="0"/>
              <a:t>There is no one authority on grammar rules.</a:t>
            </a:r>
          </a:p>
          <a:p>
            <a:pPr>
              <a:buNone/>
            </a:pPr>
            <a:endParaRPr lang="en-US" dirty="0" smtClean="0"/>
          </a:p>
          <a:p>
            <a:pPr algn="ctr">
              <a:buNone/>
            </a:pPr>
            <a:r>
              <a:rPr lang="en-US" dirty="0" smtClean="0"/>
              <a:t>Rules are determined by common usage and by “academic” bodies (such as the MLA – the Modern Language Association) and change over time.</a:t>
            </a:r>
          </a:p>
          <a:p>
            <a:pPr>
              <a:buNone/>
            </a:pPr>
            <a:endParaRPr lang="en-US" dirty="0" smtClean="0"/>
          </a:p>
          <a:p>
            <a:pPr>
              <a:buNone/>
            </a:pP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Punctuation for In-text Citation</a:t>
            </a:r>
            <a:endParaRPr lang="en-US" dirty="0"/>
          </a:p>
        </p:txBody>
      </p:sp>
      <p:sp>
        <p:nvSpPr>
          <p:cNvPr id="3" name="Content Placeholder 2"/>
          <p:cNvSpPr>
            <a:spLocks noGrp="1"/>
          </p:cNvSpPr>
          <p:nvPr>
            <p:ph idx="1"/>
          </p:nvPr>
        </p:nvSpPr>
        <p:spPr/>
        <p:txBody>
          <a:bodyPr/>
          <a:lstStyle/>
          <a:p>
            <a:pPr>
              <a:buNone/>
            </a:pPr>
            <a:r>
              <a:rPr lang="en-US" dirty="0" smtClean="0"/>
              <a:t>Use the following format for MLA in-text citation for a single citation in a sentence that comes at the end of a sentence:</a:t>
            </a:r>
          </a:p>
          <a:p>
            <a:r>
              <a:rPr lang="en-US" dirty="0" smtClean="0"/>
              <a:t>end quotation mark + parenthesis + author’s last name + page number + parenthesis + period</a:t>
            </a:r>
          </a:p>
          <a:p>
            <a:endParaRPr lang="en-US" dirty="0" smtClean="0"/>
          </a:p>
          <a:p>
            <a:pPr>
              <a:buNone/>
            </a:pPr>
            <a:r>
              <a:rPr lang="en-US" dirty="0" smtClean="0"/>
              <a:t>Currently “there are 7 million people living in poverty in that country” (Smith 17).</a:t>
            </a:r>
          </a:p>
          <a:p>
            <a:endParaRPr lang="en-US" dirty="0" smtClean="0"/>
          </a:p>
          <a:p>
            <a:pPr>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8229600" cy="1143000"/>
          </a:xfrm>
        </p:spPr>
        <p:txBody>
          <a:bodyPr>
            <a:normAutofit/>
          </a:bodyPr>
          <a:lstStyle/>
          <a:p>
            <a:pPr algn="ctr"/>
            <a:r>
              <a:rPr lang="en-US" dirty="0" smtClean="0"/>
              <a:t>Italicizing and Underlining</a:t>
            </a:r>
            <a:endParaRPr lang="en-US" dirty="0"/>
          </a:p>
        </p:txBody>
      </p:sp>
      <p:sp>
        <p:nvSpPr>
          <p:cNvPr id="3" name="Content Placeholder 2"/>
          <p:cNvSpPr>
            <a:spLocks noGrp="1"/>
          </p:cNvSpPr>
          <p:nvPr>
            <p:ph idx="1"/>
          </p:nvPr>
        </p:nvSpPr>
        <p:spPr>
          <a:xfrm>
            <a:off x="381000" y="2286000"/>
            <a:ext cx="8229600" cy="4389120"/>
          </a:xfrm>
        </p:spPr>
        <p:txBody>
          <a:bodyPr>
            <a:normAutofit/>
          </a:bodyPr>
          <a:lstStyle/>
          <a:p>
            <a:pPr>
              <a:buNone/>
            </a:pPr>
            <a:r>
              <a:rPr lang="en-US" i="1" dirty="0" smtClean="0"/>
              <a:t>Italicizing</a:t>
            </a:r>
            <a:r>
              <a:rPr lang="en-US" dirty="0" smtClean="0"/>
              <a:t> has now replaced </a:t>
            </a:r>
            <a:r>
              <a:rPr lang="en-US" u="sng" dirty="0" smtClean="0"/>
              <a:t>Underlining</a:t>
            </a:r>
            <a:r>
              <a:rPr lang="en-US" i="1" dirty="0" smtClean="0"/>
              <a:t> </a:t>
            </a:r>
            <a:r>
              <a:rPr lang="en-US" dirty="0" smtClean="0"/>
              <a:t>(except when handwritten).</a:t>
            </a:r>
          </a:p>
          <a:p>
            <a:pPr>
              <a:buNone/>
            </a:pPr>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Italicize (or underline):</a:t>
            </a:r>
            <a:endParaRPr lang="en-US" dirty="0"/>
          </a:p>
        </p:txBody>
      </p:sp>
      <p:sp>
        <p:nvSpPr>
          <p:cNvPr id="3" name="Content Placeholder 2"/>
          <p:cNvSpPr>
            <a:spLocks noGrp="1"/>
          </p:cNvSpPr>
          <p:nvPr>
            <p:ph idx="1"/>
          </p:nvPr>
        </p:nvSpPr>
        <p:spPr/>
        <p:txBody>
          <a:bodyPr/>
          <a:lstStyle/>
          <a:p>
            <a:pPr>
              <a:buNone/>
            </a:pPr>
            <a:endParaRPr lang="en-US" dirty="0" smtClean="0"/>
          </a:p>
          <a:p>
            <a:r>
              <a:rPr lang="en-US" dirty="0" smtClean="0"/>
              <a:t>foreign words not already in English:</a:t>
            </a:r>
          </a:p>
          <a:p>
            <a:pPr>
              <a:buNone/>
            </a:pPr>
            <a:r>
              <a:rPr lang="en-US" dirty="0" smtClean="0"/>
              <a:t>		We will rendezvous at eight.  He greeted me with a </a:t>
            </a:r>
            <a:r>
              <a:rPr lang="en-US" i="1" dirty="0"/>
              <a:t>b</a:t>
            </a:r>
            <a:r>
              <a:rPr lang="en-US" i="1" dirty="0" smtClean="0"/>
              <a:t>onjour</a:t>
            </a:r>
            <a:r>
              <a:rPr lang="en-US" dirty="0" smtClean="0"/>
              <a:t>.</a:t>
            </a:r>
          </a:p>
          <a:p>
            <a:pPr>
              <a:buNone/>
            </a:pPr>
            <a:endParaRPr lang="en-US" dirty="0" smtClean="0"/>
          </a:p>
          <a:p>
            <a:r>
              <a:rPr lang="en-US" dirty="0" smtClean="0"/>
              <a:t>Titles of books, magazines, newspapers, plays, movies, T.V. programs, works of art, web sites</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Italicizing and Quotation Marks</a:t>
            </a:r>
            <a:endParaRPr lang="en-US" dirty="0"/>
          </a:p>
        </p:txBody>
      </p:sp>
      <p:sp>
        <p:nvSpPr>
          <p:cNvPr id="3" name="Content Placeholder 2"/>
          <p:cNvSpPr>
            <a:spLocks noGrp="1"/>
          </p:cNvSpPr>
          <p:nvPr>
            <p:ph idx="1"/>
          </p:nvPr>
        </p:nvSpPr>
        <p:spPr/>
        <p:txBody>
          <a:bodyPr/>
          <a:lstStyle/>
          <a:p>
            <a:pPr>
              <a:buNone/>
            </a:pPr>
            <a:r>
              <a:rPr lang="en-US" dirty="0" smtClean="0"/>
              <a:t>In the book </a:t>
            </a:r>
            <a:r>
              <a:rPr lang="en-US" i="1" dirty="0" smtClean="0"/>
              <a:t>What Matters in America</a:t>
            </a:r>
            <a:r>
              <a:rPr lang="en-US" dirty="0" smtClean="0"/>
              <a:t>, there is an essay entitled “Black Friday…Gray Thursday.”</a:t>
            </a:r>
          </a:p>
          <a:p>
            <a:pPr>
              <a:buNone/>
            </a:pPr>
            <a:endParaRPr lang="en-US" dirty="0" smtClean="0"/>
          </a:p>
          <a:p>
            <a:pPr>
              <a:buNone/>
            </a:pPr>
            <a:r>
              <a:rPr lang="en-US" dirty="0" smtClean="0"/>
              <a:t>Have you seen the episode “Halloween on Spooner Street” on </a:t>
            </a:r>
            <a:r>
              <a:rPr lang="en-US" i="1" dirty="0" smtClean="0"/>
              <a:t>Family Guy</a:t>
            </a:r>
            <a:r>
              <a:rPr lang="en-US" dirty="0" smtClean="0"/>
              <a:t>?</a:t>
            </a:r>
          </a:p>
          <a:p>
            <a:pPr>
              <a:buNone/>
            </a:pPr>
            <a:endParaRPr lang="en-US" dirty="0" smtClean="0"/>
          </a:p>
          <a:p>
            <a:pPr>
              <a:buNone/>
            </a:pPr>
            <a:r>
              <a:rPr lang="en-US" dirty="0" smtClean="0"/>
              <a:t>In today’s</a:t>
            </a:r>
            <a:r>
              <a:rPr lang="en-US" i="1" dirty="0" smtClean="0"/>
              <a:t> Contra Costa Times</a:t>
            </a:r>
            <a:r>
              <a:rPr lang="en-US" dirty="0" smtClean="0"/>
              <a:t>, there is an article entitled “The War on Drugs.”</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1143000"/>
          </a:xfrm>
        </p:spPr>
        <p:txBody>
          <a:bodyPr/>
          <a:lstStyle/>
          <a:p>
            <a:pPr algn="ctr"/>
            <a:r>
              <a:rPr lang="en-US" dirty="0" smtClean="0"/>
              <a:t>Semicolons</a:t>
            </a:r>
            <a:endParaRPr lang="en-US" dirty="0"/>
          </a:p>
        </p:txBody>
      </p:sp>
      <p:sp>
        <p:nvSpPr>
          <p:cNvPr id="3" name="Content Placeholder 2"/>
          <p:cNvSpPr>
            <a:spLocks noGrp="1"/>
          </p:cNvSpPr>
          <p:nvPr>
            <p:ph idx="1"/>
          </p:nvPr>
        </p:nvSpPr>
        <p:spPr>
          <a:xfrm>
            <a:off x="304800" y="1524000"/>
            <a:ext cx="8458200" cy="4830763"/>
          </a:xfrm>
        </p:spPr>
        <p:txBody>
          <a:bodyPr>
            <a:normAutofit lnSpcReduction="10000"/>
          </a:bodyPr>
          <a:lstStyle/>
          <a:p>
            <a:r>
              <a:rPr lang="en-US" dirty="0" smtClean="0"/>
              <a:t>are like periods</a:t>
            </a:r>
          </a:p>
          <a:p>
            <a:pPr>
              <a:buNone/>
            </a:pPr>
            <a:endParaRPr lang="en-US" dirty="0" smtClean="0"/>
          </a:p>
          <a:p>
            <a:r>
              <a:rPr lang="en-US" dirty="0" smtClean="0"/>
              <a:t>connect two independent clauses that are closely related</a:t>
            </a:r>
          </a:p>
          <a:p>
            <a:pPr>
              <a:buNone/>
            </a:pPr>
            <a:r>
              <a:rPr lang="en-US" dirty="0" smtClean="0"/>
              <a:t>		</a:t>
            </a:r>
            <a:r>
              <a:rPr lang="en-US" i="1" dirty="0" smtClean="0"/>
              <a:t>It’s a nice day.  I think I’ll go for a walk.</a:t>
            </a:r>
          </a:p>
          <a:p>
            <a:pPr>
              <a:buNone/>
            </a:pPr>
            <a:r>
              <a:rPr lang="en-US" i="1" dirty="0" smtClean="0"/>
              <a:t>		It’s a nice day; I think I’ll go for a walk.</a:t>
            </a:r>
          </a:p>
          <a:p>
            <a:pPr>
              <a:buNone/>
            </a:pPr>
            <a:endParaRPr lang="en-US" dirty="0" smtClean="0"/>
          </a:p>
          <a:p>
            <a:r>
              <a:rPr lang="en-US" dirty="0" smtClean="0"/>
              <a:t>separate pieces of information that already have commas</a:t>
            </a:r>
          </a:p>
          <a:p>
            <a:pPr>
              <a:buNone/>
            </a:pPr>
            <a:r>
              <a:rPr lang="en-US" dirty="0" smtClean="0"/>
              <a:t>		</a:t>
            </a:r>
            <a:r>
              <a:rPr lang="en-US" i="1" dirty="0" smtClean="0"/>
              <a:t>I’ve been to Sacramento, California; Carson City, Nevada; and Houston, Texas.</a:t>
            </a:r>
            <a:endParaRPr lang="en-US" i="1" dirty="0"/>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Sentence Structure</a:t>
            </a:r>
            <a:endParaRPr lang="en-US" dirty="0"/>
          </a:p>
        </p:txBody>
      </p:sp>
      <p:sp>
        <p:nvSpPr>
          <p:cNvPr id="3" name="Content Placeholder 2"/>
          <p:cNvSpPr>
            <a:spLocks noGrp="1"/>
          </p:cNvSpPr>
          <p:nvPr>
            <p:ph idx="1"/>
          </p:nvPr>
        </p:nvSpPr>
        <p:spPr/>
        <p:txBody>
          <a:bodyPr/>
          <a:lstStyle/>
          <a:p>
            <a:r>
              <a:rPr lang="en-US" dirty="0" smtClean="0"/>
              <a:t>Run-ons</a:t>
            </a:r>
          </a:p>
          <a:p>
            <a:pPr lvl="1"/>
            <a:r>
              <a:rPr lang="en-US" dirty="0" smtClean="0"/>
              <a:t>Comma splices</a:t>
            </a:r>
          </a:p>
          <a:p>
            <a:pPr lvl="1">
              <a:buNone/>
            </a:pPr>
            <a:r>
              <a:rPr lang="en-US" dirty="0" smtClean="0"/>
              <a:t>A run-on sentence is two or more sentences joined without proper punctuation.  A comma splice is a kind of run-on where a comma is used but is not enough.</a:t>
            </a:r>
          </a:p>
          <a:p>
            <a:pPr lvl="1">
              <a:buNone/>
            </a:pPr>
            <a:endParaRPr lang="en-US" dirty="0" smtClean="0"/>
          </a:p>
          <a:p>
            <a:r>
              <a:rPr lang="en-US" dirty="0" smtClean="0"/>
              <a:t>Fragments</a:t>
            </a:r>
          </a:p>
          <a:p>
            <a:pPr>
              <a:buNone/>
            </a:pPr>
            <a:r>
              <a:rPr lang="en-US" dirty="0" smtClean="0"/>
              <a:t>	Fragments are incomplete sentences.</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Run-ons and Comma splices</a:t>
            </a:r>
            <a:endParaRPr lang="en-US" dirty="0"/>
          </a:p>
        </p:txBody>
      </p:sp>
      <p:sp>
        <p:nvSpPr>
          <p:cNvPr id="3" name="Content Placeholder 2"/>
          <p:cNvSpPr>
            <a:spLocks noGrp="1"/>
          </p:cNvSpPr>
          <p:nvPr>
            <p:ph idx="1"/>
          </p:nvPr>
        </p:nvSpPr>
        <p:spPr>
          <a:xfrm>
            <a:off x="457200" y="1905000"/>
            <a:ext cx="8229600" cy="4389120"/>
          </a:xfrm>
        </p:spPr>
        <p:txBody>
          <a:bodyPr>
            <a:normAutofit/>
          </a:bodyPr>
          <a:lstStyle/>
          <a:p>
            <a:pPr>
              <a:buNone/>
            </a:pPr>
            <a:endParaRPr lang="en-US" dirty="0" smtClean="0"/>
          </a:p>
          <a:p>
            <a:pPr>
              <a:buNone/>
            </a:pPr>
            <a:endParaRPr lang="en-US" dirty="0" smtClean="0"/>
          </a:p>
          <a:p>
            <a:pPr>
              <a:buNone/>
            </a:pPr>
            <a:r>
              <a:rPr lang="en-US" dirty="0" smtClean="0"/>
              <a:t>A run-on can be short, and not all long sentences are run-ons.</a:t>
            </a:r>
            <a:endParaRPr lang="en-US" i="1" dirty="0" smtClean="0"/>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14400"/>
            <a:ext cx="8229600" cy="1143000"/>
          </a:xfrm>
        </p:spPr>
        <p:txBody>
          <a:bodyPr>
            <a:normAutofit fontScale="90000"/>
          </a:bodyPr>
          <a:lstStyle/>
          <a:p>
            <a:pPr algn="ctr"/>
            <a:r>
              <a:rPr lang="en-US" dirty="0" smtClean="0"/>
              <a:t>One of these is a run-on sentence.</a:t>
            </a:r>
            <a:br>
              <a:rPr lang="en-US" dirty="0" smtClean="0"/>
            </a:br>
            <a:r>
              <a:rPr lang="en-US" dirty="0" smtClean="0"/>
              <a:t>Which one?</a:t>
            </a:r>
            <a:endParaRPr lang="en-US" dirty="0"/>
          </a:p>
        </p:txBody>
      </p:sp>
      <p:sp>
        <p:nvSpPr>
          <p:cNvPr id="3" name="Content Placeholder 2"/>
          <p:cNvSpPr>
            <a:spLocks noGrp="1"/>
          </p:cNvSpPr>
          <p:nvPr>
            <p:ph idx="1"/>
          </p:nvPr>
        </p:nvSpPr>
        <p:spPr>
          <a:xfrm>
            <a:off x="609600" y="2743200"/>
            <a:ext cx="8077200" cy="3810000"/>
          </a:xfrm>
        </p:spPr>
        <p:txBody>
          <a:bodyPr/>
          <a:lstStyle/>
          <a:p>
            <a:pPr>
              <a:buNone/>
            </a:pPr>
            <a:r>
              <a:rPr lang="en-US" i="1" dirty="0" smtClean="0"/>
              <a:t>The man fell, he got up and kept walking. </a:t>
            </a:r>
          </a:p>
          <a:p>
            <a:pPr>
              <a:buNone/>
            </a:pPr>
            <a:endParaRPr lang="en-US" i="1" dirty="0" smtClean="0"/>
          </a:p>
          <a:p>
            <a:pPr>
              <a:buNone/>
            </a:pPr>
            <a:r>
              <a:rPr lang="en-US" i="1" dirty="0" smtClean="0"/>
              <a:t>The man, having fallen down in the supermarket, got up on his knees and began to cry before he decided to compose himself and continue to walk out the door and into the parking lot, stopping only to brush himself off.</a:t>
            </a:r>
          </a:p>
          <a:p>
            <a:endParaRPr lang="en-US" dirty="0" smtClean="0"/>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14400"/>
            <a:ext cx="8229600" cy="1143000"/>
          </a:xfrm>
        </p:spPr>
        <p:txBody>
          <a:bodyPr>
            <a:normAutofit/>
          </a:bodyPr>
          <a:lstStyle/>
          <a:p>
            <a:pPr algn="ctr"/>
            <a:r>
              <a:rPr lang="en-US" dirty="0" smtClean="0"/>
              <a:t>This one is.</a:t>
            </a:r>
            <a:endParaRPr lang="en-US" dirty="0"/>
          </a:p>
        </p:txBody>
      </p:sp>
      <p:sp>
        <p:nvSpPr>
          <p:cNvPr id="3" name="Content Placeholder 2"/>
          <p:cNvSpPr>
            <a:spLocks noGrp="1"/>
          </p:cNvSpPr>
          <p:nvPr>
            <p:ph idx="1"/>
          </p:nvPr>
        </p:nvSpPr>
        <p:spPr>
          <a:xfrm>
            <a:off x="609600" y="2743200"/>
            <a:ext cx="8077200" cy="1752600"/>
          </a:xfrm>
        </p:spPr>
        <p:txBody>
          <a:bodyPr/>
          <a:lstStyle/>
          <a:p>
            <a:pPr>
              <a:buNone/>
            </a:pPr>
            <a:r>
              <a:rPr lang="en-US" sz="3200" i="1" dirty="0" smtClean="0"/>
              <a:t>The man fell, he got up and kept walking. </a:t>
            </a:r>
          </a:p>
          <a:p>
            <a:endParaRPr lang="en-US" dirty="0"/>
          </a:p>
        </p:txBody>
      </p:sp>
    </p:spTree>
    <p:extLst>
      <p:ext uri="{BB962C8B-B14F-4D97-AF65-F5344CB8AC3E}">
        <p14:creationId xmlns:p14="http://schemas.microsoft.com/office/powerpoint/2010/main" val="18207700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Fixing Run-ons</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You can use</a:t>
            </a:r>
          </a:p>
          <a:p>
            <a:pPr>
              <a:buNone/>
            </a:pPr>
            <a:endParaRPr lang="en-US" dirty="0" smtClean="0"/>
          </a:p>
          <a:p>
            <a:r>
              <a:rPr lang="en-US" dirty="0" smtClean="0"/>
              <a:t>a semicolon</a:t>
            </a:r>
          </a:p>
          <a:p>
            <a:pPr>
              <a:buNone/>
            </a:pPr>
            <a:r>
              <a:rPr lang="en-US" dirty="0" smtClean="0"/>
              <a:t>	 Incorrect:	</a:t>
            </a:r>
            <a:r>
              <a:rPr lang="en-US" i="1" dirty="0" smtClean="0"/>
              <a:t>The man fell, he got up and kept walking.</a:t>
            </a:r>
          </a:p>
          <a:p>
            <a:pPr>
              <a:buNone/>
            </a:pPr>
            <a:r>
              <a:rPr lang="en-US" dirty="0" smtClean="0"/>
              <a:t>	Correct:</a:t>
            </a:r>
            <a:r>
              <a:rPr lang="en-US" i="1" dirty="0" smtClean="0"/>
              <a:t>  The man fell; he got up and kept walking.</a:t>
            </a:r>
          </a:p>
          <a:p>
            <a:pPr>
              <a:buNone/>
            </a:pPr>
            <a:r>
              <a:rPr lang="en-US" i="1" dirty="0" smtClean="0"/>
              <a:t> </a:t>
            </a:r>
            <a:endParaRPr lang="en-US" dirty="0" smtClean="0"/>
          </a:p>
          <a:p>
            <a:r>
              <a:rPr lang="en-US" dirty="0" smtClean="0"/>
              <a:t>a period</a:t>
            </a:r>
          </a:p>
          <a:p>
            <a:pPr>
              <a:buNone/>
            </a:pPr>
            <a:r>
              <a:rPr lang="en-US" dirty="0" smtClean="0"/>
              <a:t>	 Incorrect:	</a:t>
            </a:r>
            <a:r>
              <a:rPr lang="en-US" i="1" dirty="0" smtClean="0"/>
              <a:t>The man fell, he got up and kept walking.</a:t>
            </a:r>
          </a:p>
          <a:p>
            <a:pPr>
              <a:buNone/>
            </a:pPr>
            <a:r>
              <a:rPr lang="en-US" dirty="0" smtClean="0"/>
              <a:t>	Correct:</a:t>
            </a:r>
            <a:r>
              <a:rPr lang="en-US" i="1" dirty="0" smtClean="0"/>
              <a:t>  The man fell.  He got up and kept walking.</a:t>
            </a:r>
          </a:p>
          <a:p>
            <a:pPr>
              <a:buNone/>
            </a:pPr>
            <a:r>
              <a:rPr lang="en-US" i="1" dirty="0" smtClean="0"/>
              <a:t> </a:t>
            </a:r>
            <a:endParaRPr lang="en-US" dirty="0" smtClean="0"/>
          </a:p>
          <a:p>
            <a:pPr lvl="1">
              <a:buNone/>
            </a:pPr>
            <a:endParaRPr 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371600"/>
            <a:ext cx="8229600" cy="1143000"/>
          </a:xfrm>
        </p:spPr>
        <p:txBody>
          <a:bodyPr>
            <a:normAutofit fontScale="90000"/>
          </a:bodyPr>
          <a:lstStyle/>
          <a:p>
            <a:pPr algn="ctr"/>
            <a:r>
              <a:rPr lang="en-US" dirty="0" smtClean="0"/>
              <a:t/>
            </a:r>
            <a:br>
              <a:rPr lang="en-US" dirty="0" smtClean="0"/>
            </a:br>
            <a:r>
              <a:rPr lang="en-US" dirty="0" smtClean="0"/>
              <a:t> </a:t>
            </a:r>
            <a:r>
              <a:rPr lang="en-US" sz="3600" dirty="0" smtClean="0"/>
              <a:t>Some good resources commonly used by </a:t>
            </a:r>
            <a:r>
              <a:rPr lang="en-US" sz="3600" dirty="0" smtClean="0"/>
              <a:t>DVC </a:t>
            </a:r>
            <a:r>
              <a:rPr lang="en-US" sz="3600" dirty="0" smtClean="0"/>
              <a:t>(and other) English faculty:</a:t>
            </a:r>
            <a:endParaRPr lang="en-US" sz="3600" dirty="0"/>
          </a:p>
        </p:txBody>
      </p:sp>
      <p:sp>
        <p:nvSpPr>
          <p:cNvPr id="3" name="Content Placeholder 2"/>
          <p:cNvSpPr>
            <a:spLocks noGrp="1"/>
          </p:cNvSpPr>
          <p:nvPr>
            <p:ph idx="1"/>
          </p:nvPr>
        </p:nvSpPr>
        <p:spPr>
          <a:xfrm>
            <a:off x="914400" y="2590800"/>
            <a:ext cx="6553200" cy="3657600"/>
          </a:xfrm>
        </p:spPr>
        <p:txBody>
          <a:bodyPr/>
          <a:lstStyle/>
          <a:p>
            <a:pPr>
              <a:buNone/>
            </a:pPr>
            <a:endParaRPr lang="en-US" dirty="0" smtClean="0"/>
          </a:p>
          <a:p>
            <a:pPr lvl="2"/>
            <a:r>
              <a:rPr lang="en-US" sz="2800" i="1" dirty="0" smtClean="0"/>
              <a:t>A Writer’s Reference</a:t>
            </a:r>
            <a:r>
              <a:rPr lang="en-US" sz="2800" dirty="0" smtClean="0"/>
              <a:t>, by Diana Hacker</a:t>
            </a:r>
          </a:p>
          <a:p>
            <a:pPr lvl="2">
              <a:buNone/>
            </a:pPr>
            <a:endParaRPr lang="en-US" sz="2800" dirty="0" smtClean="0">
              <a:solidFill>
                <a:srgbClr val="7030A0"/>
              </a:solidFill>
              <a:hlinkClick r:id="rId2"/>
            </a:endParaRPr>
          </a:p>
          <a:p>
            <a:pPr lvl="2"/>
            <a:r>
              <a:rPr lang="en-US" sz="2800" dirty="0" smtClean="0">
                <a:solidFill>
                  <a:srgbClr val="7030A0"/>
                </a:solidFill>
                <a:hlinkClick r:id="rId2"/>
              </a:rPr>
              <a:t>http://owl.english.purdue.edu/owl</a:t>
            </a:r>
            <a:r>
              <a:rPr lang="en-US" sz="2800" dirty="0" smtClean="0">
                <a:solidFill>
                  <a:srgbClr val="7030A0"/>
                </a:solidFill>
              </a:rPr>
              <a:t> </a:t>
            </a: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Fixing Run-ons</a:t>
            </a:r>
            <a:endParaRPr lang="en-US" dirty="0"/>
          </a:p>
        </p:txBody>
      </p:sp>
      <p:sp>
        <p:nvSpPr>
          <p:cNvPr id="3" name="Content Placeholder 2"/>
          <p:cNvSpPr>
            <a:spLocks noGrp="1"/>
          </p:cNvSpPr>
          <p:nvPr>
            <p:ph idx="1"/>
          </p:nvPr>
        </p:nvSpPr>
        <p:spPr/>
        <p:txBody>
          <a:bodyPr>
            <a:normAutofit/>
          </a:bodyPr>
          <a:lstStyle/>
          <a:p>
            <a:r>
              <a:rPr lang="en-US" dirty="0" smtClean="0"/>
              <a:t>a comma and one of the FANBOYS</a:t>
            </a:r>
          </a:p>
          <a:p>
            <a:pPr>
              <a:buNone/>
            </a:pPr>
            <a:r>
              <a:rPr lang="en-US" dirty="0" smtClean="0"/>
              <a:t>	 Incorrect:	</a:t>
            </a:r>
            <a:r>
              <a:rPr lang="en-US" i="1" dirty="0" smtClean="0"/>
              <a:t>The man fell, he got up and kept walking.</a:t>
            </a:r>
          </a:p>
          <a:p>
            <a:pPr>
              <a:buNone/>
            </a:pPr>
            <a:r>
              <a:rPr lang="en-US" dirty="0" smtClean="0"/>
              <a:t>	Correct:</a:t>
            </a:r>
            <a:r>
              <a:rPr lang="en-US" i="1" dirty="0" smtClean="0"/>
              <a:t>  The man fell, but he got up and kept walking.</a:t>
            </a:r>
          </a:p>
          <a:p>
            <a:pPr>
              <a:buNone/>
            </a:pPr>
            <a:endParaRPr lang="en-US" dirty="0" smtClean="0"/>
          </a:p>
          <a:p>
            <a:r>
              <a:rPr lang="en-US" dirty="0" smtClean="0"/>
              <a:t>a subordinating conjunction</a:t>
            </a:r>
          </a:p>
          <a:p>
            <a:pPr>
              <a:buNone/>
            </a:pPr>
            <a:r>
              <a:rPr lang="en-US" dirty="0" smtClean="0"/>
              <a:t>	 Incorrect:	</a:t>
            </a:r>
            <a:r>
              <a:rPr lang="en-US" i="1" dirty="0" smtClean="0"/>
              <a:t>The man fell, he got up and kept walking.</a:t>
            </a:r>
          </a:p>
          <a:p>
            <a:pPr>
              <a:buNone/>
            </a:pPr>
            <a:r>
              <a:rPr lang="en-US" dirty="0" smtClean="0"/>
              <a:t>	Correct:</a:t>
            </a:r>
            <a:r>
              <a:rPr lang="en-US" i="1" dirty="0" smtClean="0"/>
              <a:t>  When the man fell, he got up and kept walking.</a:t>
            </a:r>
          </a:p>
          <a:p>
            <a:pPr>
              <a:buNone/>
            </a:pPr>
            <a:r>
              <a:rPr lang="en-US" i="1" dirty="0" smtClean="0"/>
              <a:t>	</a:t>
            </a:r>
          </a:p>
          <a:p>
            <a:pPr>
              <a:buNone/>
            </a:pPr>
            <a:endParaRPr lang="en-US" dirty="0" smtClean="0"/>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Fragments</a:t>
            </a:r>
            <a:endParaRPr lang="en-US" dirty="0"/>
          </a:p>
        </p:txBody>
      </p:sp>
      <p:sp>
        <p:nvSpPr>
          <p:cNvPr id="3" name="Content Placeholder 2"/>
          <p:cNvSpPr>
            <a:spLocks noGrp="1"/>
          </p:cNvSpPr>
          <p:nvPr>
            <p:ph idx="1"/>
          </p:nvPr>
        </p:nvSpPr>
        <p:spPr/>
        <p:txBody>
          <a:bodyPr/>
          <a:lstStyle/>
          <a:p>
            <a:pPr>
              <a:buNone/>
            </a:pPr>
            <a:r>
              <a:rPr lang="en-US" dirty="0" smtClean="0"/>
              <a:t>A fragment usually needs to be connected to the sentence immediately before it or immediately after it.</a:t>
            </a:r>
          </a:p>
          <a:p>
            <a:pPr>
              <a:buNone/>
            </a:pPr>
            <a:endParaRPr lang="en-US" dirty="0" smtClean="0"/>
          </a:p>
          <a:p>
            <a:pPr>
              <a:buNone/>
            </a:pPr>
            <a:r>
              <a:rPr lang="en-US" dirty="0" smtClean="0"/>
              <a:t>	Incorrect:  </a:t>
            </a:r>
            <a:r>
              <a:rPr lang="en-US" i="1" dirty="0" smtClean="0"/>
              <a:t>I decided not to go.  </a:t>
            </a:r>
            <a:r>
              <a:rPr lang="en-US" i="1" dirty="0" smtClean="0">
                <a:solidFill>
                  <a:srgbClr val="FF0000"/>
                </a:solidFill>
              </a:rPr>
              <a:t>Because I wanted to go somewhere else.</a:t>
            </a:r>
          </a:p>
          <a:p>
            <a:pPr>
              <a:buNone/>
            </a:pPr>
            <a:endParaRPr lang="en-US" i="1" dirty="0" smtClean="0">
              <a:solidFill>
                <a:srgbClr val="FF0000"/>
              </a:solidFill>
            </a:endParaRPr>
          </a:p>
          <a:p>
            <a:pPr>
              <a:buNone/>
            </a:pPr>
            <a:r>
              <a:rPr lang="en-US" i="1" dirty="0" smtClean="0">
                <a:solidFill>
                  <a:srgbClr val="FF0000"/>
                </a:solidFill>
              </a:rPr>
              <a:t>	</a:t>
            </a:r>
            <a:r>
              <a:rPr lang="en-US" dirty="0" smtClean="0"/>
              <a:t>Correct:  </a:t>
            </a:r>
            <a:r>
              <a:rPr lang="en-US" i="1" dirty="0" smtClean="0"/>
              <a:t>I decided not to go because I wanted to go somewhere else.</a:t>
            </a:r>
            <a:endParaRPr lang="en-US" i="1" dirty="0" smtClean="0">
              <a:solidFill>
                <a:srgbClr val="FF0000"/>
              </a:solidFill>
            </a:endParaRPr>
          </a:p>
          <a:p>
            <a:pPr>
              <a:buNone/>
            </a:pP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Dangling Modifiers</a:t>
            </a:r>
            <a:endParaRPr lang="en-US" dirty="0"/>
          </a:p>
        </p:txBody>
      </p:sp>
      <p:sp>
        <p:nvSpPr>
          <p:cNvPr id="3" name="Content Placeholder 2"/>
          <p:cNvSpPr>
            <a:spLocks noGrp="1"/>
          </p:cNvSpPr>
          <p:nvPr>
            <p:ph idx="1"/>
          </p:nvPr>
        </p:nvSpPr>
        <p:spPr/>
        <p:txBody>
          <a:bodyPr>
            <a:normAutofit/>
          </a:bodyPr>
          <a:lstStyle/>
          <a:p>
            <a:pPr>
              <a:buNone/>
            </a:pPr>
            <a:endParaRPr lang="en-US" dirty="0" smtClean="0"/>
          </a:p>
          <a:p>
            <a:pPr>
              <a:buNone/>
            </a:pPr>
            <a:r>
              <a:rPr lang="en-US" dirty="0" smtClean="0"/>
              <a:t>A modifier is simply a word or phrase that modifies some other word or phrase in a sentence.  A modifier should be </a:t>
            </a:r>
            <a:r>
              <a:rPr lang="en-US" dirty="0" smtClean="0">
                <a:solidFill>
                  <a:srgbClr val="FF0000"/>
                </a:solidFill>
              </a:rPr>
              <a:t>as close as possible </a:t>
            </a:r>
            <a:r>
              <a:rPr lang="en-US" dirty="0" smtClean="0"/>
              <a:t>in position to what it modifies.</a:t>
            </a:r>
          </a:p>
          <a:p>
            <a:pPr>
              <a:buNone/>
            </a:pPr>
            <a:endParaRPr lang="en-US" dirty="0" smtClean="0"/>
          </a:p>
          <a:p>
            <a:pPr>
              <a:buNone/>
            </a:pPr>
            <a:r>
              <a:rPr lang="en-US" dirty="0" smtClean="0"/>
              <a:t>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229600" cy="1143000"/>
          </a:xfrm>
        </p:spPr>
        <p:txBody>
          <a:bodyPr/>
          <a:lstStyle/>
          <a:p>
            <a:r>
              <a:rPr lang="en-US" dirty="0" smtClean="0"/>
              <a:t> </a:t>
            </a:r>
            <a:endParaRPr lang="en-US" dirty="0"/>
          </a:p>
        </p:txBody>
      </p:sp>
      <p:sp>
        <p:nvSpPr>
          <p:cNvPr id="3" name="Content Placeholder 2"/>
          <p:cNvSpPr>
            <a:spLocks noGrp="1"/>
          </p:cNvSpPr>
          <p:nvPr>
            <p:ph idx="1"/>
          </p:nvPr>
        </p:nvSpPr>
        <p:spPr>
          <a:xfrm>
            <a:off x="228600" y="1066800"/>
            <a:ext cx="8610600" cy="5486400"/>
          </a:xfrm>
        </p:spPr>
        <p:txBody>
          <a:bodyPr>
            <a:normAutofit/>
          </a:bodyPr>
          <a:lstStyle/>
          <a:p>
            <a:pPr>
              <a:buNone/>
            </a:pPr>
            <a:r>
              <a:rPr lang="en-US" dirty="0" smtClean="0"/>
              <a:t>Dangling modifiers usually “dangle” at the beginning (or end) of a sentence and modify the wrong thing.</a:t>
            </a:r>
          </a:p>
          <a:p>
            <a:pPr>
              <a:buNone/>
            </a:pPr>
            <a:endParaRPr lang="en-US" dirty="0" smtClean="0"/>
          </a:p>
          <a:p>
            <a:pPr>
              <a:buNone/>
            </a:pPr>
            <a:r>
              <a:rPr lang="en-US" dirty="0" smtClean="0"/>
              <a:t>	</a:t>
            </a:r>
            <a:r>
              <a:rPr lang="en-US" i="1" dirty="0" smtClean="0">
                <a:solidFill>
                  <a:srgbClr val="FF0000"/>
                </a:solidFill>
              </a:rPr>
              <a:t>Having just been promoted</a:t>
            </a:r>
            <a:r>
              <a:rPr lang="en-US" i="1" dirty="0" smtClean="0"/>
              <a:t>, </a:t>
            </a:r>
            <a:r>
              <a:rPr lang="en-US" i="1" dirty="0" smtClean="0">
                <a:solidFill>
                  <a:srgbClr val="FF0000"/>
                </a:solidFill>
              </a:rPr>
              <a:t>I</a:t>
            </a:r>
            <a:r>
              <a:rPr lang="en-US" i="1" dirty="0" smtClean="0"/>
              <a:t> congratulated my brother.  (Who has been promoted here?)</a:t>
            </a:r>
          </a:p>
          <a:p>
            <a:pPr>
              <a:buNone/>
            </a:pPr>
            <a:endParaRPr lang="en-US" i="1" dirty="0" smtClean="0"/>
          </a:p>
          <a:p>
            <a:pPr>
              <a:buNone/>
            </a:pPr>
            <a:r>
              <a:rPr lang="en-US" i="1" dirty="0" smtClean="0"/>
              <a:t>	</a:t>
            </a:r>
            <a:r>
              <a:rPr lang="en-US" dirty="0" smtClean="0"/>
              <a:t>Change to:  </a:t>
            </a:r>
            <a:r>
              <a:rPr lang="en-US" i="1" dirty="0" smtClean="0"/>
              <a:t>I congratulated my brother, who had just been promoted.</a:t>
            </a:r>
          </a:p>
          <a:p>
            <a:pPr>
              <a:buNone/>
            </a:pPr>
            <a:endParaRPr lang="en-US" i="1" dirty="0" smtClean="0"/>
          </a:p>
          <a:p>
            <a:pPr>
              <a:buNone/>
            </a:pPr>
            <a:r>
              <a:rPr lang="en-US" i="1" dirty="0" smtClean="0"/>
              <a:t>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dirty="0" smtClean="0"/>
              <a:t> </a:t>
            </a:r>
            <a:endParaRPr lang="en-US" dirty="0"/>
          </a:p>
        </p:txBody>
      </p:sp>
      <p:sp>
        <p:nvSpPr>
          <p:cNvPr id="3" name="Content Placeholder 2"/>
          <p:cNvSpPr>
            <a:spLocks noGrp="1"/>
          </p:cNvSpPr>
          <p:nvPr>
            <p:ph idx="1"/>
          </p:nvPr>
        </p:nvSpPr>
        <p:spPr>
          <a:xfrm>
            <a:off x="457200" y="990600"/>
            <a:ext cx="8229600" cy="4389120"/>
          </a:xfrm>
        </p:spPr>
        <p:txBody>
          <a:bodyPr/>
          <a:lstStyle/>
          <a:p>
            <a:pPr>
              <a:buNone/>
            </a:pPr>
            <a:endParaRPr lang="en-US" i="1" dirty="0" smtClean="0">
              <a:solidFill>
                <a:srgbClr val="FF0000"/>
              </a:solidFill>
            </a:endParaRPr>
          </a:p>
          <a:p>
            <a:pPr>
              <a:buNone/>
            </a:pPr>
            <a:endParaRPr lang="en-US" i="1" dirty="0" smtClean="0">
              <a:solidFill>
                <a:srgbClr val="FF0000"/>
              </a:solidFill>
            </a:endParaRPr>
          </a:p>
          <a:p>
            <a:pPr>
              <a:buNone/>
            </a:pPr>
            <a:r>
              <a:rPr lang="en-US" i="1" dirty="0" smtClean="0">
                <a:solidFill>
                  <a:srgbClr val="FF0000"/>
                </a:solidFill>
              </a:rPr>
              <a:t>To grow up to be responsible adults, parents</a:t>
            </a:r>
            <a:r>
              <a:rPr lang="en-US" i="1" dirty="0" smtClean="0"/>
              <a:t> should teach their children self-discipline.  (Who grows up here?)</a:t>
            </a:r>
          </a:p>
          <a:p>
            <a:pPr>
              <a:buNone/>
            </a:pPr>
            <a:endParaRPr lang="en-US" i="1" dirty="0" smtClean="0"/>
          </a:p>
          <a:p>
            <a:pPr>
              <a:buNone/>
            </a:pPr>
            <a:r>
              <a:rPr lang="en-US" dirty="0" smtClean="0"/>
              <a:t>	Change to:  </a:t>
            </a:r>
            <a:r>
              <a:rPr lang="en-US" i="1" dirty="0" smtClean="0"/>
              <a:t>To ensure their children grow up to be responsible adults, parents should teach their children self-discipline.</a:t>
            </a:r>
            <a:endParaRPr lang="en-US"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Who and Whom</a:t>
            </a:r>
            <a:endParaRPr lang="en-US" dirty="0"/>
          </a:p>
        </p:txBody>
      </p:sp>
      <p:sp>
        <p:nvSpPr>
          <p:cNvPr id="3" name="Content Placeholder 2"/>
          <p:cNvSpPr>
            <a:spLocks noGrp="1"/>
          </p:cNvSpPr>
          <p:nvPr>
            <p:ph idx="1"/>
          </p:nvPr>
        </p:nvSpPr>
        <p:spPr/>
        <p:txBody>
          <a:bodyPr>
            <a:normAutofit/>
          </a:bodyPr>
          <a:lstStyle/>
          <a:p>
            <a:pPr>
              <a:buNone/>
            </a:pPr>
            <a:r>
              <a:rPr lang="en-US" dirty="0" smtClean="0"/>
              <a:t>		What’s the difference between </a:t>
            </a:r>
            <a:r>
              <a:rPr lang="en-US" i="1" dirty="0" smtClean="0"/>
              <a:t>who</a:t>
            </a:r>
            <a:r>
              <a:rPr lang="en-US" dirty="0" smtClean="0"/>
              <a:t> and </a:t>
            </a:r>
            <a:r>
              <a:rPr lang="en-US" i="1" dirty="0" smtClean="0"/>
              <a:t>whom?</a:t>
            </a:r>
          </a:p>
          <a:p>
            <a:pPr>
              <a:buNone/>
            </a:pPr>
            <a:endParaRPr lang="en-US" i="1" dirty="0" smtClean="0"/>
          </a:p>
          <a:p>
            <a:pPr>
              <a:buNone/>
            </a:pPr>
            <a:r>
              <a:rPr lang="en-US" i="1" dirty="0" smtClean="0"/>
              <a:t>		Who</a:t>
            </a:r>
            <a:r>
              <a:rPr lang="en-US" dirty="0" smtClean="0"/>
              <a:t> is a subject; </a:t>
            </a:r>
            <a:r>
              <a:rPr lang="en-US" i="1" dirty="0" smtClean="0"/>
              <a:t>whom</a:t>
            </a:r>
            <a:r>
              <a:rPr lang="en-US" dirty="0" smtClean="0"/>
              <a:t> is an object.  Substitute </a:t>
            </a:r>
            <a:r>
              <a:rPr lang="en-US" i="1" dirty="0" smtClean="0"/>
              <a:t>he </a:t>
            </a:r>
            <a:r>
              <a:rPr lang="en-US" dirty="0" smtClean="0"/>
              <a:t>for </a:t>
            </a:r>
            <a:r>
              <a:rPr lang="en-US" i="1" dirty="0" smtClean="0"/>
              <a:t>who </a:t>
            </a:r>
            <a:r>
              <a:rPr lang="en-US" dirty="0" smtClean="0"/>
              <a:t>and </a:t>
            </a:r>
            <a:r>
              <a:rPr lang="en-US" i="1" dirty="0" smtClean="0"/>
              <a:t>him </a:t>
            </a:r>
            <a:r>
              <a:rPr lang="en-US" dirty="0" smtClean="0"/>
              <a:t>for </a:t>
            </a:r>
            <a:r>
              <a:rPr lang="en-US" i="1" dirty="0" smtClean="0"/>
              <a:t>whom</a:t>
            </a:r>
            <a:r>
              <a:rPr lang="en-US" dirty="0" smtClean="0"/>
              <a:t> to test the correct usage.</a:t>
            </a:r>
          </a:p>
          <a:p>
            <a:pPr>
              <a:buNone/>
            </a:pPr>
            <a:endParaRPr lang="en-US" dirty="0" smtClean="0"/>
          </a:p>
          <a:p>
            <a:pPr>
              <a:buNone/>
            </a:pPr>
            <a:r>
              <a:rPr lang="en-US" dirty="0" smtClean="0"/>
              <a:t>	</a:t>
            </a:r>
            <a:r>
              <a:rPr lang="en-US" i="1" dirty="0" smtClean="0">
                <a:solidFill>
                  <a:srgbClr val="7030A0"/>
                </a:solidFill>
              </a:rPr>
              <a:t>Who</a:t>
            </a:r>
            <a:r>
              <a:rPr lang="en-US" i="1" dirty="0" smtClean="0"/>
              <a:t> </a:t>
            </a:r>
            <a:r>
              <a:rPr lang="en-US" dirty="0" smtClean="0"/>
              <a:t>gave the speech?  </a:t>
            </a:r>
            <a:r>
              <a:rPr lang="en-US" i="1" dirty="0" smtClean="0">
                <a:solidFill>
                  <a:srgbClr val="7030A0"/>
                </a:solidFill>
              </a:rPr>
              <a:t>He</a:t>
            </a:r>
            <a:r>
              <a:rPr lang="en-US" dirty="0" smtClean="0"/>
              <a:t> gave the speech.</a:t>
            </a:r>
          </a:p>
          <a:p>
            <a:pPr>
              <a:buNone/>
            </a:pPr>
            <a:r>
              <a:rPr lang="en-US" dirty="0" smtClean="0"/>
              <a:t>	The speech was given by </a:t>
            </a:r>
            <a:r>
              <a:rPr lang="en-US" i="1" dirty="0" smtClean="0">
                <a:solidFill>
                  <a:srgbClr val="00B0F0"/>
                </a:solidFill>
              </a:rPr>
              <a:t>whom</a:t>
            </a:r>
            <a:r>
              <a:rPr lang="en-US" i="1" dirty="0" smtClean="0"/>
              <a:t>?</a:t>
            </a:r>
            <a:r>
              <a:rPr lang="en-US" dirty="0" smtClean="0"/>
              <a:t>  The speech was given by </a:t>
            </a:r>
            <a:r>
              <a:rPr lang="en-US" i="1" dirty="0" smtClean="0">
                <a:solidFill>
                  <a:srgbClr val="00B0F0"/>
                </a:solidFill>
              </a:rPr>
              <a:t>him</a:t>
            </a:r>
            <a:r>
              <a:rPr lang="en-US" i="1" dirty="0" smtClean="0"/>
              <a:t>.</a:t>
            </a:r>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Subject and Object Pronouns</a:t>
            </a:r>
            <a:endParaRPr lang="en-US" dirty="0"/>
          </a:p>
        </p:txBody>
      </p:sp>
      <p:sp>
        <p:nvSpPr>
          <p:cNvPr id="3" name="Content Placeholder 2"/>
          <p:cNvSpPr>
            <a:spLocks noGrp="1"/>
          </p:cNvSpPr>
          <p:nvPr>
            <p:ph idx="1"/>
          </p:nvPr>
        </p:nvSpPr>
        <p:spPr/>
        <p:txBody>
          <a:bodyPr/>
          <a:lstStyle/>
          <a:p>
            <a:pPr>
              <a:buNone/>
            </a:pPr>
            <a:endParaRPr lang="en-US" i="1" dirty="0" smtClean="0"/>
          </a:p>
          <a:p>
            <a:pPr>
              <a:buNone/>
            </a:pPr>
            <a:r>
              <a:rPr lang="en-US" i="1" dirty="0" smtClean="0"/>
              <a:t>I </a:t>
            </a:r>
            <a:r>
              <a:rPr lang="en-US" dirty="0" smtClean="0"/>
              <a:t>is a subject pronoun.</a:t>
            </a:r>
          </a:p>
          <a:p>
            <a:pPr>
              <a:buNone/>
            </a:pPr>
            <a:r>
              <a:rPr lang="en-US" dirty="0" smtClean="0"/>
              <a:t>	My brother and I went to the store.</a:t>
            </a:r>
          </a:p>
          <a:p>
            <a:pPr>
              <a:buNone/>
            </a:pPr>
            <a:r>
              <a:rPr lang="en-US" dirty="0" smtClean="0"/>
              <a:t>	(We wouldn’t say </a:t>
            </a:r>
            <a:r>
              <a:rPr lang="en-US" i="1" dirty="0" smtClean="0"/>
              <a:t>Me went to the store.</a:t>
            </a:r>
            <a:r>
              <a:rPr lang="en-US" dirty="0" smtClean="0"/>
              <a:t>)</a:t>
            </a:r>
          </a:p>
          <a:p>
            <a:pPr>
              <a:buNone/>
            </a:pPr>
            <a:endParaRPr lang="en-US" dirty="0" smtClean="0"/>
          </a:p>
          <a:p>
            <a:pPr>
              <a:buNone/>
            </a:pPr>
            <a:r>
              <a:rPr lang="en-US" i="1" dirty="0" smtClean="0"/>
              <a:t>Me </a:t>
            </a:r>
            <a:r>
              <a:rPr lang="en-US" dirty="0" smtClean="0"/>
              <a:t>is an object pronoun.</a:t>
            </a:r>
          </a:p>
          <a:p>
            <a:pPr>
              <a:buNone/>
            </a:pPr>
            <a:r>
              <a:rPr lang="en-US" i="1" dirty="0" smtClean="0"/>
              <a:t>	</a:t>
            </a:r>
            <a:r>
              <a:rPr lang="en-US" dirty="0" smtClean="0"/>
              <a:t>She gave a party for my brother and me.</a:t>
            </a:r>
          </a:p>
          <a:p>
            <a:pPr>
              <a:buNone/>
            </a:pPr>
            <a:r>
              <a:rPr lang="en-US" i="1" dirty="0" smtClean="0"/>
              <a:t>	</a:t>
            </a:r>
            <a:r>
              <a:rPr lang="en-US" dirty="0" smtClean="0"/>
              <a:t>(We wouldn’t say </a:t>
            </a:r>
            <a:r>
              <a:rPr lang="en-US" i="1" dirty="0" smtClean="0"/>
              <a:t>She gave a party for I</a:t>
            </a:r>
            <a:r>
              <a:rPr lang="en-US" dirty="0" smtClean="0"/>
              <a:t>.)</a:t>
            </a:r>
            <a:endParaRPr lang="en-US" i="1" dirty="0" smtClean="0"/>
          </a:p>
          <a:p>
            <a:pPr>
              <a:buNone/>
            </a:pP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ESL Issues:  Articles</a:t>
            </a:r>
            <a:endParaRPr lang="en-US" dirty="0"/>
          </a:p>
        </p:txBody>
      </p:sp>
      <p:sp>
        <p:nvSpPr>
          <p:cNvPr id="3" name="Content Placeholder 2"/>
          <p:cNvSpPr>
            <a:spLocks noGrp="1"/>
          </p:cNvSpPr>
          <p:nvPr>
            <p:ph idx="1"/>
          </p:nvPr>
        </p:nvSpPr>
        <p:spPr/>
        <p:txBody>
          <a:bodyPr/>
          <a:lstStyle/>
          <a:p>
            <a:pPr>
              <a:buNone/>
            </a:pPr>
            <a:r>
              <a:rPr lang="en-US" dirty="0" smtClean="0"/>
              <a:t>There are only three articles:  </a:t>
            </a:r>
            <a:r>
              <a:rPr lang="en-US" i="1" dirty="0" smtClean="0"/>
              <a:t>a, an, the</a:t>
            </a:r>
          </a:p>
          <a:p>
            <a:pPr>
              <a:buNone/>
            </a:pPr>
            <a:endParaRPr lang="en-US" i="1" dirty="0" smtClean="0"/>
          </a:p>
          <a:p>
            <a:pPr>
              <a:buNone/>
            </a:pPr>
            <a:r>
              <a:rPr lang="en-US" i="1" dirty="0" smtClean="0">
                <a:solidFill>
                  <a:srgbClr val="FF0000"/>
                </a:solidFill>
              </a:rPr>
              <a:t>A </a:t>
            </a:r>
            <a:r>
              <a:rPr lang="en-US" dirty="0" smtClean="0"/>
              <a:t>and </a:t>
            </a:r>
            <a:r>
              <a:rPr lang="en-US" i="1" dirty="0" smtClean="0">
                <a:solidFill>
                  <a:srgbClr val="FF0000"/>
                </a:solidFill>
              </a:rPr>
              <a:t>an</a:t>
            </a:r>
            <a:r>
              <a:rPr lang="en-US" i="1" dirty="0" smtClean="0"/>
              <a:t> </a:t>
            </a:r>
            <a:r>
              <a:rPr lang="en-US" dirty="0" smtClean="0"/>
              <a:t>are </a:t>
            </a:r>
            <a:r>
              <a:rPr lang="en-US" dirty="0" smtClean="0">
                <a:solidFill>
                  <a:srgbClr val="FF0000"/>
                </a:solidFill>
              </a:rPr>
              <a:t>indefinite</a:t>
            </a:r>
            <a:r>
              <a:rPr lang="en-US" dirty="0" smtClean="0"/>
              <a:t> and refer to a non-specific noun</a:t>
            </a:r>
          </a:p>
          <a:p>
            <a:pPr>
              <a:buNone/>
            </a:pPr>
            <a:endParaRPr lang="en-US" dirty="0" smtClean="0"/>
          </a:p>
          <a:p>
            <a:pPr>
              <a:buNone/>
            </a:pPr>
            <a:r>
              <a:rPr lang="en-US" i="1" dirty="0" smtClean="0">
                <a:solidFill>
                  <a:srgbClr val="FF0000"/>
                </a:solidFill>
              </a:rPr>
              <a:t>The</a:t>
            </a:r>
            <a:r>
              <a:rPr lang="en-US" dirty="0" smtClean="0"/>
              <a:t> is </a:t>
            </a:r>
            <a:r>
              <a:rPr lang="en-US" dirty="0" smtClean="0">
                <a:solidFill>
                  <a:srgbClr val="FF0000"/>
                </a:solidFill>
              </a:rPr>
              <a:t>definite </a:t>
            </a:r>
            <a:r>
              <a:rPr lang="en-US" dirty="0" smtClean="0"/>
              <a:t>and refers to a specific or previously-mentioned noun.</a:t>
            </a:r>
            <a:endParaRPr lang="en-US" i="1" dirty="0"/>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A </a:t>
            </a:r>
            <a:r>
              <a:rPr lang="en-US" dirty="0" smtClean="0"/>
              <a:t>and</a:t>
            </a:r>
            <a:r>
              <a:rPr lang="en-US" i="1" dirty="0" smtClean="0"/>
              <a:t> An</a:t>
            </a:r>
            <a:endParaRPr lang="en-US" i="1" dirty="0"/>
          </a:p>
        </p:txBody>
      </p:sp>
      <p:sp>
        <p:nvSpPr>
          <p:cNvPr id="3" name="Content Placeholder 2"/>
          <p:cNvSpPr>
            <a:spLocks noGrp="1"/>
          </p:cNvSpPr>
          <p:nvPr>
            <p:ph idx="1"/>
          </p:nvPr>
        </p:nvSpPr>
        <p:spPr/>
        <p:txBody>
          <a:bodyPr>
            <a:normAutofit/>
          </a:bodyPr>
          <a:lstStyle/>
          <a:p>
            <a:pPr>
              <a:buNone/>
            </a:pPr>
            <a:r>
              <a:rPr lang="en-US" dirty="0" smtClean="0"/>
              <a:t>Use </a:t>
            </a:r>
            <a:r>
              <a:rPr lang="en-US" i="1" dirty="0" smtClean="0">
                <a:solidFill>
                  <a:srgbClr val="7030A0"/>
                </a:solidFill>
              </a:rPr>
              <a:t>a </a:t>
            </a:r>
            <a:r>
              <a:rPr lang="en-US" dirty="0" smtClean="0"/>
              <a:t>and </a:t>
            </a:r>
            <a:r>
              <a:rPr lang="en-US" i="1" dirty="0" smtClean="0">
                <a:solidFill>
                  <a:srgbClr val="7030A0"/>
                </a:solidFill>
              </a:rPr>
              <a:t>an</a:t>
            </a:r>
            <a:r>
              <a:rPr lang="en-US" i="1" dirty="0" smtClean="0"/>
              <a:t> </a:t>
            </a:r>
            <a:r>
              <a:rPr lang="en-US" dirty="0" smtClean="0"/>
              <a:t>for </a:t>
            </a:r>
            <a:r>
              <a:rPr lang="en-US" dirty="0" smtClean="0">
                <a:solidFill>
                  <a:srgbClr val="FF0000"/>
                </a:solidFill>
              </a:rPr>
              <a:t>single count nouns </a:t>
            </a:r>
            <a:r>
              <a:rPr lang="en-US" dirty="0" smtClean="0"/>
              <a:t>only!</a:t>
            </a:r>
          </a:p>
          <a:p>
            <a:pPr>
              <a:buNone/>
            </a:pPr>
            <a:r>
              <a:rPr lang="en-US" dirty="0" smtClean="0"/>
              <a:t>	</a:t>
            </a:r>
            <a:r>
              <a:rPr lang="en-US" i="1" dirty="0" smtClean="0"/>
              <a:t>I met </a:t>
            </a:r>
            <a:r>
              <a:rPr lang="en-US" i="1" dirty="0" smtClean="0">
                <a:solidFill>
                  <a:srgbClr val="7030A0"/>
                </a:solidFill>
              </a:rPr>
              <a:t>a man </a:t>
            </a:r>
            <a:r>
              <a:rPr lang="en-US" i="1" dirty="0" smtClean="0"/>
              <a:t>at </a:t>
            </a:r>
            <a:r>
              <a:rPr lang="en-US" i="1" dirty="0" smtClean="0">
                <a:solidFill>
                  <a:srgbClr val="7030A0"/>
                </a:solidFill>
              </a:rPr>
              <a:t>a party </a:t>
            </a:r>
            <a:r>
              <a:rPr lang="en-US" i="1" dirty="0" smtClean="0"/>
              <a:t>last week.</a:t>
            </a:r>
          </a:p>
          <a:p>
            <a:pPr>
              <a:buNone/>
            </a:pPr>
            <a:r>
              <a:rPr lang="en-US" dirty="0" smtClean="0"/>
              <a:t>To make these plural, don’t use an article.</a:t>
            </a:r>
          </a:p>
          <a:p>
            <a:pPr>
              <a:buNone/>
            </a:pPr>
            <a:r>
              <a:rPr lang="en-US" dirty="0" smtClean="0"/>
              <a:t>	</a:t>
            </a:r>
            <a:r>
              <a:rPr lang="en-US" i="1" dirty="0" smtClean="0"/>
              <a:t>I met </a:t>
            </a:r>
            <a:r>
              <a:rPr lang="en-US" i="1" dirty="0" smtClean="0">
                <a:solidFill>
                  <a:srgbClr val="7030A0"/>
                </a:solidFill>
              </a:rPr>
              <a:t>men</a:t>
            </a:r>
            <a:r>
              <a:rPr lang="en-US" i="1" dirty="0" smtClean="0"/>
              <a:t> at </a:t>
            </a:r>
            <a:r>
              <a:rPr lang="en-US" i="1" dirty="0" smtClean="0">
                <a:solidFill>
                  <a:srgbClr val="7030A0"/>
                </a:solidFill>
              </a:rPr>
              <a:t>parties</a:t>
            </a:r>
            <a:r>
              <a:rPr lang="en-US" i="1" dirty="0" smtClean="0"/>
              <a:t> last week.</a:t>
            </a:r>
          </a:p>
          <a:p>
            <a:pPr>
              <a:buNone/>
            </a:pPr>
            <a:endParaRPr lang="en-US" dirty="0" smtClean="0"/>
          </a:p>
          <a:p>
            <a:pPr>
              <a:buNone/>
            </a:pPr>
            <a:r>
              <a:rPr lang="en-US" dirty="0" smtClean="0"/>
              <a:t>Do not use </a:t>
            </a:r>
            <a:r>
              <a:rPr lang="en-US" i="1" dirty="0" smtClean="0">
                <a:solidFill>
                  <a:srgbClr val="7030A0"/>
                </a:solidFill>
              </a:rPr>
              <a:t>a </a:t>
            </a:r>
            <a:r>
              <a:rPr lang="en-US" dirty="0" smtClean="0"/>
              <a:t>and </a:t>
            </a:r>
            <a:r>
              <a:rPr lang="en-US" i="1" dirty="0" smtClean="0">
                <a:solidFill>
                  <a:srgbClr val="7030A0"/>
                </a:solidFill>
              </a:rPr>
              <a:t>an </a:t>
            </a:r>
            <a:r>
              <a:rPr lang="en-US" dirty="0" smtClean="0"/>
              <a:t>for </a:t>
            </a:r>
            <a:r>
              <a:rPr lang="en-US" dirty="0" smtClean="0">
                <a:solidFill>
                  <a:srgbClr val="FF0000"/>
                </a:solidFill>
              </a:rPr>
              <a:t>non-count nouns</a:t>
            </a:r>
            <a:r>
              <a:rPr lang="en-US" dirty="0" smtClean="0"/>
              <a:t>.</a:t>
            </a:r>
          </a:p>
          <a:p>
            <a:pPr>
              <a:buNone/>
            </a:pPr>
            <a:r>
              <a:rPr lang="en-US" dirty="0" smtClean="0"/>
              <a:t>	</a:t>
            </a:r>
            <a:r>
              <a:rPr lang="en-US" i="1" dirty="0" smtClean="0"/>
              <a:t>He spilled milk on himself.</a:t>
            </a:r>
          </a:p>
          <a:p>
            <a:pPr>
              <a:buNone/>
            </a:pPr>
            <a:r>
              <a:rPr lang="en-US" i="1" dirty="0" smtClean="0"/>
              <a:t>	I need new furniture.</a:t>
            </a:r>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The</a:t>
            </a:r>
            <a:endParaRPr lang="en-US" i="1" dirty="0"/>
          </a:p>
        </p:txBody>
      </p:sp>
      <p:sp>
        <p:nvSpPr>
          <p:cNvPr id="3" name="Content Placeholder 2"/>
          <p:cNvSpPr>
            <a:spLocks noGrp="1"/>
          </p:cNvSpPr>
          <p:nvPr>
            <p:ph idx="1"/>
          </p:nvPr>
        </p:nvSpPr>
        <p:spPr/>
        <p:txBody>
          <a:bodyPr>
            <a:normAutofit/>
          </a:bodyPr>
          <a:lstStyle/>
          <a:p>
            <a:pPr>
              <a:buNone/>
            </a:pPr>
            <a:r>
              <a:rPr lang="en-US" dirty="0" smtClean="0"/>
              <a:t>Use </a:t>
            </a:r>
            <a:r>
              <a:rPr lang="en-US" i="1" dirty="0" smtClean="0">
                <a:solidFill>
                  <a:srgbClr val="FF0000"/>
                </a:solidFill>
              </a:rPr>
              <a:t>the</a:t>
            </a:r>
            <a:r>
              <a:rPr lang="en-US" dirty="0" smtClean="0"/>
              <a:t> for </a:t>
            </a:r>
            <a:r>
              <a:rPr lang="en-US" dirty="0" smtClean="0">
                <a:solidFill>
                  <a:srgbClr val="FF0000"/>
                </a:solidFill>
              </a:rPr>
              <a:t>singular or plural count nouns </a:t>
            </a:r>
            <a:r>
              <a:rPr lang="en-US" dirty="0" smtClean="0"/>
              <a:t>that are </a:t>
            </a:r>
            <a:r>
              <a:rPr lang="en-US" dirty="0" smtClean="0">
                <a:solidFill>
                  <a:srgbClr val="FF0000"/>
                </a:solidFill>
              </a:rPr>
              <a:t>definite</a:t>
            </a:r>
            <a:r>
              <a:rPr lang="en-US" dirty="0" smtClean="0"/>
              <a:t>.</a:t>
            </a:r>
          </a:p>
          <a:p>
            <a:pPr>
              <a:buNone/>
            </a:pPr>
            <a:r>
              <a:rPr lang="en-US" dirty="0" smtClean="0"/>
              <a:t>	</a:t>
            </a:r>
            <a:r>
              <a:rPr lang="en-US" i="1" dirty="0" smtClean="0">
                <a:solidFill>
                  <a:srgbClr val="7030A0"/>
                </a:solidFill>
              </a:rPr>
              <a:t>The chair </a:t>
            </a:r>
            <a:r>
              <a:rPr lang="en-US" i="1" dirty="0" smtClean="0"/>
              <a:t>that I bought is broken.</a:t>
            </a:r>
          </a:p>
          <a:p>
            <a:pPr>
              <a:buNone/>
            </a:pPr>
            <a:r>
              <a:rPr lang="en-US" i="1" dirty="0" smtClean="0"/>
              <a:t>	</a:t>
            </a:r>
            <a:r>
              <a:rPr lang="en-US" i="1" dirty="0" smtClean="0">
                <a:solidFill>
                  <a:srgbClr val="7030A0"/>
                </a:solidFill>
              </a:rPr>
              <a:t>The chairs </a:t>
            </a:r>
            <a:r>
              <a:rPr lang="en-US" i="1" dirty="0" smtClean="0"/>
              <a:t>that I bought are broken.</a:t>
            </a:r>
          </a:p>
          <a:p>
            <a:pPr>
              <a:buNone/>
            </a:pPr>
            <a:endParaRPr lang="en-US" i="1" dirty="0" smtClean="0"/>
          </a:p>
          <a:p>
            <a:pPr>
              <a:buNone/>
            </a:pPr>
            <a:r>
              <a:rPr lang="en-US" dirty="0" smtClean="0"/>
              <a:t>Do not use </a:t>
            </a:r>
            <a:r>
              <a:rPr lang="en-US" i="1" dirty="0" smtClean="0"/>
              <a:t>the</a:t>
            </a:r>
            <a:r>
              <a:rPr lang="en-US" dirty="0" smtClean="0"/>
              <a:t> for general or abstract nouns.</a:t>
            </a:r>
          </a:p>
          <a:p>
            <a:pPr>
              <a:buNone/>
            </a:pPr>
            <a:r>
              <a:rPr lang="en-US" dirty="0" smtClean="0"/>
              <a:t>	</a:t>
            </a:r>
            <a:r>
              <a:rPr lang="en-US" i="1" dirty="0" smtClean="0">
                <a:solidFill>
                  <a:srgbClr val="7030A0"/>
                </a:solidFill>
              </a:rPr>
              <a:t>Women and men </a:t>
            </a:r>
            <a:r>
              <a:rPr lang="en-US" i="1" dirty="0" smtClean="0"/>
              <a:t>are different.</a:t>
            </a:r>
          </a:p>
          <a:p>
            <a:pPr>
              <a:buNone/>
            </a:pPr>
            <a:r>
              <a:rPr lang="en-US" i="1" dirty="0" smtClean="0"/>
              <a:t>	</a:t>
            </a:r>
            <a:r>
              <a:rPr lang="en-US" i="1" dirty="0" smtClean="0">
                <a:solidFill>
                  <a:srgbClr val="7030A0"/>
                </a:solidFill>
              </a:rPr>
              <a:t>Beauty </a:t>
            </a:r>
            <a:r>
              <a:rPr lang="en-US" i="1" dirty="0" smtClean="0"/>
              <a:t>is hard to define.</a:t>
            </a:r>
            <a:endParaRPr lang="en-US" i="1" dirty="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noAutofit/>
          </a:bodyPr>
          <a:lstStyle/>
          <a:p>
            <a:pPr algn="ctr"/>
            <a:r>
              <a:rPr lang="en-US" sz="3600" dirty="0" smtClean="0"/>
              <a:t/>
            </a:r>
            <a:br>
              <a:rPr lang="en-US" sz="3600" dirty="0" smtClean="0"/>
            </a:br>
            <a:r>
              <a:rPr lang="en-US" sz="3600" dirty="0" smtClean="0"/>
              <a:t/>
            </a:r>
            <a:br>
              <a:rPr lang="en-US" sz="3600" dirty="0" smtClean="0"/>
            </a:br>
            <a:r>
              <a:rPr lang="en-US" sz="3600" dirty="0" smtClean="0"/>
              <a:t> Common Errors:</a:t>
            </a:r>
            <a:br>
              <a:rPr lang="en-US" sz="3600" dirty="0" smtClean="0"/>
            </a:br>
            <a:endParaRPr lang="en-US" sz="3600" dirty="0"/>
          </a:p>
        </p:txBody>
      </p:sp>
      <p:sp>
        <p:nvSpPr>
          <p:cNvPr id="3" name="Content Placeholder 2"/>
          <p:cNvSpPr>
            <a:spLocks noGrp="1"/>
          </p:cNvSpPr>
          <p:nvPr>
            <p:ph idx="1"/>
          </p:nvPr>
        </p:nvSpPr>
        <p:spPr>
          <a:xfrm>
            <a:off x="152400" y="1524000"/>
            <a:ext cx="8686800" cy="5791200"/>
          </a:xfrm>
        </p:spPr>
        <p:txBody>
          <a:bodyPr>
            <a:noAutofit/>
          </a:bodyPr>
          <a:lstStyle/>
          <a:p>
            <a:pPr marL="457200" indent="-457200">
              <a:buNone/>
            </a:pPr>
            <a:r>
              <a:rPr lang="en-US" sz="2400" dirty="0" smtClean="0"/>
              <a:t>1.	</a:t>
            </a:r>
            <a:r>
              <a:rPr lang="en-US" dirty="0" smtClean="0"/>
              <a:t>My personal pet peeves</a:t>
            </a:r>
          </a:p>
          <a:p>
            <a:pPr marL="457200" indent="-457200">
              <a:buNone/>
            </a:pPr>
            <a:endParaRPr lang="en-US" dirty="0" smtClean="0"/>
          </a:p>
          <a:p>
            <a:pPr marL="457200" indent="-457200">
              <a:buNone/>
            </a:pPr>
            <a:r>
              <a:rPr lang="en-US" dirty="0" smtClean="0"/>
              <a:t>2.	Punctuation, italicizing, and underlining</a:t>
            </a:r>
          </a:p>
          <a:p>
            <a:pPr marL="457200" indent="-457200">
              <a:buNone/>
            </a:pPr>
            <a:endParaRPr lang="en-US" dirty="0" smtClean="0"/>
          </a:p>
          <a:p>
            <a:pPr marL="457200" indent="-457200">
              <a:buNone/>
            </a:pPr>
            <a:r>
              <a:rPr lang="en-US" dirty="0" smtClean="0"/>
              <a:t>3.	Sentence structure</a:t>
            </a:r>
          </a:p>
          <a:p>
            <a:pPr marL="457200" indent="-457200">
              <a:buNone/>
            </a:pPr>
            <a:endParaRPr lang="en-US" dirty="0" smtClean="0"/>
          </a:p>
          <a:p>
            <a:pPr marL="457200" indent="-457200">
              <a:buNone/>
            </a:pPr>
            <a:r>
              <a:rPr lang="en-US" dirty="0" smtClean="0"/>
              <a:t>4.	</a:t>
            </a:r>
            <a:r>
              <a:rPr lang="en-US" dirty="0" smtClean="0"/>
              <a:t>Dangling </a:t>
            </a:r>
            <a:r>
              <a:rPr lang="en-US" dirty="0" smtClean="0"/>
              <a:t>modifiers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Prepositions</a:t>
            </a:r>
            <a:endParaRPr lang="en-US" dirty="0"/>
          </a:p>
        </p:txBody>
      </p:sp>
      <p:sp>
        <p:nvSpPr>
          <p:cNvPr id="3" name="Content Placeholder 2"/>
          <p:cNvSpPr>
            <a:spLocks noGrp="1"/>
          </p:cNvSpPr>
          <p:nvPr>
            <p:ph idx="1"/>
          </p:nvPr>
        </p:nvSpPr>
        <p:spPr/>
        <p:txBody>
          <a:bodyPr>
            <a:normAutofit lnSpcReduction="10000"/>
          </a:bodyPr>
          <a:lstStyle/>
          <a:p>
            <a:pPr>
              <a:buNone/>
            </a:pPr>
            <a:r>
              <a:rPr lang="en-US" sz="2400" dirty="0" smtClean="0"/>
              <a:t>Prepositions are not always logical.</a:t>
            </a:r>
          </a:p>
          <a:p>
            <a:pPr>
              <a:buNone/>
            </a:pPr>
            <a:r>
              <a:rPr lang="en-US" sz="2400" dirty="0" smtClean="0"/>
              <a:t>There are </a:t>
            </a:r>
            <a:r>
              <a:rPr lang="en-US" sz="2400" dirty="0" smtClean="0"/>
              <a:t>four general </a:t>
            </a:r>
            <a:r>
              <a:rPr lang="en-US" sz="2400" dirty="0" smtClean="0"/>
              <a:t>types of prepositions which describe</a:t>
            </a:r>
            <a:r>
              <a:rPr lang="en-US" sz="2400" dirty="0" smtClean="0"/>
              <a:t>:</a:t>
            </a:r>
          </a:p>
          <a:p>
            <a:pPr>
              <a:buNone/>
            </a:pPr>
            <a:endParaRPr lang="en-US" sz="2400" dirty="0" smtClean="0"/>
          </a:p>
          <a:p>
            <a:r>
              <a:rPr lang="en-US" sz="2400" dirty="0" smtClean="0"/>
              <a:t>Location--</a:t>
            </a:r>
            <a:r>
              <a:rPr lang="en-US" sz="2400" i="1" dirty="0" smtClean="0"/>
              <a:t>at</a:t>
            </a:r>
            <a:r>
              <a:rPr lang="en-US" sz="2400" i="1" dirty="0" smtClean="0"/>
              <a:t>, by, in, on, near, below, over, under</a:t>
            </a:r>
          </a:p>
          <a:p>
            <a:pPr>
              <a:buNone/>
            </a:pPr>
            <a:endParaRPr lang="en-US" sz="2400" dirty="0" smtClean="0"/>
          </a:p>
          <a:p>
            <a:r>
              <a:rPr lang="en-US" sz="2400" dirty="0" smtClean="0"/>
              <a:t>Direction--</a:t>
            </a:r>
            <a:r>
              <a:rPr lang="en-US" sz="2400" i="1" dirty="0" smtClean="0"/>
              <a:t>to</a:t>
            </a:r>
            <a:r>
              <a:rPr lang="en-US" sz="2400" i="1" dirty="0" smtClean="0"/>
              <a:t>, from, down, off, through, out, toward</a:t>
            </a:r>
          </a:p>
          <a:p>
            <a:pPr>
              <a:buNone/>
            </a:pPr>
            <a:endParaRPr lang="en-US" sz="2400" dirty="0" smtClean="0"/>
          </a:p>
          <a:p>
            <a:r>
              <a:rPr lang="en-US" sz="2400" dirty="0" smtClean="0"/>
              <a:t>Association--</a:t>
            </a:r>
            <a:r>
              <a:rPr lang="en-US" sz="2400" i="1" dirty="0" smtClean="0"/>
              <a:t>of</a:t>
            </a:r>
            <a:r>
              <a:rPr lang="en-US" sz="2400" i="1" dirty="0" smtClean="0"/>
              <a:t>, for, with, like, </a:t>
            </a:r>
            <a:r>
              <a:rPr lang="en-US" sz="2400" i="1" dirty="0" smtClean="0"/>
              <a:t>except</a:t>
            </a:r>
          </a:p>
          <a:p>
            <a:pPr marL="0" indent="0">
              <a:buNone/>
            </a:pPr>
            <a:endParaRPr lang="en-US" sz="2400" i="1" dirty="0" smtClean="0"/>
          </a:p>
          <a:p>
            <a:r>
              <a:rPr lang="en-US" sz="2400" dirty="0" smtClean="0"/>
              <a:t>Idiomatic—(variable)</a:t>
            </a:r>
            <a:endParaRPr lang="en-US" sz="2400" dirty="0" smtClean="0"/>
          </a:p>
          <a:p>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Subject-Verb Agreement</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The most common subject-verb agreement error that ESL students make:</a:t>
            </a:r>
          </a:p>
          <a:p>
            <a:pPr>
              <a:buNone/>
            </a:pPr>
            <a:r>
              <a:rPr lang="en-US" dirty="0" smtClean="0"/>
              <a:t>	</a:t>
            </a:r>
            <a:r>
              <a:rPr lang="en-US" dirty="0" smtClean="0">
                <a:solidFill>
                  <a:srgbClr val="FF0000"/>
                </a:solidFill>
              </a:rPr>
              <a:t>Third-person singular verbs!</a:t>
            </a:r>
          </a:p>
          <a:p>
            <a:pPr>
              <a:buNone/>
            </a:pPr>
            <a:endParaRPr lang="en-US" dirty="0" smtClean="0">
              <a:solidFill>
                <a:srgbClr val="FF0000"/>
              </a:solidFill>
            </a:endParaRPr>
          </a:p>
          <a:p>
            <a:pPr>
              <a:buNone/>
            </a:pPr>
            <a:r>
              <a:rPr lang="en-US" dirty="0" smtClean="0"/>
              <a:t>Almost always has an “</a:t>
            </a:r>
            <a:r>
              <a:rPr lang="en-US" dirty="0" smtClean="0">
                <a:solidFill>
                  <a:srgbClr val="FF0000"/>
                </a:solidFill>
              </a:rPr>
              <a:t>s</a:t>
            </a:r>
            <a:r>
              <a:rPr lang="en-US" dirty="0" smtClean="0"/>
              <a:t>” at the end of the verb in simple present.</a:t>
            </a:r>
          </a:p>
          <a:p>
            <a:pPr>
              <a:buNone/>
            </a:pPr>
            <a:r>
              <a:rPr lang="en-US" dirty="0" smtClean="0">
                <a:solidFill>
                  <a:srgbClr val="FF0000"/>
                </a:solidFill>
              </a:rPr>
              <a:t>	</a:t>
            </a:r>
            <a:r>
              <a:rPr lang="en-US" dirty="0" smtClean="0"/>
              <a:t>He/she/it/the car/the baby/etc.</a:t>
            </a:r>
          </a:p>
          <a:p>
            <a:pPr>
              <a:buNone/>
            </a:pPr>
            <a:r>
              <a:rPr lang="en-US" dirty="0" smtClean="0">
                <a:solidFill>
                  <a:srgbClr val="FF0000"/>
                </a:solidFill>
              </a:rPr>
              <a:t>		</a:t>
            </a:r>
            <a:r>
              <a:rPr lang="en-US" i="1" dirty="0" smtClean="0"/>
              <a:t>He i</a:t>
            </a:r>
            <a:r>
              <a:rPr lang="en-US" i="1" dirty="0" smtClean="0">
                <a:solidFill>
                  <a:srgbClr val="FF0000"/>
                </a:solidFill>
              </a:rPr>
              <a:t>s </a:t>
            </a:r>
            <a:r>
              <a:rPr lang="en-US" i="1" dirty="0" smtClean="0"/>
              <a:t>happy.</a:t>
            </a:r>
          </a:p>
          <a:p>
            <a:pPr>
              <a:buNone/>
            </a:pPr>
            <a:r>
              <a:rPr lang="en-US" i="1" dirty="0" smtClean="0">
                <a:solidFill>
                  <a:srgbClr val="FF0000"/>
                </a:solidFill>
              </a:rPr>
              <a:t>		</a:t>
            </a:r>
            <a:r>
              <a:rPr lang="en-US" i="1" dirty="0" smtClean="0"/>
              <a:t>He ha</a:t>
            </a:r>
            <a:r>
              <a:rPr lang="en-US" i="1" dirty="0" smtClean="0">
                <a:solidFill>
                  <a:srgbClr val="FF0000"/>
                </a:solidFill>
              </a:rPr>
              <a:t>s </a:t>
            </a:r>
            <a:r>
              <a:rPr lang="en-US" i="1" dirty="0" smtClean="0"/>
              <a:t>a sandwich.</a:t>
            </a:r>
          </a:p>
          <a:p>
            <a:pPr>
              <a:buNone/>
            </a:pPr>
            <a:r>
              <a:rPr lang="en-US" i="1" dirty="0" smtClean="0"/>
              <a:t>		He like</a:t>
            </a:r>
            <a:r>
              <a:rPr lang="en-US" i="1" dirty="0" smtClean="0">
                <a:solidFill>
                  <a:srgbClr val="FF0000"/>
                </a:solidFill>
              </a:rPr>
              <a:t>s </a:t>
            </a:r>
            <a:r>
              <a:rPr lang="en-US" i="1" dirty="0" smtClean="0"/>
              <a:t>to learn languages.</a:t>
            </a:r>
          </a:p>
          <a:p>
            <a:pPr>
              <a:buNone/>
            </a:pPr>
            <a:endParaRPr lang="en-US" dirty="0" smtClean="0">
              <a:solidFill>
                <a:srgbClr val="FF0000"/>
              </a:solidFill>
            </a:endParaRPr>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229600" cy="1143000"/>
          </a:xfrm>
        </p:spPr>
        <p:txBody>
          <a:bodyPr/>
          <a:lstStyle/>
          <a:p>
            <a:pPr algn="ctr"/>
            <a:r>
              <a:rPr lang="en-US" dirty="0" smtClean="0"/>
              <a:t>Verb Tense:  Simple Tenses</a:t>
            </a:r>
            <a:endParaRPr lang="en-US" dirty="0"/>
          </a:p>
        </p:txBody>
      </p:sp>
      <p:sp>
        <p:nvSpPr>
          <p:cNvPr id="3" name="Content Placeholder 2"/>
          <p:cNvSpPr>
            <a:spLocks noGrp="1"/>
          </p:cNvSpPr>
          <p:nvPr>
            <p:ph idx="1"/>
          </p:nvPr>
        </p:nvSpPr>
        <p:spPr>
          <a:xfrm>
            <a:off x="304800" y="1371600"/>
            <a:ext cx="8686800" cy="5486400"/>
          </a:xfrm>
        </p:spPr>
        <p:txBody>
          <a:bodyPr>
            <a:normAutofit fontScale="92500" lnSpcReduction="10000"/>
          </a:bodyPr>
          <a:lstStyle/>
          <a:p>
            <a:pPr>
              <a:buNone/>
            </a:pPr>
            <a:r>
              <a:rPr lang="en-US" dirty="0" smtClean="0"/>
              <a:t>ESL students – learn your verb tenses!</a:t>
            </a:r>
          </a:p>
          <a:p>
            <a:pPr algn="ctr">
              <a:buNone/>
            </a:pPr>
            <a:r>
              <a:rPr lang="en-US" dirty="0" smtClean="0"/>
              <a:t>	</a:t>
            </a:r>
            <a:r>
              <a:rPr lang="en-US" dirty="0" smtClean="0">
                <a:solidFill>
                  <a:srgbClr val="00B050"/>
                </a:solidFill>
              </a:rPr>
              <a:t>Simple tenses:</a:t>
            </a:r>
          </a:p>
          <a:p>
            <a:pPr algn="ctr">
              <a:buNone/>
            </a:pPr>
            <a:endParaRPr lang="en-US" dirty="0" smtClean="0">
              <a:solidFill>
                <a:srgbClr val="00B050"/>
              </a:solidFill>
            </a:endParaRPr>
          </a:p>
          <a:p>
            <a:r>
              <a:rPr lang="en-US" dirty="0" smtClean="0"/>
              <a:t>present (usually one verb)</a:t>
            </a:r>
          </a:p>
          <a:p>
            <a:pPr>
              <a:buNone/>
            </a:pPr>
            <a:r>
              <a:rPr lang="en-US" dirty="0" smtClean="0"/>
              <a:t>		</a:t>
            </a:r>
            <a:r>
              <a:rPr lang="en-US" i="1" dirty="0" smtClean="0"/>
              <a:t>I </a:t>
            </a:r>
            <a:r>
              <a:rPr lang="en-US" i="1" dirty="0" smtClean="0">
                <a:solidFill>
                  <a:schemeClr val="accent2">
                    <a:lumMod val="75000"/>
                  </a:schemeClr>
                </a:solidFill>
              </a:rPr>
              <a:t>eat</a:t>
            </a:r>
            <a:r>
              <a:rPr lang="en-US" i="1" dirty="0" smtClean="0"/>
              <a:t>.  He </a:t>
            </a:r>
            <a:r>
              <a:rPr lang="en-US" i="1" dirty="0" smtClean="0">
                <a:solidFill>
                  <a:schemeClr val="accent2">
                    <a:lumMod val="75000"/>
                  </a:schemeClr>
                </a:solidFill>
              </a:rPr>
              <a:t>sleeps</a:t>
            </a:r>
            <a:r>
              <a:rPr lang="en-US" i="1" dirty="0" smtClean="0"/>
              <a:t>.  They often </a:t>
            </a:r>
            <a:r>
              <a:rPr lang="en-US" i="1" dirty="0" smtClean="0">
                <a:solidFill>
                  <a:schemeClr val="accent2">
                    <a:lumMod val="75000"/>
                  </a:schemeClr>
                </a:solidFill>
              </a:rPr>
              <a:t>stay</a:t>
            </a:r>
            <a:r>
              <a:rPr lang="en-US" i="1" dirty="0" smtClean="0"/>
              <a:t> home.</a:t>
            </a:r>
          </a:p>
          <a:p>
            <a:pPr>
              <a:buNone/>
            </a:pPr>
            <a:endParaRPr lang="en-US" i="1" dirty="0" smtClean="0"/>
          </a:p>
          <a:p>
            <a:r>
              <a:rPr lang="en-US" dirty="0" smtClean="0"/>
              <a:t>past (usually one verb)</a:t>
            </a:r>
          </a:p>
          <a:p>
            <a:pPr lvl="1">
              <a:buNone/>
            </a:pPr>
            <a:r>
              <a:rPr lang="en-US" dirty="0" smtClean="0"/>
              <a:t>	  </a:t>
            </a:r>
            <a:r>
              <a:rPr lang="en-US" i="1" dirty="0" smtClean="0"/>
              <a:t>I </a:t>
            </a:r>
            <a:r>
              <a:rPr lang="en-US" i="1" dirty="0" smtClean="0">
                <a:solidFill>
                  <a:schemeClr val="accent2">
                    <a:lumMod val="75000"/>
                  </a:schemeClr>
                </a:solidFill>
              </a:rPr>
              <a:t>ate</a:t>
            </a:r>
            <a:r>
              <a:rPr lang="en-US" i="1" dirty="0" smtClean="0"/>
              <a:t>.	He </a:t>
            </a:r>
            <a:r>
              <a:rPr lang="en-US" i="1" dirty="0" smtClean="0">
                <a:solidFill>
                  <a:schemeClr val="accent2">
                    <a:lumMod val="75000"/>
                  </a:schemeClr>
                </a:solidFill>
              </a:rPr>
              <a:t>slept</a:t>
            </a:r>
            <a:r>
              <a:rPr lang="en-US" i="1" dirty="0" smtClean="0"/>
              <a:t>. They often </a:t>
            </a:r>
            <a:r>
              <a:rPr lang="en-US" i="1" dirty="0" smtClean="0">
                <a:solidFill>
                  <a:schemeClr val="accent2">
                    <a:lumMod val="75000"/>
                  </a:schemeClr>
                </a:solidFill>
              </a:rPr>
              <a:t>stayed</a:t>
            </a:r>
            <a:r>
              <a:rPr lang="en-US" i="1" dirty="0" smtClean="0"/>
              <a:t> home.</a:t>
            </a:r>
          </a:p>
          <a:p>
            <a:pPr lvl="1">
              <a:buNone/>
            </a:pPr>
            <a:endParaRPr lang="en-US" dirty="0" smtClean="0"/>
          </a:p>
          <a:p>
            <a:r>
              <a:rPr lang="en-US" dirty="0" smtClean="0"/>
              <a:t>future	</a:t>
            </a:r>
            <a:r>
              <a:rPr lang="en-US" i="1" dirty="0" smtClean="0"/>
              <a:t>(will</a:t>
            </a:r>
            <a:r>
              <a:rPr lang="en-US" dirty="0" smtClean="0"/>
              <a:t> + verb or </a:t>
            </a:r>
            <a:r>
              <a:rPr lang="en-US" i="1" dirty="0" smtClean="0"/>
              <a:t>going to</a:t>
            </a:r>
            <a:r>
              <a:rPr lang="en-US" dirty="0" smtClean="0"/>
              <a:t> + verb)</a:t>
            </a:r>
          </a:p>
          <a:p>
            <a:pPr>
              <a:buNone/>
            </a:pPr>
            <a:r>
              <a:rPr lang="en-US" dirty="0" smtClean="0"/>
              <a:t> 		</a:t>
            </a:r>
            <a:r>
              <a:rPr lang="en-US" i="1" dirty="0" smtClean="0"/>
              <a:t>I </a:t>
            </a:r>
            <a:r>
              <a:rPr lang="en-US" i="1" dirty="0" smtClean="0">
                <a:solidFill>
                  <a:schemeClr val="accent2">
                    <a:lumMod val="75000"/>
                  </a:schemeClr>
                </a:solidFill>
              </a:rPr>
              <a:t>will eat</a:t>
            </a:r>
            <a:r>
              <a:rPr lang="en-US" i="1" dirty="0" smtClean="0"/>
              <a:t>.  He </a:t>
            </a:r>
            <a:r>
              <a:rPr lang="en-US" i="1" dirty="0" smtClean="0">
                <a:solidFill>
                  <a:schemeClr val="accent2">
                    <a:lumMod val="75000"/>
                  </a:schemeClr>
                </a:solidFill>
              </a:rPr>
              <a:t>will sleep</a:t>
            </a:r>
            <a:r>
              <a:rPr lang="en-US" i="1" dirty="0" smtClean="0"/>
              <a:t>.  They</a:t>
            </a:r>
            <a:r>
              <a:rPr lang="en-US" i="1" dirty="0" smtClean="0">
                <a:solidFill>
                  <a:schemeClr val="accent2">
                    <a:lumMod val="75000"/>
                  </a:schemeClr>
                </a:solidFill>
              </a:rPr>
              <a:t>’ll stay </a:t>
            </a:r>
            <a:r>
              <a:rPr lang="en-US" i="1" dirty="0" smtClean="0"/>
              <a:t>home.</a:t>
            </a:r>
          </a:p>
          <a:p>
            <a:pPr>
              <a:buNone/>
            </a:pPr>
            <a:r>
              <a:rPr lang="en-US" i="1" dirty="0" smtClean="0"/>
              <a:t>		I</a:t>
            </a:r>
            <a:r>
              <a:rPr lang="en-US" i="1" dirty="0" smtClean="0">
                <a:solidFill>
                  <a:schemeClr val="accent2">
                    <a:lumMod val="75000"/>
                  </a:schemeClr>
                </a:solidFill>
              </a:rPr>
              <a:t>’m going to eat</a:t>
            </a:r>
            <a:r>
              <a:rPr lang="en-US" i="1" dirty="0" smtClean="0"/>
              <a:t>.  He</a:t>
            </a:r>
            <a:r>
              <a:rPr lang="en-US" i="1" dirty="0" smtClean="0">
                <a:solidFill>
                  <a:schemeClr val="accent2">
                    <a:lumMod val="75000"/>
                  </a:schemeClr>
                </a:solidFill>
              </a:rPr>
              <a:t>’s going to sleep</a:t>
            </a:r>
            <a:r>
              <a:rPr lang="en-US" i="1" dirty="0" smtClean="0"/>
              <a:t>.  They</a:t>
            </a:r>
            <a:r>
              <a:rPr lang="en-US" i="1" dirty="0" smtClean="0">
                <a:solidFill>
                  <a:schemeClr val="accent2">
                    <a:lumMod val="75000"/>
                  </a:schemeClr>
                </a:solidFill>
              </a:rPr>
              <a:t>’re</a:t>
            </a:r>
          </a:p>
          <a:p>
            <a:pPr>
              <a:buNone/>
            </a:pPr>
            <a:r>
              <a:rPr lang="en-US" i="1" dirty="0" smtClean="0">
                <a:solidFill>
                  <a:schemeClr val="accent2">
                    <a:lumMod val="75000"/>
                  </a:schemeClr>
                </a:solidFill>
              </a:rPr>
              <a:t>going to stay </a:t>
            </a:r>
            <a:r>
              <a:rPr lang="en-US" i="1" dirty="0" smtClean="0"/>
              <a:t>home.</a:t>
            </a:r>
          </a:p>
          <a:p>
            <a:pPr>
              <a:buNone/>
            </a:pPr>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Progressive (Continuous)Tenses  </a:t>
            </a:r>
            <a:endParaRPr lang="en-US" dirty="0"/>
          </a:p>
        </p:txBody>
      </p:sp>
      <p:sp>
        <p:nvSpPr>
          <p:cNvPr id="3" name="Content Placeholder 2"/>
          <p:cNvSpPr>
            <a:spLocks noGrp="1"/>
          </p:cNvSpPr>
          <p:nvPr>
            <p:ph idx="1"/>
          </p:nvPr>
        </p:nvSpPr>
        <p:spPr/>
        <p:txBody>
          <a:bodyPr/>
          <a:lstStyle/>
          <a:p>
            <a:pPr>
              <a:buNone/>
            </a:pPr>
            <a:r>
              <a:rPr lang="en-US" dirty="0" smtClean="0"/>
              <a:t> 	A form of </a:t>
            </a:r>
            <a:r>
              <a:rPr lang="en-US" i="1" dirty="0" smtClean="0">
                <a:solidFill>
                  <a:srgbClr val="FF0000"/>
                </a:solidFill>
              </a:rPr>
              <a:t>be</a:t>
            </a:r>
            <a:r>
              <a:rPr lang="en-US" dirty="0" smtClean="0"/>
              <a:t> + a verb ending in </a:t>
            </a:r>
            <a:r>
              <a:rPr lang="en-US" i="1" dirty="0" smtClean="0">
                <a:solidFill>
                  <a:srgbClr val="FF0000"/>
                </a:solidFill>
              </a:rPr>
              <a:t>-</a:t>
            </a:r>
            <a:r>
              <a:rPr lang="en-US" i="1" dirty="0" err="1" smtClean="0">
                <a:solidFill>
                  <a:srgbClr val="FF0000"/>
                </a:solidFill>
              </a:rPr>
              <a:t>ing</a:t>
            </a:r>
            <a:endParaRPr lang="en-US" dirty="0" smtClean="0">
              <a:solidFill>
                <a:srgbClr val="FF0000"/>
              </a:solidFill>
            </a:endParaRPr>
          </a:p>
          <a:p>
            <a:r>
              <a:rPr lang="en-US" dirty="0" smtClean="0"/>
              <a:t>present</a:t>
            </a:r>
          </a:p>
          <a:p>
            <a:pPr lvl="1">
              <a:buNone/>
            </a:pPr>
            <a:r>
              <a:rPr lang="en-US" i="1" dirty="0" smtClean="0"/>
              <a:t>I </a:t>
            </a:r>
            <a:r>
              <a:rPr lang="en-US" i="1" dirty="0" smtClean="0">
                <a:solidFill>
                  <a:srgbClr val="7030A0"/>
                </a:solidFill>
              </a:rPr>
              <a:t>am taking </a:t>
            </a:r>
            <a:r>
              <a:rPr lang="en-US" i="1" dirty="0" smtClean="0"/>
              <a:t>a Spanish class.</a:t>
            </a:r>
            <a:r>
              <a:rPr lang="en-US" dirty="0" smtClean="0"/>
              <a:t>	</a:t>
            </a:r>
          </a:p>
          <a:p>
            <a:pPr lvl="1">
              <a:buNone/>
            </a:pPr>
            <a:endParaRPr lang="en-US" sz="1000" dirty="0" smtClean="0"/>
          </a:p>
          <a:p>
            <a:r>
              <a:rPr lang="en-US" dirty="0" smtClean="0"/>
              <a:t>past</a:t>
            </a:r>
          </a:p>
          <a:p>
            <a:pPr>
              <a:buNone/>
            </a:pPr>
            <a:r>
              <a:rPr lang="en-US" dirty="0" smtClean="0"/>
              <a:t>	</a:t>
            </a:r>
            <a:r>
              <a:rPr lang="en-US" sz="2800" i="1" dirty="0" smtClean="0"/>
              <a:t>They </a:t>
            </a:r>
            <a:r>
              <a:rPr lang="en-US" sz="2800" i="1" dirty="0" smtClean="0">
                <a:solidFill>
                  <a:srgbClr val="7030A0"/>
                </a:solidFill>
              </a:rPr>
              <a:t>were singing </a:t>
            </a:r>
            <a:r>
              <a:rPr lang="en-US" sz="2800" i="1" dirty="0" smtClean="0"/>
              <a:t>when the earthquake hit.</a:t>
            </a:r>
          </a:p>
          <a:p>
            <a:pPr>
              <a:buNone/>
            </a:pPr>
            <a:endParaRPr lang="en-US" sz="1000" i="1" dirty="0" smtClean="0"/>
          </a:p>
          <a:p>
            <a:r>
              <a:rPr lang="en-US" dirty="0" smtClean="0"/>
              <a:t>future (</a:t>
            </a:r>
            <a:r>
              <a:rPr lang="en-US" i="1" dirty="0" smtClean="0"/>
              <a:t>will</a:t>
            </a:r>
            <a:r>
              <a:rPr lang="en-US" dirty="0" smtClean="0"/>
              <a:t> + </a:t>
            </a:r>
            <a:r>
              <a:rPr lang="en-US" i="1" dirty="0" smtClean="0"/>
              <a:t>be</a:t>
            </a:r>
            <a:r>
              <a:rPr lang="en-US" dirty="0" smtClean="0"/>
              <a:t> + </a:t>
            </a:r>
            <a:r>
              <a:rPr lang="en-US" i="1" dirty="0" smtClean="0"/>
              <a:t>-</a:t>
            </a:r>
            <a:r>
              <a:rPr lang="en-US" i="1" dirty="0" err="1" smtClean="0"/>
              <a:t>ing</a:t>
            </a:r>
            <a:r>
              <a:rPr lang="en-US" dirty="0" smtClean="0"/>
              <a:t>)</a:t>
            </a:r>
          </a:p>
          <a:p>
            <a:pPr lvl="1">
              <a:buNone/>
            </a:pPr>
            <a:r>
              <a:rPr lang="en-US" i="1" dirty="0" smtClean="0"/>
              <a:t>They </a:t>
            </a:r>
            <a:r>
              <a:rPr lang="en-US" i="1" dirty="0" smtClean="0">
                <a:solidFill>
                  <a:srgbClr val="7030A0"/>
                </a:solidFill>
              </a:rPr>
              <a:t>will be sleeping </a:t>
            </a:r>
            <a:r>
              <a:rPr lang="en-US" i="1" dirty="0" smtClean="0"/>
              <a:t>when the plane arrives.</a:t>
            </a:r>
            <a:endParaRPr lang="en-US" i="1" dirty="0"/>
          </a:p>
        </p:txBody>
      </p:sp>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1143000"/>
          </a:xfrm>
        </p:spPr>
        <p:txBody>
          <a:bodyPr>
            <a:normAutofit/>
          </a:bodyPr>
          <a:lstStyle/>
          <a:p>
            <a:pPr algn="ctr"/>
            <a:r>
              <a:rPr lang="en-US" dirty="0" smtClean="0"/>
              <a:t>Perfect Tenses</a:t>
            </a:r>
            <a:endParaRPr lang="en-US" dirty="0"/>
          </a:p>
        </p:txBody>
      </p:sp>
      <p:sp>
        <p:nvSpPr>
          <p:cNvPr id="3" name="Content Placeholder 2"/>
          <p:cNvSpPr>
            <a:spLocks noGrp="1"/>
          </p:cNvSpPr>
          <p:nvPr>
            <p:ph idx="1"/>
          </p:nvPr>
        </p:nvSpPr>
        <p:spPr>
          <a:xfrm>
            <a:off x="228600" y="1828800"/>
            <a:ext cx="8686800" cy="5867400"/>
          </a:xfrm>
        </p:spPr>
        <p:txBody>
          <a:bodyPr>
            <a:normAutofit/>
          </a:bodyPr>
          <a:lstStyle/>
          <a:p>
            <a:pPr>
              <a:buNone/>
            </a:pPr>
            <a:endParaRPr lang="en-US" i="1" dirty="0" smtClean="0">
              <a:solidFill>
                <a:srgbClr val="FF0000"/>
              </a:solidFill>
            </a:endParaRPr>
          </a:p>
          <a:p>
            <a:pPr>
              <a:buNone/>
            </a:pPr>
            <a:r>
              <a:rPr lang="en-US" i="1" dirty="0" smtClean="0">
                <a:solidFill>
                  <a:srgbClr val="FF0000"/>
                </a:solidFill>
              </a:rPr>
              <a:t>Have</a:t>
            </a:r>
            <a:r>
              <a:rPr lang="en-US" i="1" dirty="0" smtClean="0"/>
              <a:t>,</a:t>
            </a:r>
            <a:r>
              <a:rPr lang="en-US" i="1" dirty="0" smtClean="0">
                <a:solidFill>
                  <a:srgbClr val="FF0000"/>
                </a:solidFill>
              </a:rPr>
              <a:t> has</a:t>
            </a:r>
            <a:r>
              <a:rPr lang="en-US" i="1" dirty="0" smtClean="0"/>
              <a:t>, </a:t>
            </a:r>
            <a:r>
              <a:rPr lang="en-US" i="1" dirty="0" smtClean="0">
                <a:solidFill>
                  <a:srgbClr val="FF0000"/>
                </a:solidFill>
              </a:rPr>
              <a:t>had</a:t>
            </a:r>
            <a:r>
              <a:rPr lang="en-US" i="1" dirty="0" smtClean="0"/>
              <a:t>, or </a:t>
            </a:r>
            <a:r>
              <a:rPr lang="en-US" i="1" dirty="0" smtClean="0">
                <a:solidFill>
                  <a:srgbClr val="FF0000"/>
                </a:solidFill>
              </a:rPr>
              <a:t>will have  </a:t>
            </a:r>
            <a:r>
              <a:rPr lang="en-US" dirty="0" smtClean="0"/>
              <a:t>+ </a:t>
            </a:r>
            <a:r>
              <a:rPr lang="en-US" dirty="0" smtClean="0">
                <a:solidFill>
                  <a:srgbClr val="FF0000"/>
                </a:solidFill>
              </a:rPr>
              <a:t>past participle </a:t>
            </a:r>
            <a:r>
              <a:rPr lang="en-US" dirty="0" smtClean="0"/>
              <a:t>(regular or irregular)</a:t>
            </a:r>
          </a:p>
        </p:txBody>
      </p:sp>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1143000"/>
          </a:xfrm>
        </p:spPr>
        <p:txBody>
          <a:bodyPr/>
          <a:lstStyle/>
          <a:p>
            <a:pPr algn="ctr"/>
            <a:r>
              <a:rPr lang="en-US" dirty="0" smtClean="0"/>
              <a:t> Present Perfect</a:t>
            </a:r>
            <a:endParaRPr lang="en-US" dirty="0"/>
          </a:p>
        </p:txBody>
      </p:sp>
      <p:sp>
        <p:nvSpPr>
          <p:cNvPr id="3" name="Content Placeholder 2"/>
          <p:cNvSpPr>
            <a:spLocks noGrp="1"/>
          </p:cNvSpPr>
          <p:nvPr>
            <p:ph idx="1"/>
          </p:nvPr>
        </p:nvSpPr>
        <p:spPr/>
        <p:txBody>
          <a:bodyPr>
            <a:normAutofit/>
          </a:bodyPr>
          <a:lstStyle/>
          <a:p>
            <a:r>
              <a:rPr lang="en-US" dirty="0" smtClean="0"/>
              <a:t>Present (finished before now, exact time may not be important, uses </a:t>
            </a:r>
            <a:r>
              <a:rPr lang="en-US" i="1" dirty="0" smtClean="0"/>
              <a:t>have </a:t>
            </a:r>
            <a:r>
              <a:rPr lang="en-US" dirty="0" smtClean="0"/>
              <a:t>or </a:t>
            </a:r>
            <a:r>
              <a:rPr lang="en-US" i="1" dirty="0" smtClean="0"/>
              <a:t>has</a:t>
            </a:r>
            <a:r>
              <a:rPr lang="en-US" dirty="0" smtClean="0"/>
              <a:t>)</a:t>
            </a:r>
          </a:p>
          <a:p>
            <a:pPr>
              <a:buNone/>
            </a:pPr>
            <a:endParaRPr lang="en-US" dirty="0" smtClean="0"/>
          </a:p>
          <a:p>
            <a:pPr lvl="1">
              <a:buNone/>
            </a:pPr>
            <a:r>
              <a:rPr lang="en-US" dirty="0" smtClean="0"/>
              <a:t>	</a:t>
            </a:r>
            <a:r>
              <a:rPr lang="en-US" i="1" dirty="0" smtClean="0"/>
              <a:t>I </a:t>
            </a:r>
            <a:r>
              <a:rPr lang="en-US" i="1" dirty="0" smtClean="0">
                <a:solidFill>
                  <a:srgbClr val="FF0000"/>
                </a:solidFill>
              </a:rPr>
              <a:t>have</a:t>
            </a:r>
            <a:r>
              <a:rPr lang="en-US" i="1" dirty="0" smtClean="0"/>
              <a:t> already </a:t>
            </a:r>
            <a:r>
              <a:rPr lang="en-US" i="1" dirty="0" smtClean="0">
                <a:solidFill>
                  <a:srgbClr val="FF0000"/>
                </a:solidFill>
              </a:rPr>
              <a:t>eaten</a:t>
            </a:r>
            <a:r>
              <a:rPr lang="en-US" i="1" dirty="0" smtClean="0"/>
              <a:t>.  </a:t>
            </a:r>
            <a:r>
              <a:rPr lang="en-US" i="1" dirty="0" smtClean="0">
                <a:solidFill>
                  <a:srgbClr val="FF0000"/>
                </a:solidFill>
              </a:rPr>
              <a:t>Have </a:t>
            </a:r>
            <a:r>
              <a:rPr lang="en-US" i="1" dirty="0" smtClean="0"/>
              <a:t>you </a:t>
            </a:r>
            <a:r>
              <a:rPr lang="en-US" i="1" dirty="0" smtClean="0">
                <a:solidFill>
                  <a:srgbClr val="FF0000"/>
                </a:solidFill>
              </a:rPr>
              <a:t>been </a:t>
            </a:r>
            <a:r>
              <a:rPr lang="en-US" i="1" dirty="0" smtClean="0"/>
              <a:t>to France?  He </a:t>
            </a:r>
            <a:r>
              <a:rPr lang="en-US" i="1" dirty="0" smtClean="0">
                <a:solidFill>
                  <a:srgbClr val="FF0000"/>
                </a:solidFill>
              </a:rPr>
              <a:t>has walked </a:t>
            </a:r>
            <a:r>
              <a:rPr lang="en-US" i="1" dirty="0" smtClean="0"/>
              <a:t>five miles every day this year. </a:t>
            </a:r>
            <a:endParaRPr lang="en-US" dirty="0" smtClean="0"/>
          </a:p>
          <a:p>
            <a:pPr>
              <a:buNone/>
            </a:pP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Past Perfect</a:t>
            </a:r>
            <a:endParaRPr lang="en-US" dirty="0"/>
          </a:p>
        </p:txBody>
      </p:sp>
      <p:sp>
        <p:nvSpPr>
          <p:cNvPr id="3" name="Content Placeholder 2"/>
          <p:cNvSpPr>
            <a:spLocks noGrp="1"/>
          </p:cNvSpPr>
          <p:nvPr>
            <p:ph idx="1"/>
          </p:nvPr>
        </p:nvSpPr>
        <p:spPr/>
        <p:txBody>
          <a:bodyPr>
            <a:normAutofit/>
          </a:bodyPr>
          <a:lstStyle/>
          <a:p>
            <a:pPr>
              <a:buNone/>
            </a:pPr>
            <a:r>
              <a:rPr lang="en-US" dirty="0" smtClean="0"/>
              <a:t>Past (something finished before something else finished, uses </a:t>
            </a:r>
            <a:r>
              <a:rPr lang="en-US" i="1" dirty="0" smtClean="0"/>
              <a:t>had</a:t>
            </a:r>
            <a:r>
              <a:rPr lang="en-US" dirty="0" smtClean="0"/>
              <a:t>)</a:t>
            </a:r>
          </a:p>
          <a:p>
            <a:pPr>
              <a:buNone/>
            </a:pPr>
            <a:endParaRPr lang="en-US" dirty="0" smtClean="0"/>
          </a:p>
          <a:p>
            <a:pPr lvl="1">
              <a:buNone/>
            </a:pPr>
            <a:r>
              <a:rPr lang="en-US" dirty="0" smtClean="0"/>
              <a:t>	</a:t>
            </a:r>
            <a:r>
              <a:rPr lang="en-US" i="1" dirty="0" smtClean="0"/>
              <a:t>I </a:t>
            </a:r>
            <a:r>
              <a:rPr lang="en-US" i="1" dirty="0" smtClean="0">
                <a:solidFill>
                  <a:srgbClr val="FF0000"/>
                </a:solidFill>
              </a:rPr>
              <a:t>had </a:t>
            </a:r>
            <a:r>
              <a:rPr lang="en-US" i="1" dirty="0" smtClean="0"/>
              <a:t>already </a:t>
            </a:r>
            <a:r>
              <a:rPr lang="en-US" i="1" dirty="0" smtClean="0">
                <a:solidFill>
                  <a:srgbClr val="FF0000"/>
                </a:solidFill>
              </a:rPr>
              <a:t>eaten</a:t>
            </a:r>
            <a:r>
              <a:rPr lang="en-US" i="1" dirty="0" smtClean="0"/>
              <a:t> when he </a:t>
            </a:r>
            <a:r>
              <a:rPr lang="en-US" i="1" dirty="0" smtClean="0">
                <a:solidFill>
                  <a:srgbClr val="00B0F0"/>
                </a:solidFill>
              </a:rPr>
              <a:t>came</a:t>
            </a:r>
            <a:r>
              <a:rPr lang="en-US" i="1" dirty="0" smtClean="0"/>
              <a:t> home.  </a:t>
            </a:r>
            <a:r>
              <a:rPr lang="en-US" i="1" dirty="0" smtClean="0">
                <a:solidFill>
                  <a:srgbClr val="FF0000"/>
                </a:solidFill>
              </a:rPr>
              <a:t>Had </a:t>
            </a:r>
            <a:r>
              <a:rPr lang="en-US" i="1" dirty="0" smtClean="0"/>
              <a:t>you </a:t>
            </a:r>
            <a:r>
              <a:rPr lang="en-US" i="1" dirty="0" smtClean="0">
                <a:solidFill>
                  <a:srgbClr val="FF0000"/>
                </a:solidFill>
              </a:rPr>
              <a:t>been</a:t>
            </a:r>
            <a:r>
              <a:rPr lang="en-US" i="1" dirty="0" smtClean="0"/>
              <a:t> to France before you </a:t>
            </a:r>
            <a:r>
              <a:rPr lang="en-US" i="1" dirty="0" smtClean="0">
                <a:solidFill>
                  <a:srgbClr val="00B0F0"/>
                </a:solidFill>
              </a:rPr>
              <a:t>went</a:t>
            </a:r>
            <a:r>
              <a:rPr lang="en-US" i="1" dirty="0" smtClean="0"/>
              <a:t> this summer?  He </a:t>
            </a:r>
            <a:r>
              <a:rPr lang="en-US" i="1" dirty="0" smtClean="0">
                <a:solidFill>
                  <a:srgbClr val="FF0000"/>
                </a:solidFill>
              </a:rPr>
              <a:t>had walked </a:t>
            </a:r>
            <a:r>
              <a:rPr lang="en-US" i="1" dirty="0" smtClean="0"/>
              <a:t>five miles before he </a:t>
            </a:r>
            <a:r>
              <a:rPr lang="en-US" i="1" dirty="0" smtClean="0">
                <a:solidFill>
                  <a:srgbClr val="00B0F0"/>
                </a:solidFill>
              </a:rPr>
              <a:t>collapsed</a:t>
            </a:r>
            <a:r>
              <a:rPr lang="en-US" i="1" dirty="0" smtClean="0"/>
              <a:t>.</a:t>
            </a:r>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Future Perfect</a:t>
            </a:r>
            <a:endParaRPr lang="en-US" dirty="0"/>
          </a:p>
        </p:txBody>
      </p:sp>
      <p:sp>
        <p:nvSpPr>
          <p:cNvPr id="3" name="Content Placeholder 2"/>
          <p:cNvSpPr>
            <a:spLocks noGrp="1"/>
          </p:cNvSpPr>
          <p:nvPr>
            <p:ph idx="1"/>
          </p:nvPr>
        </p:nvSpPr>
        <p:spPr/>
        <p:txBody>
          <a:bodyPr/>
          <a:lstStyle/>
          <a:p>
            <a:pPr>
              <a:buNone/>
            </a:pPr>
            <a:r>
              <a:rPr lang="en-US" dirty="0" smtClean="0"/>
              <a:t>Future ( something will be finished before something else is finished, uses </a:t>
            </a:r>
            <a:r>
              <a:rPr lang="en-US" i="1" dirty="0" smtClean="0"/>
              <a:t>will have</a:t>
            </a:r>
            <a:r>
              <a:rPr lang="en-US" dirty="0" smtClean="0"/>
              <a:t>)</a:t>
            </a:r>
          </a:p>
          <a:p>
            <a:pPr>
              <a:buNone/>
            </a:pPr>
            <a:endParaRPr lang="en-US" dirty="0" smtClean="0"/>
          </a:p>
          <a:p>
            <a:pPr lvl="1">
              <a:buNone/>
            </a:pPr>
            <a:r>
              <a:rPr lang="en-US" dirty="0" smtClean="0"/>
              <a:t>	</a:t>
            </a:r>
            <a:r>
              <a:rPr lang="en-US" i="1" dirty="0" smtClean="0"/>
              <a:t>I </a:t>
            </a:r>
            <a:r>
              <a:rPr lang="en-US" i="1" dirty="0" smtClean="0">
                <a:solidFill>
                  <a:srgbClr val="FF0000"/>
                </a:solidFill>
              </a:rPr>
              <a:t>will </a:t>
            </a:r>
            <a:r>
              <a:rPr lang="en-US" i="1" dirty="0" smtClean="0"/>
              <a:t>already </a:t>
            </a:r>
            <a:r>
              <a:rPr lang="en-US" i="1" dirty="0" smtClean="0">
                <a:solidFill>
                  <a:srgbClr val="FF0000"/>
                </a:solidFill>
              </a:rPr>
              <a:t>have eaten </a:t>
            </a:r>
            <a:r>
              <a:rPr lang="en-US" i="1" dirty="0" smtClean="0"/>
              <a:t>dinner by the time he </a:t>
            </a:r>
            <a:r>
              <a:rPr lang="en-US" i="1" dirty="0" smtClean="0">
                <a:solidFill>
                  <a:srgbClr val="00B0F0"/>
                </a:solidFill>
              </a:rPr>
              <a:t>comes </a:t>
            </a:r>
            <a:r>
              <a:rPr lang="en-US" i="1" dirty="0" smtClean="0"/>
              <a:t>home.  You </a:t>
            </a:r>
            <a:r>
              <a:rPr lang="en-US" i="1" dirty="0" smtClean="0">
                <a:solidFill>
                  <a:srgbClr val="FF0000"/>
                </a:solidFill>
              </a:rPr>
              <a:t>will have been </a:t>
            </a:r>
            <a:r>
              <a:rPr lang="en-US" i="1" dirty="0" smtClean="0"/>
              <a:t>to France twice when you </a:t>
            </a:r>
            <a:r>
              <a:rPr lang="en-US" i="1" dirty="0" smtClean="0">
                <a:solidFill>
                  <a:srgbClr val="00B0F0"/>
                </a:solidFill>
              </a:rPr>
              <a:t>go</a:t>
            </a:r>
            <a:r>
              <a:rPr lang="en-US" i="1" dirty="0" smtClean="0"/>
              <a:t> next summer.  He </a:t>
            </a:r>
            <a:r>
              <a:rPr lang="en-US" i="1" dirty="0" smtClean="0">
                <a:solidFill>
                  <a:srgbClr val="FF0000"/>
                </a:solidFill>
              </a:rPr>
              <a:t>will have walked </a:t>
            </a:r>
            <a:r>
              <a:rPr lang="en-US" i="1" dirty="0" smtClean="0"/>
              <a:t>five miles by the time he </a:t>
            </a:r>
            <a:r>
              <a:rPr lang="en-US" i="1" dirty="0" smtClean="0">
                <a:solidFill>
                  <a:srgbClr val="00B0F0"/>
                </a:solidFill>
              </a:rPr>
              <a:t>reaches</a:t>
            </a:r>
            <a:r>
              <a:rPr lang="en-US" i="1" dirty="0" smtClean="0"/>
              <a:t> her house</a:t>
            </a:r>
            <a:endParaRPr lang="en-US"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990600"/>
            <a:ext cx="8229600" cy="4389120"/>
          </a:xfrm>
        </p:spPr>
        <p:txBody>
          <a:bodyPr>
            <a:normAutofit/>
          </a:bodyPr>
          <a:lstStyle/>
          <a:p>
            <a:pPr marL="457200" indent="-457200">
              <a:buNone/>
            </a:pPr>
            <a:r>
              <a:rPr lang="en-US" sz="2400" dirty="0"/>
              <a:t>5</a:t>
            </a:r>
            <a:r>
              <a:rPr lang="en-US" sz="2400" dirty="0" smtClean="0"/>
              <a:t>.</a:t>
            </a:r>
            <a:r>
              <a:rPr lang="en-US" sz="2400" dirty="0" smtClean="0"/>
              <a:t>	Who/whom</a:t>
            </a:r>
            <a:endParaRPr lang="en-US" sz="2800" dirty="0" smtClean="0"/>
          </a:p>
          <a:p>
            <a:pPr marL="457200" indent="-457200">
              <a:buNone/>
            </a:pPr>
            <a:endParaRPr lang="en-US" sz="2800" dirty="0" smtClean="0"/>
          </a:p>
          <a:p>
            <a:pPr marL="457200" indent="-457200">
              <a:buNone/>
            </a:pPr>
            <a:r>
              <a:rPr lang="en-US" sz="2800" dirty="0"/>
              <a:t>6</a:t>
            </a:r>
            <a:r>
              <a:rPr lang="en-US" sz="2800" dirty="0" smtClean="0"/>
              <a:t>.</a:t>
            </a:r>
            <a:r>
              <a:rPr lang="en-US" sz="2800" dirty="0" smtClean="0"/>
              <a:t>	</a:t>
            </a:r>
            <a:r>
              <a:rPr lang="en-US" sz="2400" dirty="0" smtClean="0"/>
              <a:t>Subject and object pronouns</a:t>
            </a:r>
          </a:p>
          <a:p>
            <a:pPr marL="457200" indent="-457200">
              <a:buAutoNum type="arabicPeriod" startAt="7"/>
            </a:pPr>
            <a:endParaRPr lang="en-US" sz="2400" dirty="0" smtClean="0"/>
          </a:p>
          <a:p>
            <a:pPr marL="457200" indent="-457200">
              <a:buNone/>
            </a:pPr>
            <a:r>
              <a:rPr lang="en-US" sz="2400" dirty="0"/>
              <a:t>7</a:t>
            </a:r>
            <a:r>
              <a:rPr lang="en-US" sz="2400" dirty="0" smtClean="0"/>
              <a:t>.</a:t>
            </a:r>
            <a:r>
              <a:rPr lang="en-US" sz="2400" dirty="0" smtClean="0"/>
              <a:t>	ESL issues: </a:t>
            </a:r>
          </a:p>
          <a:p>
            <a:pPr marL="914400" lvl="1" indent="-457200">
              <a:buFont typeface="+mj-lt"/>
              <a:buAutoNum type="alphaLcParenR"/>
            </a:pPr>
            <a:r>
              <a:rPr lang="en-US" dirty="0" smtClean="0"/>
              <a:t>Articles</a:t>
            </a:r>
          </a:p>
          <a:p>
            <a:pPr marL="914400" lvl="1" indent="-457200">
              <a:buFont typeface="+mj-lt"/>
              <a:buAutoNum type="alphaLcParenR"/>
            </a:pPr>
            <a:r>
              <a:rPr lang="en-US" dirty="0" smtClean="0"/>
              <a:t>Prepositions</a:t>
            </a:r>
          </a:p>
          <a:p>
            <a:pPr marL="914400" lvl="1" indent="-457200">
              <a:buFont typeface="+mj-lt"/>
              <a:buAutoNum type="alphaLcParenR"/>
            </a:pPr>
            <a:r>
              <a:rPr lang="en-US" dirty="0" smtClean="0"/>
              <a:t>Subject-verb agreement</a:t>
            </a:r>
          </a:p>
          <a:p>
            <a:pPr marL="914400" lvl="1" indent="-457200">
              <a:buFont typeface="+mj-lt"/>
              <a:buAutoNum type="alphaLcParenR"/>
            </a:pPr>
            <a:r>
              <a:rPr lang="en-US" dirty="0" smtClean="0"/>
              <a:t>Verb tense</a:t>
            </a:r>
          </a:p>
          <a:p>
            <a:pPr marL="457200" indent="-457200">
              <a:buNone/>
            </a:pPr>
            <a:endParaRPr lang="en-US" sz="2400" dirty="0" smtClean="0"/>
          </a:p>
          <a:p>
            <a:pPr marL="514350" indent="-514350">
              <a:buAutoNum type="arabicPeriod" startAt="7"/>
            </a:pPr>
            <a:endParaRPr lang="en-US" sz="2800" dirty="0" smtClean="0"/>
          </a:p>
          <a:p>
            <a:pPr marL="514350" indent="-514350">
              <a:buAutoNum type="arabicPeriod" startAt="7"/>
            </a:pPr>
            <a:endParaRPr lang="en-US" dirty="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219200"/>
            <a:ext cx="8229600" cy="1143000"/>
          </a:xfrm>
        </p:spPr>
        <p:txBody>
          <a:bodyPr>
            <a:normAutofit fontScale="90000"/>
          </a:bodyPr>
          <a:lstStyle/>
          <a:p>
            <a:pPr algn="ctr"/>
            <a:r>
              <a:rPr lang="en-US" dirty="0" smtClean="0"/>
              <a:t>My Personal Pet Peeves:</a:t>
            </a:r>
            <a:br>
              <a:rPr lang="en-US" dirty="0" smtClean="0"/>
            </a:br>
            <a:r>
              <a:rPr lang="en-US" i="1" dirty="0" smtClean="0"/>
              <a:t>Every day</a:t>
            </a:r>
            <a:r>
              <a:rPr lang="en-US" dirty="0" smtClean="0"/>
              <a:t> vs. </a:t>
            </a:r>
            <a:r>
              <a:rPr lang="en-US" i="1" dirty="0" smtClean="0"/>
              <a:t>Everyday</a:t>
            </a:r>
            <a:endParaRPr lang="en-US" i="1" dirty="0"/>
          </a:p>
        </p:txBody>
      </p:sp>
      <p:sp>
        <p:nvSpPr>
          <p:cNvPr id="3" name="Content Placeholder 2"/>
          <p:cNvSpPr>
            <a:spLocks noGrp="1"/>
          </p:cNvSpPr>
          <p:nvPr>
            <p:ph idx="1"/>
          </p:nvPr>
        </p:nvSpPr>
        <p:spPr>
          <a:xfrm>
            <a:off x="152400" y="2362200"/>
            <a:ext cx="8610600" cy="5867400"/>
          </a:xfrm>
        </p:spPr>
        <p:txBody>
          <a:bodyPr>
            <a:normAutofit/>
          </a:bodyPr>
          <a:lstStyle/>
          <a:p>
            <a:pPr>
              <a:buNone/>
            </a:pPr>
            <a:endParaRPr lang="en-US" i="1" dirty="0" smtClean="0"/>
          </a:p>
          <a:p>
            <a:pPr>
              <a:buNone/>
            </a:pPr>
            <a:r>
              <a:rPr lang="en-US" i="1" dirty="0" smtClean="0"/>
              <a:t>	Every day</a:t>
            </a:r>
            <a:r>
              <a:rPr lang="en-US" dirty="0" smtClean="0"/>
              <a:t> (2 words) or </a:t>
            </a:r>
            <a:r>
              <a:rPr lang="en-US" i="1" dirty="0" smtClean="0"/>
              <a:t>everyday</a:t>
            </a:r>
            <a:r>
              <a:rPr lang="en-US" dirty="0" smtClean="0"/>
              <a:t> (1 word)</a:t>
            </a:r>
          </a:p>
          <a:p>
            <a:pPr>
              <a:buNone/>
            </a:pPr>
            <a:endParaRPr lang="en-US" sz="1300" dirty="0" smtClean="0"/>
          </a:p>
          <a:p>
            <a:pPr>
              <a:buNone/>
            </a:pPr>
            <a:r>
              <a:rPr lang="en-US" i="1" dirty="0" smtClean="0"/>
              <a:t>	Every day</a:t>
            </a:r>
            <a:r>
              <a:rPr lang="en-US" dirty="0" smtClean="0"/>
              <a:t> is an adverb, meaning the phrase describes a </a:t>
            </a:r>
            <a:r>
              <a:rPr lang="en-US" dirty="0" smtClean="0"/>
              <a:t>verb.</a:t>
            </a:r>
          </a:p>
          <a:p>
            <a:pPr>
              <a:buNone/>
            </a:pPr>
            <a:r>
              <a:rPr lang="en-US" i="1" dirty="0"/>
              <a:t>	</a:t>
            </a:r>
            <a:r>
              <a:rPr lang="en-US" i="1" dirty="0" smtClean="0"/>
              <a:t>Everyday </a:t>
            </a:r>
            <a:r>
              <a:rPr lang="en-US" dirty="0" smtClean="0"/>
              <a:t>is an adjective, meaning the word describes a </a:t>
            </a:r>
            <a:r>
              <a:rPr lang="en-US" dirty="0" smtClean="0"/>
              <a:t>noun.</a:t>
            </a:r>
          </a:p>
          <a:p>
            <a:pPr>
              <a:buNone/>
            </a:pPr>
            <a:endParaRPr lang="en-US" dirty="0" smtClean="0"/>
          </a:p>
          <a:p>
            <a:pPr>
              <a:buNone/>
            </a:pPr>
            <a:r>
              <a:rPr lang="en-US" dirty="0"/>
              <a:t>	</a:t>
            </a:r>
            <a:r>
              <a:rPr lang="en-US" dirty="0" smtClean="0"/>
              <a:t>More </a:t>
            </a:r>
            <a:r>
              <a:rPr lang="en-US" dirty="0" smtClean="0"/>
              <a:t>often, you will use </a:t>
            </a:r>
            <a:r>
              <a:rPr lang="en-US" i="1" dirty="0" smtClean="0"/>
              <a:t>every day</a:t>
            </a:r>
            <a:r>
              <a:rPr lang="en-US" dirty="0" smtClean="0"/>
              <a:t> (2 words).</a:t>
            </a:r>
          </a:p>
          <a:p>
            <a:pPr>
              <a:buNone/>
            </a:pPr>
            <a:endParaRPr lang="en-US" sz="1300" dirty="0" smtClean="0"/>
          </a:p>
          <a:p>
            <a:pPr>
              <a:buNone/>
            </a:pPr>
            <a:r>
              <a:rPr lang="en-US" i="1" dirty="0" smtClean="0"/>
              <a:t>		</a:t>
            </a:r>
            <a:endParaRPr lang="en-US" i="1" dirty="0"/>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br>
              <a:rPr lang="en-US" dirty="0" smtClean="0"/>
            </a:br>
            <a:endParaRPr lang="en-US" dirty="0"/>
          </a:p>
        </p:txBody>
      </p:sp>
      <p:sp>
        <p:nvSpPr>
          <p:cNvPr id="3" name="Content Placeholder 2"/>
          <p:cNvSpPr>
            <a:spLocks noGrp="1"/>
          </p:cNvSpPr>
          <p:nvPr>
            <p:ph idx="1"/>
          </p:nvPr>
        </p:nvSpPr>
        <p:spPr>
          <a:xfrm>
            <a:off x="457200" y="914400"/>
            <a:ext cx="8229600" cy="4525963"/>
          </a:xfrm>
        </p:spPr>
        <p:txBody>
          <a:bodyPr>
            <a:normAutofit lnSpcReduction="10000"/>
          </a:bodyPr>
          <a:lstStyle/>
          <a:p>
            <a:pPr>
              <a:buNone/>
            </a:pPr>
            <a:endParaRPr lang="en-US" dirty="0" smtClean="0"/>
          </a:p>
          <a:p>
            <a:pPr>
              <a:buNone/>
            </a:pPr>
            <a:r>
              <a:rPr lang="en-US" dirty="0" smtClean="0"/>
              <a:t>If you can substitute the phrase </a:t>
            </a:r>
            <a:r>
              <a:rPr lang="en-US" i="1" dirty="0" smtClean="0"/>
              <a:t>every Easter,</a:t>
            </a:r>
            <a:endParaRPr lang="en-US" dirty="0" smtClean="0"/>
          </a:p>
          <a:p>
            <a:pPr>
              <a:buNone/>
            </a:pPr>
            <a:r>
              <a:rPr lang="en-US" dirty="0" smtClean="0"/>
              <a:t>chances are you mean </a:t>
            </a:r>
            <a:r>
              <a:rPr lang="en-US" i="1" dirty="0" smtClean="0"/>
              <a:t>every day.</a:t>
            </a:r>
          </a:p>
          <a:p>
            <a:pPr>
              <a:buNone/>
            </a:pPr>
            <a:r>
              <a:rPr lang="en-US" i="1" dirty="0" smtClean="0"/>
              <a:t>	I work every Easter</a:t>
            </a:r>
          </a:p>
          <a:p>
            <a:pPr>
              <a:buNone/>
            </a:pPr>
            <a:r>
              <a:rPr lang="en-US" i="1" dirty="0" smtClean="0"/>
              <a:t>	I work every day.</a:t>
            </a:r>
            <a:br>
              <a:rPr lang="en-US" i="1" dirty="0" smtClean="0"/>
            </a:br>
            <a:endParaRPr lang="en-US" i="1" dirty="0" smtClean="0"/>
          </a:p>
          <a:p>
            <a:pPr>
              <a:buNone/>
            </a:pPr>
            <a:r>
              <a:rPr lang="en-US" dirty="0" smtClean="0"/>
              <a:t>If you can substitute another adjective, chances are you mean </a:t>
            </a:r>
            <a:r>
              <a:rPr lang="en-US" i="1" dirty="0" smtClean="0"/>
              <a:t>everyday.</a:t>
            </a:r>
          </a:p>
          <a:p>
            <a:pPr>
              <a:buNone/>
            </a:pPr>
            <a:r>
              <a:rPr lang="en-US" i="1" dirty="0" smtClean="0"/>
              <a:t>	He wore his fancy shoes.</a:t>
            </a:r>
          </a:p>
          <a:p>
            <a:pPr>
              <a:buNone/>
            </a:pPr>
            <a:r>
              <a:rPr lang="en-US" i="1" dirty="0" smtClean="0"/>
              <a:t>	He wore his everyday shoes.	</a:t>
            </a:r>
          </a:p>
          <a:p>
            <a:pPr>
              <a:buNone/>
            </a:pPr>
            <a:endParaRPr lang="en-US" i="1" dirty="0" smtClean="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838200"/>
            <a:ext cx="7391400" cy="1066800"/>
          </a:xfrm>
        </p:spPr>
        <p:txBody>
          <a:bodyPr/>
          <a:lstStyle/>
          <a:p>
            <a:pPr algn="ctr"/>
            <a:r>
              <a:rPr lang="en-US" i="1" dirty="0" smtClean="0"/>
              <a:t>Affect </a:t>
            </a:r>
            <a:r>
              <a:rPr lang="en-US" dirty="0" smtClean="0"/>
              <a:t>or </a:t>
            </a:r>
            <a:r>
              <a:rPr lang="en-US" i="1" dirty="0" smtClean="0"/>
              <a:t>Effect?</a:t>
            </a:r>
            <a:endParaRPr lang="en-US" i="1" dirty="0"/>
          </a:p>
        </p:txBody>
      </p:sp>
      <p:sp>
        <p:nvSpPr>
          <p:cNvPr id="3" name="Content Placeholder 2"/>
          <p:cNvSpPr>
            <a:spLocks noGrp="1"/>
          </p:cNvSpPr>
          <p:nvPr>
            <p:ph idx="1"/>
          </p:nvPr>
        </p:nvSpPr>
        <p:spPr>
          <a:xfrm>
            <a:off x="838200" y="2895600"/>
            <a:ext cx="7239000" cy="3733800"/>
          </a:xfrm>
        </p:spPr>
        <p:txBody>
          <a:bodyPr>
            <a:normAutofit/>
          </a:bodyPr>
          <a:lstStyle/>
          <a:p>
            <a:pPr algn="ctr">
              <a:buNone/>
            </a:pPr>
            <a:r>
              <a:rPr lang="en-US" sz="3100" dirty="0" smtClean="0"/>
              <a:t>Both are nouns and both are verbs.</a:t>
            </a:r>
            <a:endParaRPr lang="en-US" i="1" dirty="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As nouns:</a:t>
            </a:r>
            <a:endParaRPr lang="en-US" dirty="0"/>
          </a:p>
        </p:txBody>
      </p:sp>
      <p:sp>
        <p:nvSpPr>
          <p:cNvPr id="3" name="Content Placeholder 2"/>
          <p:cNvSpPr>
            <a:spLocks noGrp="1"/>
          </p:cNvSpPr>
          <p:nvPr>
            <p:ph idx="1"/>
          </p:nvPr>
        </p:nvSpPr>
        <p:spPr/>
        <p:txBody>
          <a:bodyPr>
            <a:normAutofit/>
          </a:bodyPr>
          <a:lstStyle/>
          <a:p>
            <a:pPr>
              <a:buNone/>
            </a:pPr>
            <a:endParaRPr lang="en-US" sz="3100" dirty="0" smtClean="0"/>
          </a:p>
          <a:p>
            <a:pPr>
              <a:buNone/>
            </a:pPr>
            <a:r>
              <a:rPr lang="en-US" i="1" dirty="0" smtClean="0"/>
              <a:t>affect = </a:t>
            </a:r>
            <a:r>
              <a:rPr lang="en-US" dirty="0" smtClean="0"/>
              <a:t>demeanor, mood</a:t>
            </a:r>
          </a:p>
          <a:p>
            <a:pPr>
              <a:buNone/>
            </a:pPr>
            <a:r>
              <a:rPr lang="en-US" i="1" dirty="0" smtClean="0"/>
              <a:t>	She has a sad affect in the winter.</a:t>
            </a:r>
          </a:p>
          <a:p>
            <a:pPr>
              <a:buNone/>
            </a:pPr>
            <a:endParaRPr lang="en-US" i="1" dirty="0" smtClean="0"/>
          </a:p>
          <a:p>
            <a:pPr>
              <a:buNone/>
            </a:pPr>
            <a:r>
              <a:rPr lang="en-US" i="1" dirty="0" smtClean="0"/>
              <a:t>effect = result </a:t>
            </a:r>
            <a:r>
              <a:rPr lang="en-US" dirty="0" smtClean="0"/>
              <a:t>(more common)</a:t>
            </a:r>
          </a:p>
          <a:p>
            <a:pPr>
              <a:buNone/>
            </a:pPr>
            <a:r>
              <a:rPr lang="en-US" i="1" dirty="0" smtClean="0"/>
              <a:t>	The effect of his plastic surgery was shocking.</a:t>
            </a:r>
          </a:p>
          <a:p>
            <a:endParaRPr lang="en-US" dirty="0"/>
          </a:p>
        </p:txBody>
      </p:sp>
    </p:spTree>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667</TotalTime>
  <Words>994</Words>
  <Application>Microsoft Macintosh PowerPoint</Application>
  <PresentationFormat>On-screen Show (4:3)</PresentationFormat>
  <Paragraphs>318</Paragraphs>
  <Slides>47</Slides>
  <Notes>1</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Flow</vt:lpstr>
      <vt:lpstr>College Success Workshop </vt:lpstr>
      <vt:lpstr>Rules vs. Guidelines</vt:lpstr>
      <vt:lpstr>  Some good resources commonly used by DVC (and other) English faculty:</vt:lpstr>
      <vt:lpstr>   Common Errors: </vt:lpstr>
      <vt:lpstr> </vt:lpstr>
      <vt:lpstr>My Personal Pet Peeves: Every day vs. Everyday</vt:lpstr>
      <vt:lpstr>  </vt:lpstr>
      <vt:lpstr>Affect or Effect?</vt:lpstr>
      <vt:lpstr>As nouns:</vt:lpstr>
      <vt:lpstr>As verbs:</vt:lpstr>
      <vt:lpstr>Punctuation, etc.</vt:lpstr>
      <vt:lpstr>Commas</vt:lpstr>
      <vt:lpstr> </vt:lpstr>
      <vt:lpstr> </vt:lpstr>
      <vt:lpstr> </vt:lpstr>
      <vt:lpstr>Quotation Marks</vt:lpstr>
      <vt:lpstr>Quotation Marks</vt:lpstr>
      <vt:lpstr>Quotation Marks and Other Punctuation</vt:lpstr>
      <vt:lpstr>Quotation Marks and Other Punctuation</vt:lpstr>
      <vt:lpstr>Punctuation for In-text Citation</vt:lpstr>
      <vt:lpstr>Italicizing and Underlining</vt:lpstr>
      <vt:lpstr>Italicize (or underline):</vt:lpstr>
      <vt:lpstr>Italicizing and Quotation Marks</vt:lpstr>
      <vt:lpstr>Semicolons</vt:lpstr>
      <vt:lpstr>Sentence Structure</vt:lpstr>
      <vt:lpstr>Run-ons and Comma splices</vt:lpstr>
      <vt:lpstr>One of these is a run-on sentence. Which one?</vt:lpstr>
      <vt:lpstr>This one is.</vt:lpstr>
      <vt:lpstr>Fixing Run-ons</vt:lpstr>
      <vt:lpstr>Fixing Run-ons</vt:lpstr>
      <vt:lpstr>Fragments</vt:lpstr>
      <vt:lpstr>Dangling Modifiers</vt:lpstr>
      <vt:lpstr> </vt:lpstr>
      <vt:lpstr> </vt:lpstr>
      <vt:lpstr>Who and Whom</vt:lpstr>
      <vt:lpstr>Subject and Object Pronouns</vt:lpstr>
      <vt:lpstr>ESL Issues:  Articles</vt:lpstr>
      <vt:lpstr>A and An</vt:lpstr>
      <vt:lpstr>The</vt:lpstr>
      <vt:lpstr>Prepositions</vt:lpstr>
      <vt:lpstr>Subject-Verb Agreement</vt:lpstr>
      <vt:lpstr>Verb Tense:  Simple Tenses</vt:lpstr>
      <vt:lpstr>Progressive (Continuous)Tenses  </vt:lpstr>
      <vt:lpstr>Perfect Tenses</vt:lpstr>
      <vt:lpstr> Present Perfect</vt:lpstr>
      <vt:lpstr>Past Perfect</vt:lpstr>
      <vt:lpstr>Future Perfect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Success Workshop Diablo Valey</dc:title>
  <dc:creator/>
  <cp:lastModifiedBy>Sandra Fonseca</cp:lastModifiedBy>
  <cp:revision>74</cp:revision>
  <dcterms:created xsi:type="dcterms:W3CDTF">2006-08-16T00:00:00Z</dcterms:created>
  <dcterms:modified xsi:type="dcterms:W3CDTF">2018-11-10T20:17:24Z</dcterms:modified>
</cp:coreProperties>
</file>