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2444b1dec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2444b1dec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'contact_type_unknown' - was shown to have a significant negative impact on subscription - recalling that a very significant portion of the feature contact_type had the value 'unknown', this association could be considered incorrect.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model might have incorrectly associated this feature's dominance with the target variable, and assume a strong relationship between them only due to the model's bias towards the majority class within this highly imbalanced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2444b1dec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2444b1dec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2444b1dec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2444b1dec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decision to adjust this threshold depends on the bank's Subscription goals for future campaigns.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Lowering the threshold allow to have m</a:t>
            </a:r>
            <a:r>
              <a:rPr lang="en"/>
              <a:t>ore positive instances, potentially reducing missed positive cases which could enable the bank to maximize efforts in targeting more customers leading to a higher potential subscription. Similarly,increasing it can make the model more conservative in classifying instances as positive, allowing the bank to use less resources in the campaign and focus on a smaller number of customers that are highly likely to subscribe.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2444b1dec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2444b1dec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2444b1de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2444b1de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you know, a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term deposit is a type of savings account offered by banks and financial institutions. The bank wants to efficiently increase term deposit subscription rates with minimum effort.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2444b1de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2444b1de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insights gained from the model can be used to drive targeted campaigns for reaching out to clients most likely to subscribe, optimizing marketing expenses and improving overall customer satisfaction.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model will be able to predict how likely it is for a customer to subscribe to a term deposit.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This classification task also identifi</a:t>
            </a:r>
            <a:r>
              <a:rPr lang="en" sz="1200">
                <a:solidFill>
                  <a:schemeClr val="dk1"/>
                </a:solidFill>
              </a:rPr>
              <a:t>es</a:t>
            </a:r>
            <a:r>
              <a:rPr lang="en" sz="1200">
                <a:solidFill>
                  <a:schemeClr val="dk1"/>
                </a:solidFill>
              </a:rPr>
              <a:t> the biggest predictors of term deposit subscription for the bank.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2444b1dec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2444b1dec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contains:</a:t>
            </a:r>
            <a:br>
              <a:rPr lang="en"/>
            </a:br>
            <a:r>
              <a:rPr lang="en"/>
              <a:t>-  </a:t>
            </a:r>
            <a:r>
              <a:rPr lang="en" sz="1200">
                <a:solidFill>
                  <a:schemeClr val="dk1"/>
                </a:solidFill>
              </a:rPr>
              <a:t>Bank client data</a:t>
            </a:r>
            <a:r>
              <a:rPr b="1"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age (numeric), job, marital status , education level, whether the client has credit in default,  average yearly balance in euros, whether the client has housing loan, or other loans.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Data related to the last contact of the current campaign: contact communication </a:t>
            </a:r>
            <a:r>
              <a:rPr i="1" lang="en" sz="1200">
                <a:solidFill>
                  <a:schemeClr val="dk1"/>
                </a:solidFill>
              </a:rPr>
              <a:t>type</a:t>
            </a:r>
            <a:r>
              <a:rPr lang="en" sz="1200">
                <a:solidFill>
                  <a:schemeClr val="dk1"/>
                </a:solidFill>
              </a:rPr>
              <a:t> , last contact </a:t>
            </a:r>
            <a:r>
              <a:rPr i="1" lang="en" sz="1200">
                <a:solidFill>
                  <a:schemeClr val="dk1"/>
                </a:solidFill>
              </a:rPr>
              <a:t>day</a:t>
            </a:r>
            <a:r>
              <a:rPr lang="en" sz="1200">
                <a:solidFill>
                  <a:schemeClr val="dk1"/>
                </a:solidFill>
              </a:rPr>
              <a:t> of the month, last contact </a:t>
            </a:r>
            <a:r>
              <a:rPr i="1" lang="en" sz="1200">
                <a:solidFill>
                  <a:schemeClr val="dk1"/>
                </a:solidFill>
              </a:rPr>
              <a:t>month </a:t>
            </a:r>
            <a:r>
              <a:rPr lang="en" sz="1200">
                <a:solidFill>
                  <a:schemeClr val="dk1"/>
                </a:solidFill>
              </a:rPr>
              <a:t>of year and last contact </a:t>
            </a:r>
            <a:r>
              <a:rPr i="1" lang="en" sz="1200">
                <a:solidFill>
                  <a:schemeClr val="dk1"/>
                </a:solidFill>
              </a:rPr>
              <a:t>duration</a:t>
            </a:r>
            <a:r>
              <a:rPr lang="en" sz="1200">
                <a:solidFill>
                  <a:schemeClr val="dk1"/>
                </a:solidFill>
              </a:rPr>
              <a:t> in seconds.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other attributes: such as the </a:t>
            </a:r>
            <a:r>
              <a:rPr i="1" lang="en" sz="1200">
                <a:solidFill>
                  <a:schemeClr val="dk1"/>
                </a:solidFill>
              </a:rPr>
              <a:t>number of contacts </a:t>
            </a:r>
            <a:r>
              <a:rPr lang="en" sz="1200">
                <a:solidFill>
                  <a:schemeClr val="dk1"/>
                </a:solidFill>
              </a:rPr>
              <a:t>performed during this campaign, number of </a:t>
            </a:r>
            <a:r>
              <a:rPr i="1" lang="en" sz="1200">
                <a:solidFill>
                  <a:schemeClr val="dk1"/>
                </a:solidFill>
              </a:rPr>
              <a:t>days that passed</a:t>
            </a:r>
            <a:r>
              <a:rPr lang="en" sz="1200">
                <a:solidFill>
                  <a:schemeClr val="dk1"/>
                </a:solidFill>
              </a:rPr>
              <a:t> by after the client was last contacted from a previous campaign, number of contacts performed for the client before this campaign and </a:t>
            </a:r>
            <a:r>
              <a:rPr i="1" lang="en" sz="1200">
                <a:solidFill>
                  <a:schemeClr val="dk1"/>
                </a:solidFill>
              </a:rPr>
              <a:t>outcome</a:t>
            </a:r>
            <a:r>
              <a:rPr lang="en" sz="1200">
                <a:solidFill>
                  <a:schemeClr val="dk1"/>
                </a:solidFill>
              </a:rPr>
              <a:t> of the previous marketing campaign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Output variable (desired target) is </a:t>
            </a:r>
            <a:r>
              <a:rPr i="1" lang="en" sz="1200">
                <a:solidFill>
                  <a:schemeClr val="dk1"/>
                </a:solidFill>
              </a:rPr>
              <a:t>subscription.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2444b1de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2444b1de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raw data is more or less clean and doesn't have any duplicate values, however some features like ‘previous outcome’ have a high number of ‘unknown’ values which are essentially missing values.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2444b1dec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2444b1dec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linear </a:t>
            </a:r>
            <a:r>
              <a:rPr lang="en"/>
              <a:t>relationship</a:t>
            </a:r>
            <a:r>
              <a:rPr lang="en"/>
              <a:t> among the independent variables and the heatmap only revealed a link between ‘duration and subscription.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 showed more relationships between </a:t>
            </a:r>
            <a:r>
              <a:rPr lang="en"/>
              <a:t>subscription</a:t>
            </a:r>
            <a:r>
              <a:rPr lang="en"/>
              <a:t> and </a:t>
            </a:r>
            <a:r>
              <a:rPr lang="en"/>
              <a:t>independent</a:t>
            </a:r>
            <a:r>
              <a:rPr lang="en"/>
              <a:t> variables.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2444b1dec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2444b1dec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solidFill>
                  <a:schemeClr val="dk1"/>
                </a:solidFill>
              </a:rPr>
              <a:t>Longer call durations and a moderate number of contacts appear to be linked with a higher number of subscription rates.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Customers without existing loans (both housing or other)  show a higher rate of subscription, aligning with intuitive expectations.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Those in management as well as retirees and students are associated with a higher number of subscriptions.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Generally, moderately high balances (lower  positives) are associated with higher numbers of subscriptions.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It also appears that higher number of contacts made to clients results in adverse effects on subscription.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And age of the customer has a nonlinear relationship with subscription i.e. customers above the age of 60 and those below 30, are likely to be associated with a higher number of subscriptions.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2444b1dec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2444b1dec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After fitting the 4 models, initially,  the accuracy metric indicated that Gradient Boosting and Random Forest models performed better than others.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However, other evaluation metrics like balanced accuracy, confusion matrix, F1 score, and AUC and the high number of False Negatives in these models suggested otherwise.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Logistic Regression and Support Vector Classifier (SVC) were identified as the better options for the imbalanced dataset due to their performance in handling the imbalance.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2444b1de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2444b1de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did not </a:t>
            </a:r>
            <a:r>
              <a:rPr lang="en"/>
              <a:t>significantly</a:t>
            </a:r>
            <a:r>
              <a:rPr lang="en"/>
              <a:t> improve the model performance, the biggest improvement was achieved by setting class_weight to 'balanced'.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archive.ics.uci.edu/dataset/222/bank+market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817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Deposit Subscription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Lina Abdullahi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6405575" y="1473200"/>
            <a:ext cx="226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116204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Previous_outcome_success - </a:t>
            </a:r>
            <a:r>
              <a:rPr b="1"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the biggest impact on subscription.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Those with 'previous_outcome success'  have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10.67 times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the odds of subscribing than those who had a different outcome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6204" lvl="0" marL="1143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'duration'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An increase of 1 second in the phone call duration in the campaign calls multiplies the odds of subscribing to term deposits  by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3.62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6204" lvl="0" marL="1143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'housing loan'  -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Those with 'housing loans'  have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0.4 times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odds of subscribing than those who don’t.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00" y="1543200"/>
            <a:ext cx="5554225" cy="28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597875"/>
            <a:ext cx="68649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conclusion,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campaign’s success is the biggest predictor of term deposit subscription followed by duration of campaign calls and housing loans.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features such as job types and balance also had an impact on subscription. Different job types had varied effects on subscription, aligning with the exploratory data analysis results,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specifically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being a student or retired increased subscription tendency, while being a housemaid, blue-collar worker, or entrepreneur decreased it.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Month and Day of contact, had minimal impact on subscription according to the model.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139550" y="1680500"/>
            <a:ext cx="68649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analysis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feature engineering may enhance the model's performance, especially in handling the imbalanced nature of the data and improving predictive capabilities.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mitigate the issue of having incorrect coefficients of contact_type_unknown, we could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removing this feature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training set before fitting the model.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 for prediction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adjusted to allow the model to capture more of or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instances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Questions?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51400" y="2066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Portuguese bank is aiming to improve its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customer acquisition marketing strategies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for term deposits.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bank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needs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to identify potential subscribers, to tailor its marketing efforts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increase subscription rates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at lower cost/effort.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752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classification model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trained on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existing data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can assist the financial institution in optimizing its marketing efforts by targeting potential customers who are more likely to subscribe to term deposits, thereby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increasing the efficiency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their campaigns and ultimately improving the conversion rate and subscription.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93788" y="1549750"/>
            <a:ext cx="7140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raw dataset contains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45,211 records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attributes.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88" y="1938225"/>
            <a:ext cx="7073924" cy="25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1193800" y="4513950"/>
            <a:ext cx="6915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700"/>
              <a:t>Key Data source: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Moro,S., Rita,P., and Cortez,P.. (2012). Bank Marketing. UCI Machine Learning Repository. https://doi.org/10.24432/C5K306.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Link: (</a:t>
            </a:r>
            <a:r>
              <a:rPr lang="en" sz="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https://archive.ics.uci.edu/dataset/222/bank+marketing</a:t>
            </a:r>
            <a:r>
              <a:rPr lang="en" sz="700"/>
              <a:t>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825525"/>
            <a:ext cx="7030500" cy="26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didn’t require much cleaning and initial observations were: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out-of-range data or outliers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identified in several variables.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 imbalance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also observed in a few of the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Skewness and low variability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distribution of some numerical variables is highly skewed and have clustered values towards the lower end.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initial data exploration revealed that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no direct correlation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among the independent variables.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‘Duration’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only numerical variable that shows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direct correlation with subscription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762" y="2717375"/>
            <a:ext cx="3522476" cy="19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variables that showed some connection with the subscription were: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222475" y="3926825"/>
            <a:ext cx="76200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model was trained using each one of the classifiers.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step resulted in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being selected due to its interpretable coefficients, faster performance and reasonable performance metrics.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62975"/>
            <a:ext cx="4469121" cy="21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6111875" y="1746250"/>
            <a:ext cx="27306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200"/>
              <a:t>Support Vector Classifier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200"/>
              <a:t>Logistic Regression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200"/>
              <a:t>Gradient Boosting C</a:t>
            </a:r>
            <a:r>
              <a:rPr lang="en" sz="1200"/>
              <a:t>lassifier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200"/>
              <a:t>Random Forest Classifier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BE8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129175" y="1529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Grid Search was used for hyperparameter tuning.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parameters for the Logistic regression model was: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lass_weight set to 'balanced'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'warm_start' set to True,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'lbfgs' set as the </a:t>
            </a:r>
            <a:r>
              <a:rPr lang="en"/>
              <a:t>'solver',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 maximum iterations and 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'C' set to 1.0.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