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80" r:id="rId4"/>
    <p:sldId id="281" r:id="rId5"/>
    <p:sldId id="282" r:id="rId6"/>
    <p:sldId id="283" r:id="rId7"/>
    <p:sldId id="288" r:id="rId8"/>
    <p:sldId id="290" r:id="rId9"/>
    <p:sldId id="291" r:id="rId10"/>
    <p:sldId id="292" r:id="rId11"/>
    <p:sldId id="285" r:id="rId12"/>
    <p:sldId id="286" r:id="rId13"/>
    <p:sldId id="289" r:id="rId14"/>
    <p:sldId id="293" r:id="rId15"/>
    <p:sldId id="287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aira Medium" panose="020B0604020202020204" charset="0"/>
      <p:regular r:id="rId22"/>
    </p:embeddedFont>
    <p:embeddedFont>
      <p:font typeface="Open Sans Bold" panose="020B0604020202020204" charset="0"/>
      <p:bold r:id="rId23"/>
    </p:embeddedFont>
    <p:embeddedFont>
      <p:font typeface="Comic Sans MS" panose="030F0702030302020204" pitchFamily="66" charset="0"/>
      <p:regular r:id="rId24"/>
      <p:bold r:id="rId25"/>
      <p:italic r:id="rId26"/>
      <p:boldItalic r:id="rId27"/>
    </p:embeddedFont>
    <p:embeddedFont>
      <p:font typeface="Arial Rounded MT Bold" panose="020F0704030504030204" pitchFamily="34" charset="0"/>
      <p:regular r:id="rId28"/>
    </p:embeddedFont>
    <p:embeddedFont>
      <p:font typeface="Roboto" panose="020B0604020202020204" charset="0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963"/>
    <a:srgbClr val="0C435F"/>
    <a:srgbClr val="7993A0"/>
    <a:srgbClr val="15485F"/>
    <a:srgbClr val="19455B"/>
    <a:srgbClr val="2F5B6E"/>
    <a:srgbClr val="DCE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55" d="100"/>
          <a:sy n="55" d="100"/>
        </p:scale>
        <p:origin x="658" y="43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-1676400" y="2400300"/>
            <a:ext cx="21793200" cy="2133600"/>
          </a:xfrm>
          <a:prstGeom prst="roundRect">
            <a:avLst/>
          </a:prstGeom>
          <a:solidFill>
            <a:srgbClr val="DCE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762000" y="6591300"/>
            <a:ext cx="13947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b="1" dirty="0" smtClean="0">
                <a:solidFill>
                  <a:srgbClr val="0C43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Prepared by:</a:t>
            </a:r>
          </a:p>
          <a:p>
            <a:r>
              <a:rPr lang="en-US" altLang="en-US" sz="3600" dirty="0" err="1">
                <a:solidFill>
                  <a:srgbClr val="0C43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Rawaa</a:t>
            </a:r>
            <a:r>
              <a:rPr lang="en-US" altLang="en-US" sz="3600" dirty="0">
                <a:solidFill>
                  <a:srgbClr val="0C43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3600" dirty="0" err="1" smtClean="0">
                <a:solidFill>
                  <a:srgbClr val="0C43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Hammad</a:t>
            </a:r>
            <a:r>
              <a:rPr lang="en-US" altLang="en-US" sz="3600" dirty="0" smtClean="0">
                <a:solidFill>
                  <a:srgbClr val="0C43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Lina Abu </a:t>
            </a:r>
            <a:r>
              <a:rPr lang="en-US" altLang="en-US" sz="3600" dirty="0" err="1" smtClean="0">
                <a:solidFill>
                  <a:srgbClr val="0C43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Farha</a:t>
            </a:r>
            <a:r>
              <a:rPr lang="en-US" altLang="en-US" sz="3600" dirty="0" smtClean="0">
                <a:solidFill>
                  <a:srgbClr val="0C43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Khalid </a:t>
            </a:r>
            <a:r>
              <a:rPr lang="en-US" altLang="en-US" sz="3600" dirty="0">
                <a:solidFill>
                  <a:srgbClr val="0C43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Omari.</a:t>
            </a:r>
          </a:p>
          <a:p>
            <a:endParaRPr lang="en-US" altLang="en-US" sz="3600" dirty="0" smtClean="0">
              <a:solidFill>
                <a:srgbClr val="0C43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600" b="1" dirty="0" smtClean="0">
                <a:solidFill>
                  <a:srgbClr val="0C43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Instructor:</a:t>
            </a:r>
          </a:p>
          <a:p>
            <a:r>
              <a:rPr lang="en-US" altLang="en-US" sz="3600" b="1" dirty="0" smtClean="0">
                <a:solidFill>
                  <a:srgbClr val="0C43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3600" dirty="0">
                <a:solidFill>
                  <a:srgbClr val="0C43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Dr. Adnan </a:t>
            </a:r>
            <a:r>
              <a:rPr lang="en-US" altLang="en-US" sz="3600" dirty="0" err="1">
                <a:solidFill>
                  <a:srgbClr val="0C43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Yahya</a:t>
            </a:r>
            <a:endParaRPr lang="en-US" altLang="en-US" sz="3600" dirty="0">
              <a:solidFill>
                <a:srgbClr val="0C43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668" y="3297013"/>
            <a:ext cx="168830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sz="8000" b="1" dirty="0" smtClean="0">
                <a:solidFill>
                  <a:srgbClr val="1548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aira Medium" pitchFamily="34" charset="-122"/>
                <a:cs typeface="Times New Roman" panose="02020603050405020304" pitchFamily="18" charset="0"/>
              </a:rPr>
              <a:t>Handwritten Digit Recognition</a:t>
            </a:r>
            <a:endParaRPr lang="en-US" sz="8000" b="1" dirty="0" smtClean="0">
              <a:solidFill>
                <a:srgbClr val="1548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400"/>
              </a:lnSpc>
            </a:pPr>
            <a:endParaRPr lang="en-US" sz="2400" b="1" dirty="0" smtClean="0">
              <a:solidFill>
                <a:srgbClr val="0C43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Medium" pitchFamily="34" charset="0"/>
              <a:ea typeface="Saira Medium" pitchFamily="34" charset="-122"/>
              <a:cs typeface="Saira Medium" pitchFamily="34" charset="-120"/>
            </a:endParaRPr>
          </a:p>
          <a:p>
            <a:pPr algn="ctr">
              <a:lnSpc>
                <a:spcPts val="4400"/>
              </a:lnSpc>
            </a:pPr>
            <a:r>
              <a:rPr lang="en-US" sz="2400" b="1" dirty="0" smtClean="0">
                <a:solidFill>
                  <a:srgbClr val="0C43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A Comparative Study of Machine Learning Algorithms</a:t>
            </a:r>
            <a:endParaRPr lang="en-US" sz="2400" b="1" dirty="0" smtClean="0">
              <a:solidFill>
                <a:srgbClr val="0C43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0C43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1592580"/>
            <a:ext cx="1688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C435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28800" y="1815346"/>
            <a:ext cx="14554200" cy="7008519"/>
          </a:xfrm>
          <a:prstGeom prst="roundRect">
            <a:avLst/>
          </a:prstGeom>
          <a:solidFill>
            <a:srgbClr val="DCE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44040" y="537634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1849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588832"/>
            <a:ext cx="6500423" cy="5601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00" y="2588832"/>
            <a:ext cx="6576630" cy="56011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19257" y="1954984"/>
            <a:ext cx="7422166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50"/>
              </a:lnSpc>
            </a:pPr>
            <a:r>
              <a:rPr lang="en-US" sz="2800" b="1" dirty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Convolutional </a:t>
            </a:r>
            <a:r>
              <a:rPr lang="en-US" sz="28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Neural Network </a:t>
            </a:r>
            <a:r>
              <a:rPr lang="en-US" sz="2800" b="1" dirty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(CNN)</a:t>
            </a:r>
            <a:endParaRPr lang="en-US" sz="2800" b="1" dirty="0">
              <a:solidFill>
                <a:srgbClr val="19455B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7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1592580"/>
            <a:ext cx="1688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C435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44040" y="1790700"/>
            <a:ext cx="14554200" cy="7008519"/>
          </a:xfrm>
          <a:prstGeom prst="roundRect">
            <a:avLst/>
          </a:prstGeom>
          <a:solidFill>
            <a:srgbClr val="DCE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67000" y="2547573"/>
            <a:ext cx="685800" cy="642126"/>
          </a:xfrm>
          <a:prstGeom prst="ellipse">
            <a:avLst/>
          </a:prstGeom>
          <a:solidFill>
            <a:srgbClr val="799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3630856" y="2555193"/>
            <a:ext cx="1191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84963"/>
                </a:solidFill>
                <a:latin typeface="Comic Sans MS" panose="030F0702030302020204" pitchFamily="66" charset="0"/>
              </a:rPr>
              <a:t>Analysis and Comparison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4040" y="537634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1849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13" name="Shape 1"/>
          <p:cNvSpPr/>
          <p:nvPr/>
        </p:nvSpPr>
        <p:spPr>
          <a:xfrm>
            <a:off x="2968255" y="3757905"/>
            <a:ext cx="507386" cy="510302"/>
          </a:xfrm>
          <a:prstGeom prst="roundRect">
            <a:avLst>
              <a:gd name="adj" fmla="val 40005"/>
            </a:avLst>
          </a:prstGeom>
          <a:noFill/>
          <a:ln w="22860">
            <a:solidFill>
              <a:srgbClr val="7993A0"/>
            </a:solidFill>
            <a:prstDash val="solid"/>
          </a:ln>
        </p:spPr>
      </p:sp>
      <p:sp>
        <p:nvSpPr>
          <p:cNvPr id="14" name="Shape 1"/>
          <p:cNvSpPr/>
          <p:nvPr/>
        </p:nvSpPr>
        <p:spPr>
          <a:xfrm>
            <a:off x="7620592" y="3714856"/>
            <a:ext cx="507386" cy="510302"/>
          </a:xfrm>
          <a:prstGeom prst="roundRect">
            <a:avLst>
              <a:gd name="adj" fmla="val 40005"/>
            </a:avLst>
          </a:prstGeom>
          <a:noFill/>
          <a:ln w="22860">
            <a:solidFill>
              <a:srgbClr val="7993A0"/>
            </a:solidFill>
            <a:prstDash val="solid"/>
          </a:ln>
        </p:spPr>
      </p:sp>
      <p:sp>
        <p:nvSpPr>
          <p:cNvPr id="16" name="Shape 1"/>
          <p:cNvSpPr/>
          <p:nvPr/>
        </p:nvSpPr>
        <p:spPr>
          <a:xfrm>
            <a:off x="12066555" y="3757905"/>
            <a:ext cx="527390" cy="510302"/>
          </a:xfrm>
          <a:prstGeom prst="roundRect">
            <a:avLst>
              <a:gd name="adj" fmla="val 40005"/>
            </a:avLst>
          </a:prstGeom>
          <a:noFill/>
          <a:ln w="22860">
            <a:solidFill>
              <a:srgbClr val="7993A0"/>
            </a:solidFill>
            <a:prstDash val="solid"/>
          </a:ln>
        </p:spPr>
      </p:sp>
      <p:sp>
        <p:nvSpPr>
          <p:cNvPr id="4" name="TextBox 3"/>
          <p:cNvSpPr txBox="1"/>
          <p:nvPr/>
        </p:nvSpPr>
        <p:spPr>
          <a:xfrm>
            <a:off x="3475641" y="3790471"/>
            <a:ext cx="360932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50"/>
              </a:lnSpc>
            </a:pPr>
            <a:r>
              <a:rPr lang="en-US" sz="24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Best </a:t>
            </a:r>
            <a:r>
              <a:rPr lang="en-US" sz="2400" b="1" dirty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Performing Algorithm</a:t>
            </a:r>
            <a:endParaRPr lang="en-US" sz="2400" b="1" dirty="0">
              <a:solidFill>
                <a:srgbClr val="19455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56801" y="3744304"/>
            <a:ext cx="3097099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50"/>
              </a:lnSpc>
            </a:pPr>
            <a:r>
              <a:rPr lang="en-US" sz="2400" b="1" dirty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Second Best</a:t>
            </a:r>
            <a:endParaRPr lang="en-US" sz="2400" b="1" dirty="0">
              <a:solidFill>
                <a:srgbClr val="19455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3945" y="3797272"/>
            <a:ext cx="160804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50"/>
              </a:lnSpc>
            </a:pPr>
            <a:r>
              <a:rPr lang="en-US" sz="2400" b="1" dirty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Third</a:t>
            </a:r>
            <a:endParaRPr lang="en-US" sz="2400" b="1" dirty="0">
              <a:solidFill>
                <a:srgbClr val="19455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1817" y="4703570"/>
            <a:ext cx="4236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Convolutional </a:t>
            </a:r>
            <a:r>
              <a:rPr lang="en-US" sz="20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Neural Networks (CNN)</a:t>
            </a:r>
          </a:p>
          <a:p>
            <a:r>
              <a:rPr lang="en-US" sz="20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Achieved the highest accuracy, </a:t>
            </a:r>
            <a:r>
              <a:rPr lang="en-US" sz="2000" dirty="0" smtClean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precision.</a:t>
            </a:r>
            <a:endParaRPr lang="en-US" sz="2000" dirty="0">
              <a:solidFill>
                <a:srgbClr val="15485F"/>
              </a:solidFill>
              <a:latin typeface="Arial Rounded MT Bold" panose="020F0704030504030204" pitchFamily="34" charset="0"/>
              <a:ea typeface="Roboto" pitchFamily="34" charset="-122"/>
              <a:cs typeface="Roboto" pitchFamily="34" charset="-120"/>
            </a:endParaRPr>
          </a:p>
          <a:p>
            <a:r>
              <a:rPr lang="en-US" sz="20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Demonstrated superior ability to learn intricate patterns in handwritten digits.</a:t>
            </a:r>
          </a:p>
          <a:p>
            <a:r>
              <a:rPr lang="en-US" sz="20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Robust performance across both Arabic and English datasets</a:t>
            </a:r>
            <a:r>
              <a:rPr lang="en-US" sz="2000" dirty="0" smtClean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.</a:t>
            </a:r>
            <a:r>
              <a:rPr lang="ar-SA" sz="2000" dirty="0" smtClean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2000" dirty="0">
              <a:solidFill>
                <a:srgbClr val="15485F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73602" y="4703570"/>
            <a:ext cx="4073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K-Nearest Neighbors (KNN)</a:t>
            </a:r>
          </a:p>
          <a:p>
            <a:r>
              <a:rPr lang="en-US" sz="20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Showed competitive results, especially in the Arabic dataset.</a:t>
            </a:r>
          </a:p>
          <a:p>
            <a:r>
              <a:rPr lang="en-US" sz="20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Slightly lagged behind CNN in all metrics.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365779" y="4627837"/>
            <a:ext cx="36724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Decision Tree</a:t>
            </a:r>
          </a:p>
          <a:p>
            <a:r>
              <a:rPr lang="en-US" sz="20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Efficient but demonstrated the lowest performance overall.</a:t>
            </a:r>
          </a:p>
          <a:p>
            <a:r>
              <a:rPr lang="en-US" sz="20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Struggled particularly with the English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1592580"/>
            <a:ext cx="1688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C435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44040" y="1794782"/>
            <a:ext cx="14554200" cy="7008519"/>
          </a:xfrm>
          <a:prstGeom prst="roundRect">
            <a:avLst/>
          </a:prstGeom>
          <a:solidFill>
            <a:srgbClr val="DCE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67000" y="2547573"/>
            <a:ext cx="685800" cy="642126"/>
          </a:xfrm>
          <a:prstGeom prst="ellipse">
            <a:avLst/>
          </a:prstGeom>
          <a:solidFill>
            <a:srgbClr val="799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3630856" y="2555193"/>
            <a:ext cx="1191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84963"/>
                </a:solidFill>
                <a:latin typeface="Comic Sans MS" panose="030F0702030302020204" pitchFamily="66" charset="0"/>
              </a:rPr>
              <a:t>The Final Results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4040" y="537634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1849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Results</a:t>
            </a:r>
          </a:p>
        </p:txBody>
      </p:sp>
      <p:sp>
        <p:nvSpPr>
          <p:cNvPr id="13" name="Shape 1"/>
          <p:cNvSpPr/>
          <p:nvPr/>
        </p:nvSpPr>
        <p:spPr>
          <a:xfrm>
            <a:off x="2968255" y="4118344"/>
            <a:ext cx="507386" cy="510302"/>
          </a:xfrm>
          <a:prstGeom prst="roundRect">
            <a:avLst>
              <a:gd name="adj" fmla="val 40005"/>
            </a:avLst>
          </a:prstGeom>
          <a:noFill/>
          <a:ln w="22860">
            <a:solidFill>
              <a:srgbClr val="7993A0"/>
            </a:solidFill>
            <a:prstDash val="solid"/>
          </a:ln>
        </p:spPr>
      </p:sp>
      <p:sp>
        <p:nvSpPr>
          <p:cNvPr id="14" name="Shape 1"/>
          <p:cNvSpPr/>
          <p:nvPr/>
        </p:nvSpPr>
        <p:spPr>
          <a:xfrm>
            <a:off x="2968255" y="5553898"/>
            <a:ext cx="507386" cy="510302"/>
          </a:xfrm>
          <a:prstGeom prst="roundRect">
            <a:avLst>
              <a:gd name="adj" fmla="val 40005"/>
            </a:avLst>
          </a:prstGeom>
          <a:noFill/>
          <a:ln w="22860">
            <a:solidFill>
              <a:srgbClr val="7993A0"/>
            </a:solidFill>
            <a:prstDash val="solid"/>
          </a:ln>
        </p:spPr>
      </p:sp>
      <p:sp>
        <p:nvSpPr>
          <p:cNvPr id="17" name="TextBox 16"/>
          <p:cNvSpPr txBox="1"/>
          <p:nvPr/>
        </p:nvSpPr>
        <p:spPr>
          <a:xfrm>
            <a:off x="3630855" y="4223407"/>
            <a:ext cx="1191394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50"/>
              </a:lnSpc>
            </a:pPr>
            <a:r>
              <a:rPr lang="en-US" sz="3600" b="1" dirty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Best choice</a:t>
            </a:r>
            <a:r>
              <a:rPr lang="en-US" sz="36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: </a:t>
            </a:r>
            <a:r>
              <a:rPr lang="en-US" sz="36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Convolutional Neural Networks (CNN)</a:t>
            </a:r>
          </a:p>
          <a:p>
            <a:pPr>
              <a:lnSpc>
                <a:spcPts val="2750"/>
              </a:lnSpc>
            </a:pPr>
            <a:r>
              <a:rPr lang="ar-SA" sz="36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 </a:t>
            </a:r>
            <a:r>
              <a:rPr lang="en-US" sz="36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 </a:t>
            </a:r>
            <a:endParaRPr lang="en-US" sz="3600" b="1" dirty="0">
              <a:solidFill>
                <a:srgbClr val="19455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0855" y="5650529"/>
            <a:ext cx="11913943" cy="82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50"/>
              </a:lnSpc>
            </a:pPr>
            <a:r>
              <a:rPr lang="en-US" sz="3600" b="1" dirty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Worst choice</a:t>
            </a:r>
            <a:r>
              <a:rPr lang="en-US" sz="36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:</a:t>
            </a:r>
            <a:r>
              <a:rPr lang="en-US" sz="3600" dirty="0">
                <a:solidFill>
                  <a:srgbClr val="15485F"/>
                </a:solidFill>
                <a:latin typeface="Arial Rounded MT Bold" panose="020F0704030504030204" pitchFamily="34" charset="0"/>
                <a:ea typeface="Saira Medium" pitchFamily="34" charset="-122"/>
                <a:cs typeface="Roboto" pitchFamily="34" charset="-120"/>
              </a:rPr>
              <a:t> </a:t>
            </a:r>
            <a:r>
              <a:rPr lang="en-US" sz="36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Decision </a:t>
            </a:r>
            <a:r>
              <a:rPr lang="en-US" sz="3600" dirty="0" smtClean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Tree</a:t>
            </a:r>
            <a:endParaRPr lang="en-US" sz="3600" dirty="0">
              <a:solidFill>
                <a:srgbClr val="15485F"/>
              </a:solidFill>
              <a:latin typeface="Arial Rounded MT Bold" panose="020F0704030504030204" pitchFamily="34" charset="0"/>
              <a:ea typeface="Roboto" pitchFamily="34" charset="-122"/>
              <a:cs typeface="Roboto" pitchFamily="34" charset="-120"/>
            </a:endParaRPr>
          </a:p>
          <a:p>
            <a:pPr>
              <a:lnSpc>
                <a:spcPts val="2750"/>
              </a:lnSpc>
            </a:pPr>
            <a:r>
              <a:rPr lang="ar-SA" sz="36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 </a:t>
            </a:r>
            <a:r>
              <a:rPr lang="en-US" sz="36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 </a:t>
            </a:r>
            <a:endParaRPr lang="en-US" sz="3600" b="1" dirty="0">
              <a:solidFill>
                <a:srgbClr val="19455B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0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844040" y="1794782"/>
            <a:ext cx="14554200" cy="7008519"/>
          </a:xfrm>
          <a:prstGeom prst="roundRect">
            <a:avLst/>
          </a:prstGeom>
          <a:solidFill>
            <a:srgbClr val="DCE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9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1592580"/>
            <a:ext cx="1688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C435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3630856" y="2555193"/>
            <a:ext cx="1191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rgbClr val="184963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4040" y="537634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i="1" dirty="0">
              <a:solidFill>
                <a:srgbClr val="1849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30855" y="4223407"/>
            <a:ext cx="11913943" cy="82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50"/>
              </a:lnSpc>
            </a:pPr>
            <a:endParaRPr lang="en-US" sz="3600" dirty="0">
              <a:solidFill>
                <a:srgbClr val="15485F"/>
              </a:solidFill>
              <a:latin typeface="Arial Rounded MT Bold" panose="020F0704030504030204" pitchFamily="34" charset="0"/>
              <a:ea typeface="Roboto" pitchFamily="34" charset="-122"/>
              <a:cs typeface="Roboto" pitchFamily="34" charset="-120"/>
            </a:endParaRPr>
          </a:p>
          <a:p>
            <a:pPr>
              <a:lnSpc>
                <a:spcPts val="2750"/>
              </a:lnSpc>
            </a:pPr>
            <a:r>
              <a:rPr lang="ar-SA" sz="36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 </a:t>
            </a:r>
            <a:r>
              <a:rPr lang="en-US" sz="36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 </a:t>
            </a:r>
            <a:endParaRPr lang="en-US" sz="3600" b="1" dirty="0">
              <a:solidFill>
                <a:srgbClr val="19455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0855" y="5650529"/>
            <a:ext cx="11913943" cy="82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50"/>
              </a:lnSpc>
            </a:pPr>
            <a:endParaRPr lang="en-US" sz="3600" dirty="0">
              <a:solidFill>
                <a:srgbClr val="15485F"/>
              </a:solidFill>
              <a:latin typeface="Arial Rounded MT Bold" panose="020F0704030504030204" pitchFamily="34" charset="0"/>
              <a:ea typeface="Roboto" pitchFamily="34" charset="-122"/>
              <a:cs typeface="Roboto" pitchFamily="34" charset="-120"/>
            </a:endParaRPr>
          </a:p>
          <a:p>
            <a:pPr>
              <a:lnSpc>
                <a:spcPts val="2750"/>
              </a:lnSpc>
            </a:pPr>
            <a:r>
              <a:rPr lang="ar-SA" sz="36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 </a:t>
            </a:r>
            <a:r>
              <a:rPr lang="en-US" sz="36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 </a:t>
            </a:r>
            <a:endParaRPr lang="en-US" sz="3600" b="1" dirty="0">
              <a:solidFill>
                <a:srgbClr val="19455B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80" y="999299"/>
            <a:ext cx="5799323" cy="54716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754244"/>
            <a:ext cx="5768840" cy="54640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281" y="4223407"/>
            <a:ext cx="5829805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1592580"/>
            <a:ext cx="1688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C435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44040" y="1794782"/>
            <a:ext cx="14554200" cy="7008519"/>
          </a:xfrm>
          <a:prstGeom prst="roundRect">
            <a:avLst/>
          </a:prstGeom>
          <a:solidFill>
            <a:srgbClr val="DCE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3630856" y="2555193"/>
            <a:ext cx="1191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rgbClr val="184963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4040" y="537634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i="1" dirty="0">
              <a:solidFill>
                <a:srgbClr val="1849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30855" y="4223407"/>
            <a:ext cx="11913943" cy="82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50"/>
              </a:lnSpc>
            </a:pPr>
            <a:endParaRPr lang="en-US" sz="3600" dirty="0">
              <a:solidFill>
                <a:srgbClr val="15485F"/>
              </a:solidFill>
              <a:latin typeface="Arial Rounded MT Bold" panose="020F0704030504030204" pitchFamily="34" charset="0"/>
              <a:ea typeface="Roboto" pitchFamily="34" charset="-122"/>
              <a:cs typeface="Roboto" pitchFamily="34" charset="-120"/>
            </a:endParaRPr>
          </a:p>
          <a:p>
            <a:pPr>
              <a:lnSpc>
                <a:spcPts val="2750"/>
              </a:lnSpc>
            </a:pPr>
            <a:r>
              <a:rPr lang="ar-SA" sz="36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 </a:t>
            </a:r>
            <a:r>
              <a:rPr lang="en-US" sz="36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 </a:t>
            </a:r>
            <a:endParaRPr lang="en-US" sz="3600" b="1" dirty="0">
              <a:solidFill>
                <a:srgbClr val="19455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0855" y="5650529"/>
            <a:ext cx="11913943" cy="82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50"/>
              </a:lnSpc>
            </a:pPr>
            <a:endParaRPr lang="en-US" sz="3600" dirty="0">
              <a:solidFill>
                <a:srgbClr val="15485F"/>
              </a:solidFill>
              <a:latin typeface="Arial Rounded MT Bold" panose="020F0704030504030204" pitchFamily="34" charset="0"/>
              <a:ea typeface="Roboto" pitchFamily="34" charset="-122"/>
              <a:cs typeface="Roboto" pitchFamily="34" charset="-120"/>
            </a:endParaRPr>
          </a:p>
          <a:p>
            <a:pPr>
              <a:lnSpc>
                <a:spcPts val="2750"/>
              </a:lnSpc>
            </a:pPr>
            <a:r>
              <a:rPr lang="ar-SA" sz="36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 </a:t>
            </a:r>
            <a:r>
              <a:rPr lang="en-US" sz="36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 </a:t>
            </a:r>
            <a:endParaRPr lang="en-US" sz="3600" b="1" dirty="0">
              <a:solidFill>
                <a:srgbClr val="19455B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32698"/>
            <a:ext cx="5730737" cy="538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6069"/>
            <a:ext cx="5806943" cy="5585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6435" y="4429886"/>
            <a:ext cx="5814564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1592580"/>
            <a:ext cx="1688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C435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44040" y="1794782"/>
            <a:ext cx="14554200" cy="7008519"/>
          </a:xfrm>
          <a:prstGeom prst="roundRect">
            <a:avLst/>
          </a:prstGeom>
          <a:solidFill>
            <a:srgbClr val="DCE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67000" y="2547573"/>
            <a:ext cx="685800" cy="642126"/>
          </a:xfrm>
          <a:prstGeom prst="ellipse">
            <a:avLst/>
          </a:prstGeom>
          <a:solidFill>
            <a:srgbClr val="799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3630856" y="2555193"/>
            <a:ext cx="1191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184963"/>
                </a:solidFill>
                <a:latin typeface="Comic Sans MS" panose="030F0702030302020204" pitchFamily="66" charset="0"/>
              </a:rPr>
              <a:t>Conclusion</a:t>
            </a:r>
            <a:r>
              <a:rPr lang="en-US" sz="3600" b="1" dirty="0">
                <a:solidFill>
                  <a:srgbClr val="184963"/>
                </a:solidFill>
                <a:latin typeface="Comic Sans MS" panose="030F0702030302020204" pitchFamily="66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4040" y="537634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1849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Conclusion: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1" y="3794805"/>
            <a:ext cx="12039599" cy="468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50"/>
              </a:lnSpc>
            </a:pPr>
            <a:r>
              <a:rPr lang="ar-SA" sz="36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+mj-cs"/>
              </a:rPr>
              <a:t> </a:t>
            </a:r>
            <a:r>
              <a:rPr lang="en-US" sz="36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+mj-cs"/>
              </a:rPr>
              <a:t> </a:t>
            </a:r>
            <a:endParaRPr lang="en-US" sz="3600" b="1" dirty="0">
              <a:solidFill>
                <a:srgbClr val="19455B"/>
              </a:solidFill>
              <a:latin typeface="Arial Rounded MT Bold" panose="020F0704030504030204" pitchFamily="34" charset="0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2458" y="3616934"/>
            <a:ext cx="121573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50"/>
              </a:lnSpc>
            </a:pPr>
            <a:r>
              <a:rPr lang="en-US" sz="2800" b="1" dirty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</a:rPr>
              <a:t>The project successfully demonstrated the effectiveness of machine learning algorithms for handwritten digit recognition in both Arabic and English languages. </a:t>
            </a:r>
            <a:endParaRPr lang="ar-SA" sz="2800" b="1" dirty="0">
              <a:solidFill>
                <a:srgbClr val="19455B"/>
              </a:solidFill>
              <a:latin typeface="Arial Rounded MT Bold" panose="020F0704030504030204" pitchFamily="34" charset="0"/>
              <a:ea typeface="Saira Medium" pitchFamily="34" charset="-122"/>
            </a:endParaRPr>
          </a:p>
          <a:p>
            <a:pPr>
              <a:lnSpc>
                <a:spcPts val="2750"/>
              </a:lnSpc>
            </a:pPr>
            <a:endParaRPr lang="ar-SA" sz="2800" b="1" dirty="0">
              <a:solidFill>
                <a:srgbClr val="19455B"/>
              </a:solidFill>
              <a:latin typeface="Arial Rounded MT Bold" panose="020F0704030504030204" pitchFamily="34" charset="0"/>
              <a:ea typeface="Saira Medium" pitchFamily="34" charset="-122"/>
            </a:endParaRPr>
          </a:p>
          <a:p>
            <a:pPr>
              <a:lnSpc>
                <a:spcPts val="2750"/>
              </a:lnSpc>
            </a:pPr>
            <a:r>
              <a:rPr lang="en-US" sz="2800" b="1" dirty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</a:rPr>
              <a:t>The CNN model consistently achieved the highest accuracy, showcasing its ability to learn complex patterns in images. </a:t>
            </a:r>
            <a:endParaRPr lang="ar-SA" sz="2800" b="1" dirty="0">
              <a:solidFill>
                <a:srgbClr val="19455B"/>
              </a:solidFill>
              <a:latin typeface="Arial Rounded MT Bold" panose="020F0704030504030204" pitchFamily="34" charset="0"/>
              <a:ea typeface="Saira Medium" pitchFamily="34" charset="-122"/>
            </a:endParaRPr>
          </a:p>
          <a:p>
            <a:pPr>
              <a:lnSpc>
                <a:spcPts val="2750"/>
              </a:lnSpc>
            </a:pPr>
            <a:endParaRPr lang="ar-SA" sz="2800" b="1" dirty="0">
              <a:solidFill>
                <a:srgbClr val="19455B"/>
              </a:solidFill>
              <a:latin typeface="Arial Rounded MT Bold" panose="020F0704030504030204" pitchFamily="34" charset="0"/>
              <a:ea typeface="Saira Medium" pitchFamily="34" charset="-122"/>
            </a:endParaRPr>
          </a:p>
          <a:p>
            <a:pPr>
              <a:lnSpc>
                <a:spcPts val="2750"/>
              </a:lnSpc>
            </a:pPr>
            <a:r>
              <a:rPr lang="en-US" sz="2800" b="1" dirty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</a:rPr>
              <a:t>The user-friendly GUI enables real-time predictions, making the system practical for various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139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1592580"/>
            <a:ext cx="16883063" cy="149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sz="8000" b="1" dirty="0">
                <a:solidFill>
                  <a:srgbClr val="1548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aira Medium" pitchFamily="34" charset="-122"/>
                <a:cs typeface="Times New Roman" panose="02020603050405020304" pitchFamily="18" charset="0"/>
              </a:rPr>
              <a:t>Handwritten Digit Recognition</a:t>
            </a:r>
            <a:endParaRPr lang="en-US" sz="8000" b="1" dirty="0">
              <a:solidFill>
                <a:srgbClr val="1548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400"/>
              </a:lnSpc>
            </a:pPr>
            <a:r>
              <a:rPr lang="en-US" sz="2400" b="1" dirty="0">
                <a:solidFill>
                  <a:srgbClr val="0C43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A Comparative Study of Machine Learning Algorithms</a:t>
            </a:r>
            <a:endParaRPr lang="en-US" sz="2400" b="1" dirty="0">
              <a:solidFill>
                <a:srgbClr val="0C43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0C435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05000" y="3486238"/>
            <a:ext cx="14478000" cy="5772061"/>
          </a:xfrm>
          <a:prstGeom prst="roundRect">
            <a:avLst/>
          </a:prstGeom>
          <a:solidFill>
            <a:srgbClr val="DCE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4000500"/>
            <a:ext cx="685800" cy="642126"/>
          </a:xfrm>
          <a:prstGeom prst="ellipse">
            <a:avLst/>
          </a:prstGeom>
          <a:solidFill>
            <a:srgbClr val="799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3630858" y="4032742"/>
            <a:ext cx="414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184963"/>
                </a:solidFill>
                <a:latin typeface="Comic Sans MS" panose="030F0702030302020204" pitchFamily="66" charset="0"/>
              </a:rPr>
              <a:t>Abstract</a:t>
            </a:r>
            <a:endParaRPr lang="en-US" sz="3600" dirty="0">
              <a:solidFill>
                <a:srgbClr val="184963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90455" y="5067300"/>
            <a:ext cx="12157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9455B"/>
                </a:solidFill>
                <a:latin typeface="Arial Rounded MT Bold" panose="020F0704030504030204" pitchFamily="34" charset="0"/>
              </a:rPr>
              <a:t>This project focuses on building a Handwritten Digit Recognition System capable of recognizing numbers written in both Arabic and English. The system uses three machine learning models: Decision Tree, K-Nearest Neighbors (KNN), and Convolutional Neural Networks (CNN). A graphical user interface (GUI) was implemented to provide a user-friendly way to upload images and get predictions. </a:t>
            </a:r>
            <a:endParaRPr lang="en-US" sz="2800" dirty="0">
              <a:solidFill>
                <a:srgbClr val="19455B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7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1592580"/>
            <a:ext cx="1688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C435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28800" y="1815346"/>
            <a:ext cx="14554200" cy="7008519"/>
          </a:xfrm>
          <a:prstGeom prst="roundRect">
            <a:avLst/>
          </a:prstGeom>
          <a:solidFill>
            <a:srgbClr val="DCE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67000" y="2547573"/>
            <a:ext cx="685800" cy="642126"/>
          </a:xfrm>
          <a:prstGeom prst="ellipse">
            <a:avLst/>
          </a:prstGeom>
          <a:solidFill>
            <a:srgbClr val="799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3630857" y="2555193"/>
            <a:ext cx="581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84963"/>
                </a:solidFill>
                <a:latin typeface="Comic Sans MS" panose="030F0702030302020204" pitchFamily="66" charset="0"/>
              </a:rPr>
              <a:t>Arabic Digits Dataset</a:t>
            </a:r>
            <a:endParaRPr lang="en-US" sz="3600" dirty="0">
              <a:solidFill>
                <a:srgbClr val="184963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447668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>
                <a:solidFill>
                  <a:srgbClr val="1849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67000" y="5872974"/>
            <a:ext cx="685800" cy="642126"/>
          </a:xfrm>
          <a:prstGeom prst="ellipse">
            <a:avLst/>
          </a:prstGeom>
          <a:solidFill>
            <a:srgbClr val="799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3630857" y="5872974"/>
            <a:ext cx="581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84963"/>
                </a:solidFill>
                <a:latin typeface="Comic Sans MS" panose="030F0702030302020204" pitchFamily="66" charset="0"/>
              </a:rPr>
              <a:t>English Digits Dataset</a:t>
            </a:r>
            <a:endParaRPr lang="en-US" sz="3600" dirty="0">
              <a:solidFill>
                <a:srgbClr val="184963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 4"/>
          <p:cNvSpPr/>
          <p:nvPr/>
        </p:nvSpPr>
        <p:spPr>
          <a:xfrm>
            <a:off x="3338945" y="6681495"/>
            <a:ext cx="10134600" cy="671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4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The dataset was preloaded in Python using </a:t>
            </a:r>
            <a:r>
              <a:rPr lang="en-US" sz="2400" dirty="0" err="1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TensorFlow</a:t>
            </a:r>
            <a:r>
              <a:rPr lang="en-US" sz="24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/</a:t>
            </a:r>
            <a:r>
              <a:rPr lang="en-US" sz="2400" dirty="0" err="1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Keras</a:t>
            </a:r>
            <a:r>
              <a:rPr lang="en-US" sz="24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2400" dirty="0">
              <a:solidFill>
                <a:srgbClr val="15485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 4"/>
          <p:cNvSpPr/>
          <p:nvPr/>
        </p:nvSpPr>
        <p:spPr>
          <a:xfrm>
            <a:off x="3338944" y="3351889"/>
            <a:ext cx="10986655" cy="96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4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The dataset was obtained from </a:t>
            </a:r>
            <a:r>
              <a:rPr lang="en-US" sz="2400" dirty="0" err="1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Kaggle</a:t>
            </a:r>
            <a:r>
              <a:rPr lang="en-US" sz="24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. consists of 88,000 images, divided as follows:</a:t>
            </a:r>
          </a:p>
          <a:p>
            <a:pPr>
              <a:lnSpc>
                <a:spcPts val="2850"/>
              </a:lnSpc>
            </a:pPr>
            <a:endParaRPr lang="en-US" sz="2400" dirty="0">
              <a:solidFill>
                <a:srgbClr val="15485F"/>
              </a:solidFill>
              <a:latin typeface="Arial Rounded MT Bold" panose="020F0704030504030204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19" name="Text 4"/>
          <p:cNvSpPr/>
          <p:nvPr/>
        </p:nvSpPr>
        <p:spPr>
          <a:xfrm>
            <a:off x="3338943" y="4310182"/>
            <a:ext cx="10986655" cy="96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4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Training set: </a:t>
            </a:r>
            <a:r>
              <a:rPr lang="en-US" sz="2400" dirty="0" smtClean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  60,000 </a:t>
            </a:r>
            <a:r>
              <a:rPr lang="en-US" sz="24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images</a:t>
            </a:r>
          </a:p>
          <a:p>
            <a:pPr>
              <a:lnSpc>
                <a:spcPts val="2850"/>
              </a:lnSpc>
            </a:pPr>
            <a:r>
              <a:rPr lang="en-US" sz="24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Test set: </a:t>
            </a:r>
            <a:r>
              <a:rPr lang="en-US" sz="2400" dirty="0" smtClean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         28,000 </a:t>
            </a:r>
            <a:r>
              <a:rPr lang="en-US" sz="24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images</a:t>
            </a:r>
          </a:p>
        </p:txBody>
      </p:sp>
      <p:sp>
        <p:nvSpPr>
          <p:cNvPr id="20" name="Text 4"/>
          <p:cNvSpPr/>
          <p:nvPr/>
        </p:nvSpPr>
        <p:spPr>
          <a:xfrm>
            <a:off x="3338942" y="7251512"/>
            <a:ext cx="10986655" cy="96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4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Training set: </a:t>
            </a:r>
            <a:r>
              <a:rPr lang="en-US" sz="2400" dirty="0" smtClean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  60,000 </a:t>
            </a:r>
            <a:r>
              <a:rPr lang="en-US" sz="24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images</a:t>
            </a:r>
          </a:p>
          <a:p>
            <a:pPr>
              <a:lnSpc>
                <a:spcPts val="2850"/>
              </a:lnSpc>
            </a:pPr>
            <a:r>
              <a:rPr lang="en-US" sz="24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Test set:          10,000  images</a:t>
            </a:r>
          </a:p>
        </p:txBody>
      </p:sp>
    </p:spTree>
    <p:extLst>
      <p:ext uri="{BB962C8B-B14F-4D97-AF65-F5344CB8AC3E}">
        <p14:creationId xmlns:p14="http://schemas.microsoft.com/office/powerpoint/2010/main" val="30150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1592580"/>
            <a:ext cx="1688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C435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28800" y="1790700"/>
            <a:ext cx="14554200" cy="7008519"/>
          </a:xfrm>
          <a:prstGeom prst="roundRect">
            <a:avLst/>
          </a:prstGeom>
          <a:solidFill>
            <a:srgbClr val="DCE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67000" y="2547573"/>
            <a:ext cx="685800" cy="642126"/>
          </a:xfrm>
          <a:prstGeom prst="ellipse">
            <a:avLst/>
          </a:prstGeom>
          <a:solidFill>
            <a:srgbClr val="799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3630856" y="2555193"/>
            <a:ext cx="726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184963"/>
                </a:solidFill>
                <a:latin typeface="Comic Sans MS" panose="030F0702030302020204" pitchFamily="66" charset="0"/>
              </a:rPr>
              <a:t>Implementation </a:t>
            </a:r>
            <a:r>
              <a:rPr lang="en-US" sz="3600" b="1" dirty="0">
                <a:solidFill>
                  <a:srgbClr val="184963"/>
                </a:solidFill>
                <a:latin typeface="Comic Sans MS" panose="030F0702030302020204" pitchFamily="66" charset="0"/>
              </a:rPr>
              <a:t>Details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1639" y="4074863"/>
            <a:ext cx="1192852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9455B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200" dirty="0">
                <a:solidFill>
                  <a:srgbClr val="19455B"/>
                </a:solidFill>
                <a:latin typeface="Arial Rounded MT Bold" panose="020F0704030504030204" pitchFamily="34" charset="0"/>
              </a:rPr>
              <a:t>We used Python to implement the algorithms.</a:t>
            </a:r>
          </a:p>
          <a:p>
            <a:endParaRPr lang="en-US" sz="2800" dirty="0">
              <a:solidFill>
                <a:srgbClr val="19455B"/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rgbClr val="19455B"/>
                </a:solidFill>
                <a:latin typeface="Arial Rounded MT Bold" panose="020F0704030504030204" pitchFamily="34" charset="0"/>
              </a:rPr>
              <a:t> - Python is ideal for AI due to its simplicity and vast libraries, such as </a:t>
            </a:r>
            <a:r>
              <a:rPr lang="en-US" sz="2800" dirty="0" err="1" smtClean="0">
                <a:solidFill>
                  <a:srgbClr val="19455B"/>
                </a:solidFill>
                <a:latin typeface="Arial Rounded MT Bold" panose="020F0704030504030204" pitchFamily="34" charset="0"/>
              </a:rPr>
              <a:t>TensorFlow</a:t>
            </a:r>
            <a:r>
              <a:rPr lang="en-US" sz="2800" dirty="0" smtClean="0">
                <a:solidFill>
                  <a:srgbClr val="19455B"/>
                </a:solidFill>
                <a:latin typeface="Arial Rounded MT Bold" panose="020F0704030504030204" pitchFamily="34" charset="0"/>
              </a:rPr>
              <a:t>.</a:t>
            </a:r>
            <a:endParaRPr lang="ar-SA" sz="2800" dirty="0" smtClean="0">
              <a:solidFill>
                <a:srgbClr val="19455B"/>
              </a:solidFill>
              <a:latin typeface="Arial Rounded MT Bold" panose="020F0704030504030204" pitchFamily="34" charset="0"/>
            </a:endParaRPr>
          </a:p>
          <a:p>
            <a:endParaRPr lang="en-US" sz="2800" dirty="0">
              <a:solidFill>
                <a:srgbClr val="19455B"/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>
                <a:solidFill>
                  <a:srgbClr val="19455B"/>
                </a:solidFill>
                <a:latin typeface="Arial Rounded MT Bold" panose="020F0704030504030204" pitchFamily="34" charset="0"/>
              </a:rPr>
              <a:t> - It allows the creation of a user-friendly interface.</a:t>
            </a:r>
          </a:p>
          <a:p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3969412" y="5903558"/>
            <a:ext cx="404749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6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1592580"/>
            <a:ext cx="1688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C435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24678" y="1790700"/>
            <a:ext cx="14554200" cy="7008519"/>
          </a:xfrm>
          <a:prstGeom prst="roundRect">
            <a:avLst/>
          </a:prstGeom>
          <a:solidFill>
            <a:srgbClr val="DCE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67000" y="2547573"/>
            <a:ext cx="685800" cy="642126"/>
          </a:xfrm>
          <a:prstGeom prst="ellipse">
            <a:avLst/>
          </a:prstGeom>
          <a:solidFill>
            <a:srgbClr val="799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3630856" y="2555193"/>
            <a:ext cx="726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184963"/>
                </a:solidFill>
                <a:latin typeface="Comic Sans MS" panose="030F0702030302020204" pitchFamily="66" charset="0"/>
              </a:rPr>
              <a:t>Algorithms </a:t>
            </a:r>
            <a:r>
              <a:rPr lang="en-US" sz="3600" b="1" dirty="0">
                <a:solidFill>
                  <a:srgbClr val="184963"/>
                </a:solidFill>
                <a:latin typeface="Comic Sans MS" panose="030F0702030302020204" pitchFamily="66" charset="0"/>
              </a:rPr>
              <a:t>Used</a:t>
            </a:r>
          </a:p>
        </p:txBody>
      </p:sp>
      <p:sp>
        <p:nvSpPr>
          <p:cNvPr id="50" name="Shape 1"/>
          <p:cNvSpPr/>
          <p:nvPr/>
        </p:nvSpPr>
        <p:spPr>
          <a:xfrm>
            <a:off x="3098039" y="4090052"/>
            <a:ext cx="507386" cy="510302"/>
          </a:xfrm>
          <a:prstGeom prst="roundRect">
            <a:avLst>
              <a:gd name="adj" fmla="val 40005"/>
            </a:avLst>
          </a:prstGeom>
          <a:noFill/>
          <a:ln w="22860">
            <a:solidFill>
              <a:srgbClr val="7993A0"/>
            </a:solidFill>
            <a:prstDash val="solid"/>
          </a:ln>
        </p:spPr>
      </p:sp>
      <p:sp>
        <p:nvSpPr>
          <p:cNvPr id="51" name="Text 2"/>
          <p:cNvSpPr/>
          <p:nvPr/>
        </p:nvSpPr>
        <p:spPr>
          <a:xfrm>
            <a:off x="4558188" y="4160833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2" name="Text 3"/>
          <p:cNvSpPr/>
          <p:nvPr/>
        </p:nvSpPr>
        <p:spPr>
          <a:xfrm>
            <a:off x="3703179" y="42037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Decision Tree</a:t>
            </a:r>
            <a:endParaRPr lang="en-US" sz="2800" b="1" dirty="0">
              <a:solidFill>
                <a:srgbClr val="19455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Text 4"/>
          <p:cNvSpPr/>
          <p:nvPr/>
        </p:nvSpPr>
        <p:spPr>
          <a:xfrm>
            <a:off x="3333039" y="4987064"/>
            <a:ext cx="3402342" cy="23651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Classifies digits based on pixel values, splitting the dataset into branches.</a:t>
            </a:r>
            <a:endParaRPr lang="en-US" sz="2400" dirty="0">
              <a:solidFill>
                <a:srgbClr val="15485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4" name="Shape 5"/>
          <p:cNvSpPr/>
          <p:nvPr/>
        </p:nvSpPr>
        <p:spPr>
          <a:xfrm>
            <a:off x="7045123" y="4075822"/>
            <a:ext cx="510302" cy="510302"/>
          </a:xfrm>
          <a:prstGeom prst="roundRect">
            <a:avLst>
              <a:gd name="adj" fmla="val 40005"/>
            </a:avLst>
          </a:prstGeom>
          <a:noFill/>
          <a:ln w="22860">
            <a:solidFill>
              <a:srgbClr val="7993A0"/>
            </a:solidFill>
            <a:prstDash val="solid"/>
          </a:ln>
        </p:spPr>
      </p:sp>
      <p:sp>
        <p:nvSpPr>
          <p:cNvPr id="55" name="Text 6"/>
          <p:cNvSpPr/>
          <p:nvPr/>
        </p:nvSpPr>
        <p:spPr>
          <a:xfrm>
            <a:off x="8411170" y="4160833"/>
            <a:ext cx="2078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2</a:t>
            </a:r>
            <a:endParaRPr lang="en-US" sz="2650" dirty="0"/>
          </a:p>
        </p:txBody>
      </p:sp>
      <p:sp>
        <p:nvSpPr>
          <p:cNvPr id="56" name="Text 7"/>
          <p:cNvSpPr/>
          <p:nvPr/>
        </p:nvSpPr>
        <p:spPr>
          <a:xfrm>
            <a:off x="7676292" y="4128734"/>
            <a:ext cx="326656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K-Nearest Neighbors (KNN)</a:t>
            </a:r>
            <a:endParaRPr lang="en-US" sz="2800" b="1" dirty="0">
              <a:solidFill>
                <a:srgbClr val="19455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7" name="Text 8"/>
          <p:cNvSpPr/>
          <p:nvPr/>
        </p:nvSpPr>
        <p:spPr>
          <a:xfrm>
            <a:off x="7300274" y="4996832"/>
            <a:ext cx="3709001" cy="1919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C43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Classifies </a:t>
            </a:r>
            <a:r>
              <a:rPr lang="en-US" sz="2400" dirty="0" smtClean="0">
                <a:solidFill>
                  <a:srgbClr val="0C43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a digit </a:t>
            </a:r>
            <a:r>
              <a:rPr lang="en-US" sz="2400" dirty="0">
                <a:solidFill>
                  <a:srgbClr val="0C43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based on the majority class of its nearest neighbors.</a:t>
            </a:r>
            <a:endParaRPr lang="en-US" sz="2400" dirty="0">
              <a:solidFill>
                <a:srgbClr val="0C435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8" name="Shape 9"/>
          <p:cNvSpPr/>
          <p:nvPr/>
        </p:nvSpPr>
        <p:spPr>
          <a:xfrm>
            <a:off x="11167436" y="4075822"/>
            <a:ext cx="510302" cy="510302"/>
          </a:xfrm>
          <a:prstGeom prst="roundRect">
            <a:avLst>
              <a:gd name="adj" fmla="val 40005"/>
            </a:avLst>
          </a:prstGeom>
          <a:noFill/>
          <a:ln w="22860">
            <a:solidFill>
              <a:srgbClr val="7993A0"/>
            </a:solidFill>
            <a:prstDash val="solid"/>
          </a:ln>
        </p:spPr>
      </p:sp>
      <p:sp>
        <p:nvSpPr>
          <p:cNvPr id="59" name="Text 10"/>
          <p:cNvSpPr/>
          <p:nvPr/>
        </p:nvSpPr>
        <p:spPr>
          <a:xfrm>
            <a:off x="4520684" y="6576254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3</a:t>
            </a:r>
            <a:endParaRPr lang="en-US" sz="2650" dirty="0"/>
          </a:p>
        </p:txBody>
      </p:sp>
      <p:sp>
        <p:nvSpPr>
          <p:cNvPr id="60" name="Text 11"/>
          <p:cNvSpPr/>
          <p:nvPr/>
        </p:nvSpPr>
        <p:spPr>
          <a:xfrm>
            <a:off x="11881532" y="4147770"/>
            <a:ext cx="3380180" cy="820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Convolutional Neural </a:t>
            </a:r>
            <a:endParaRPr lang="en-US" sz="2800" b="1" dirty="0" smtClean="0">
              <a:solidFill>
                <a:srgbClr val="19455B"/>
              </a:solidFill>
              <a:latin typeface="Arial Rounded MT Bold" panose="020F0704030504030204" pitchFamily="34" charset="0"/>
              <a:ea typeface="Saira Medium" pitchFamily="34" charset="-122"/>
              <a:cs typeface="Saira Medium" pitchFamily="34" charset="-120"/>
            </a:endParaRPr>
          </a:p>
          <a:p>
            <a:pPr marL="0" indent="0">
              <a:lnSpc>
                <a:spcPts val="2750"/>
              </a:lnSpc>
              <a:buNone/>
            </a:pPr>
            <a:r>
              <a:rPr lang="en-US" sz="2800" b="1" dirty="0" smtClean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Network </a:t>
            </a:r>
            <a:r>
              <a:rPr lang="en-US" sz="2800" b="1" dirty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(CNN)</a:t>
            </a:r>
            <a:endParaRPr lang="en-US" sz="2800" b="1" dirty="0">
              <a:solidFill>
                <a:srgbClr val="19455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1" name="Text 12"/>
          <p:cNvSpPr/>
          <p:nvPr/>
        </p:nvSpPr>
        <p:spPr>
          <a:xfrm>
            <a:off x="11691593" y="4970726"/>
            <a:ext cx="381000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 smtClean="0">
                <a:solidFill>
                  <a:srgbClr val="0C43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deep </a:t>
            </a:r>
            <a:r>
              <a:rPr lang="en-US" sz="2400" dirty="0">
                <a:solidFill>
                  <a:srgbClr val="0C43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learning </a:t>
            </a:r>
            <a:r>
              <a:rPr lang="en-US" sz="2400" dirty="0" smtClean="0">
                <a:solidFill>
                  <a:srgbClr val="0C43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algorithm </a:t>
            </a:r>
            <a:r>
              <a:rPr lang="en-US" sz="2400" dirty="0">
                <a:solidFill>
                  <a:srgbClr val="0C43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designed </a:t>
            </a:r>
            <a:r>
              <a:rPr lang="en-US" sz="2400" dirty="0" smtClean="0">
                <a:solidFill>
                  <a:srgbClr val="0C43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to recognize </a:t>
            </a:r>
            <a:r>
              <a:rPr lang="en-US" sz="2400" dirty="0">
                <a:solidFill>
                  <a:srgbClr val="0C43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patterns in images.</a:t>
            </a:r>
            <a:endParaRPr lang="en-US" sz="2400" dirty="0">
              <a:solidFill>
                <a:srgbClr val="0C435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9733" y="511833"/>
            <a:ext cx="6241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1849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</a:t>
            </a:r>
          </a:p>
        </p:txBody>
      </p:sp>
    </p:spTree>
    <p:extLst>
      <p:ext uri="{BB962C8B-B14F-4D97-AF65-F5344CB8AC3E}">
        <p14:creationId xmlns:p14="http://schemas.microsoft.com/office/powerpoint/2010/main" val="40326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1592580"/>
            <a:ext cx="1688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C435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28800" y="1815346"/>
            <a:ext cx="14554200" cy="7008519"/>
          </a:xfrm>
          <a:prstGeom prst="roundRect">
            <a:avLst/>
          </a:prstGeom>
          <a:solidFill>
            <a:srgbClr val="DCE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67000" y="2547573"/>
            <a:ext cx="685800" cy="642126"/>
          </a:xfrm>
          <a:prstGeom prst="ellipse">
            <a:avLst/>
          </a:prstGeom>
          <a:solidFill>
            <a:srgbClr val="799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3630856" y="2555193"/>
            <a:ext cx="11913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84963"/>
                </a:solidFill>
                <a:latin typeface="Comic Sans MS" panose="030F0702030302020204" pitchFamily="66" charset="0"/>
              </a:rPr>
              <a:t>We evaluated and compared the performance of the </a:t>
            </a:r>
            <a:r>
              <a:rPr lang="en-US" sz="3600" b="1" dirty="0" smtClean="0">
                <a:solidFill>
                  <a:srgbClr val="184963"/>
                </a:solidFill>
                <a:latin typeface="Comic Sans MS" panose="030F0702030302020204" pitchFamily="66" charset="0"/>
              </a:rPr>
              <a:t>models, and </a:t>
            </a:r>
            <a:r>
              <a:rPr lang="en-US" sz="3600" b="1" dirty="0">
                <a:solidFill>
                  <a:srgbClr val="184963"/>
                </a:solidFill>
                <a:latin typeface="Comic Sans MS" panose="030F0702030302020204" pitchFamily="66" charset="0"/>
              </a:rPr>
              <a:t>the following metrics were used:</a:t>
            </a:r>
            <a:endParaRPr lang="en-US" sz="3600" dirty="0">
              <a:solidFill>
                <a:srgbClr val="184963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4040" y="537634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1849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63228" y="4337877"/>
            <a:ext cx="11685344" cy="195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50"/>
              </a:lnSpc>
            </a:pPr>
            <a:endParaRPr lang="en-US" sz="3200" dirty="0">
              <a:solidFill>
                <a:srgbClr val="15485F"/>
              </a:solidFill>
              <a:latin typeface="Arial Rounded MT Bold" panose="020F0704030504030204" pitchFamily="34" charset="0"/>
              <a:ea typeface="Roboto" pitchFamily="34" charset="-122"/>
              <a:cs typeface="Roboto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3200" dirty="0" smtClean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 - </a:t>
            </a:r>
            <a:r>
              <a:rPr lang="en-US" sz="32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Accuracy: measures the percentage of correct predictions out of the total predictions.</a:t>
            </a:r>
          </a:p>
          <a:p>
            <a:pPr>
              <a:lnSpc>
                <a:spcPts val="2850"/>
              </a:lnSpc>
            </a:pPr>
            <a:endParaRPr lang="en-US" sz="3200" dirty="0">
              <a:solidFill>
                <a:srgbClr val="15485F"/>
              </a:solidFill>
              <a:latin typeface="Arial Rounded MT Bold" panose="020F0704030504030204" pitchFamily="34" charset="0"/>
              <a:ea typeface="Roboto" pitchFamily="34" charset="-122"/>
              <a:cs typeface="Roboto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3200" dirty="0" smtClean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 - Training </a:t>
            </a:r>
            <a:r>
              <a:rPr lang="en-US" sz="3200" dirty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Time: the time required to train each model.</a:t>
            </a:r>
            <a:endParaRPr lang="en-US" sz="3200" dirty="0" smtClean="0">
              <a:solidFill>
                <a:srgbClr val="15485F"/>
              </a:solidFill>
              <a:latin typeface="Arial Rounded MT Bold" panose="020F0704030504030204" pitchFamily="34" charset="0"/>
              <a:ea typeface="Roboto" pitchFamily="34" charset="-122"/>
              <a:cs typeface="Robot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716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1592580"/>
            <a:ext cx="1688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C435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28800" y="1815346"/>
            <a:ext cx="14554200" cy="7008519"/>
          </a:xfrm>
          <a:prstGeom prst="roundRect">
            <a:avLst/>
          </a:prstGeom>
          <a:solidFill>
            <a:srgbClr val="DCE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67000" y="2547573"/>
            <a:ext cx="685800" cy="642126"/>
          </a:xfrm>
          <a:prstGeom prst="ellipse">
            <a:avLst/>
          </a:prstGeom>
          <a:solidFill>
            <a:srgbClr val="799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4040" y="537634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1849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2279999"/>
            <a:ext cx="11685344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50"/>
              </a:lnSpc>
            </a:pPr>
            <a:endParaRPr lang="en-US" sz="3200" dirty="0">
              <a:solidFill>
                <a:srgbClr val="15485F"/>
              </a:solidFill>
              <a:latin typeface="Arial Rounded MT Bold" panose="020F0704030504030204" pitchFamily="34" charset="0"/>
              <a:ea typeface="Roboto" pitchFamily="34" charset="-122"/>
              <a:cs typeface="Roboto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3200" dirty="0" smtClean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 - Arabic model results: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82" y="3158276"/>
            <a:ext cx="10968435" cy="2381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6417859"/>
            <a:ext cx="11051247" cy="20676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63228" y="5539581"/>
            <a:ext cx="11685344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50"/>
              </a:lnSpc>
            </a:pPr>
            <a:endParaRPr lang="en-US" sz="3200" dirty="0">
              <a:solidFill>
                <a:srgbClr val="15485F"/>
              </a:solidFill>
              <a:latin typeface="Arial Rounded MT Bold" panose="020F0704030504030204" pitchFamily="34" charset="0"/>
              <a:ea typeface="Roboto" pitchFamily="34" charset="-122"/>
              <a:cs typeface="Roboto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3200" dirty="0" smtClean="0">
                <a:solidFill>
                  <a:srgbClr val="15485F"/>
                </a:solidFill>
                <a:latin typeface="Arial Rounded MT Bold" panose="020F0704030504030204" pitchFamily="34" charset="0"/>
                <a:ea typeface="Roboto" pitchFamily="34" charset="-122"/>
                <a:cs typeface="Roboto" pitchFamily="34" charset="-120"/>
              </a:rPr>
              <a:t> - English model results:</a:t>
            </a:r>
          </a:p>
        </p:txBody>
      </p:sp>
      <p:sp>
        <p:nvSpPr>
          <p:cNvPr id="14" name="Oval 13"/>
          <p:cNvSpPr/>
          <p:nvPr/>
        </p:nvSpPr>
        <p:spPr>
          <a:xfrm>
            <a:off x="2667000" y="5775733"/>
            <a:ext cx="685800" cy="642126"/>
          </a:xfrm>
          <a:prstGeom prst="ellipse">
            <a:avLst/>
          </a:prstGeom>
          <a:solidFill>
            <a:srgbClr val="799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1592580"/>
            <a:ext cx="1688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C435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28800" y="1815346"/>
            <a:ext cx="14554200" cy="7008519"/>
          </a:xfrm>
          <a:prstGeom prst="roundRect">
            <a:avLst/>
          </a:prstGeom>
          <a:solidFill>
            <a:srgbClr val="DCE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44040" y="537634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1849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673927"/>
            <a:ext cx="6386113" cy="5578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903"/>
          <a:stretch/>
        </p:blipFill>
        <p:spPr>
          <a:xfrm>
            <a:off x="9085118" y="2705100"/>
            <a:ext cx="6704760" cy="55817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0" y="2022016"/>
            <a:ext cx="2920800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50"/>
              </a:lnSpc>
            </a:pPr>
            <a:r>
              <a:rPr lang="en-US" sz="3200" b="1" dirty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Decision Tree</a:t>
            </a:r>
            <a:endParaRPr lang="en-US" sz="3200" b="1" dirty="0">
              <a:solidFill>
                <a:srgbClr val="19455B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8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1592580"/>
            <a:ext cx="1688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C435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28800" y="1815346"/>
            <a:ext cx="14554200" cy="7008519"/>
          </a:xfrm>
          <a:prstGeom prst="roundRect">
            <a:avLst/>
          </a:prstGeom>
          <a:solidFill>
            <a:srgbClr val="DCE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44040" y="537634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1849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857500"/>
            <a:ext cx="6452755" cy="5484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222" y="2826327"/>
            <a:ext cx="6540579" cy="55206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95600" y="2130849"/>
            <a:ext cx="5704254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50"/>
              </a:lnSpc>
            </a:pPr>
            <a:r>
              <a:rPr lang="en-US" sz="3200" b="1" dirty="0">
                <a:solidFill>
                  <a:srgbClr val="19455B"/>
                </a:solidFill>
                <a:latin typeface="Arial Rounded MT Bold" panose="020F0704030504030204" pitchFamily="34" charset="0"/>
                <a:ea typeface="Saira Medium" pitchFamily="34" charset="-122"/>
                <a:cs typeface="Saira Medium" pitchFamily="34" charset="-120"/>
              </a:rPr>
              <a:t>K-Nearest Neighbors (KNN)</a:t>
            </a:r>
            <a:endParaRPr lang="en-US" sz="3200" b="1" dirty="0">
              <a:solidFill>
                <a:srgbClr val="19455B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535</Words>
  <Application>Microsoft Office PowerPoint</Application>
  <PresentationFormat>Custom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Saira Medium</vt:lpstr>
      <vt:lpstr>Open Sans Bold</vt:lpstr>
      <vt:lpstr>Comic Sans MS</vt:lpstr>
      <vt:lpstr>Times New Roman</vt:lpstr>
      <vt:lpstr>Arial Rounded MT Bold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</dc:title>
  <dc:creator/>
  <cp:lastModifiedBy>Lenovo</cp:lastModifiedBy>
  <cp:revision>43</cp:revision>
  <dcterms:created xsi:type="dcterms:W3CDTF">2006-08-16T00:00:00Z</dcterms:created>
  <dcterms:modified xsi:type="dcterms:W3CDTF">2025-01-18T14:24:55Z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44FC760271E242489E98F6821DE83FC7_13</vt:lpwstr>
  </property>
  <property fmtid="{D5CDD505-2E9C-101B-9397-08002B2CF9AE}" pid="3" name="KSOProductBuildVer">
    <vt:lpwstr>1033-12.2.0.19805</vt:lpwstr>
  </property>
</Properties>
</file>