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Tajawal" charset="1" panose="00000500000000000000"/>
      <p:regular r:id="rId29"/>
    </p:embeddedFont>
    <p:embeddedFont>
      <p:font typeface="Tajawal Bold" charset="1" panose="00000800000000000000"/>
      <p:regular r:id="rId30"/>
    </p:embeddedFont>
    <p:embeddedFont>
      <p:font typeface="Tajawal Heavy" charset="1" panose="00000500000000000000"/>
      <p:regular r:id="rId31"/>
    </p:embeddedFont>
    <p:embeddedFont>
      <p:font typeface="Open Sans Bold" charset="1" panose="020B0806030504020204"/>
      <p:regular r:id="rId32"/>
    </p:embeddedFont>
    <p:embeddedFont>
      <p:font typeface="Arimo" charset="1" panose="020B0604020202020204"/>
      <p:regular r:id="rId33"/>
    </p:embeddedFont>
    <p:embeddedFont>
      <p:font typeface="Open Sans" charset="1" panose="020B0606030504020204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Relationship Id="rId8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7820" y="9473171"/>
            <a:ext cx="1280477" cy="267219"/>
          </a:xfrm>
          <a:custGeom>
            <a:avLst/>
            <a:gdLst/>
            <a:ahLst/>
            <a:cxnLst/>
            <a:rect r="r" b="b" t="t" l="l"/>
            <a:pathLst>
              <a:path h="267219" w="1280477">
                <a:moveTo>
                  <a:pt x="0" y="0"/>
                </a:moveTo>
                <a:lnTo>
                  <a:pt x="1280477" y="0"/>
                </a:lnTo>
                <a:lnTo>
                  <a:pt x="1280477" y="267219"/>
                </a:lnTo>
                <a:lnTo>
                  <a:pt x="0" y="2672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99346" y="810681"/>
            <a:ext cx="5531121" cy="8447619"/>
          </a:xfrm>
          <a:custGeom>
            <a:avLst/>
            <a:gdLst/>
            <a:ahLst/>
            <a:cxnLst/>
            <a:rect r="r" b="b" t="t" l="l"/>
            <a:pathLst>
              <a:path h="8447619" w="5531121">
                <a:moveTo>
                  <a:pt x="0" y="0"/>
                </a:moveTo>
                <a:lnTo>
                  <a:pt x="5531121" y="0"/>
                </a:lnTo>
                <a:lnTo>
                  <a:pt x="5531121" y="8447619"/>
                </a:lnTo>
                <a:lnTo>
                  <a:pt x="0" y="84476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2954" t="-10144" r="-113951" b="-5706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4326056"/>
            <a:ext cx="5946358" cy="768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5647"/>
              </a:lnSpc>
              <a:spcBef>
                <a:spcPct val="0"/>
              </a:spcBef>
            </a:pPr>
            <a:r>
              <a:rPr lang="ar-EG" sz="4033">
                <a:solidFill>
                  <a:srgbClr val="017642"/>
                </a:solidFill>
                <a:latin typeface="Tajawal"/>
                <a:ea typeface="Tajawal"/>
                <a:cs typeface="Tajawal"/>
                <a:sym typeface="Tajawal"/>
                <a:rtl val="true"/>
              </a:rPr>
              <a:t>منصة المساعدات الانسانية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271533" y="4487981"/>
            <a:ext cx="5907402" cy="2753240"/>
            <a:chOff x="0" y="0"/>
            <a:chExt cx="7876536" cy="3670987"/>
          </a:xfrm>
        </p:grpSpPr>
        <p:sp>
          <p:nvSpPr>
            <p:cNvPr name="AutoShape 6" id="6"/>
            <p:cNvSpPr/>
            <p:nvPr/>
          </p:nvSpPr>
          <p:spPr>
            <a:xfrm>
              <a:off x="3466592" y="12700"/>
              <a:ext cx="4409944" cy="0"/>
            </a:xfrm>
            <a:prstGeom prst="line">
              <a:avLst/>
            </a:prstGeom>
            <a:ln cap="flat" w="25400">
              <a:solidFill>
                <a:srgbClr val="017642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746276"/>
              <a:ext cx="7735037" cy="29247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09"/>
                </a:lnSpc>
              </a:pPr>
              <a:r>
                <a:rPr lang="ar-EG" sz="3077">
                  <a:solidFill>
                    <a:srgbClr val="737373"/>
                  </a:solidFill>
                  <a:latin typeface="Tajawal"/>
                  <a:ea typeface="Tajawal"/>
                  <a:cs typeface="Tajawal"/>
                  <a:sym typeface="Tajawal"/>
                  <a:rtl val="true"/>
                </a:rPr>
                <a:t>الهدف</a:t>
              </a:r>
              <a:r>
                <a:rPr lang="en-US" sz="3077">
                  <a:solidFill>
                    <a:srgbClr val="737373"/>
                  </a:solidFill>
                  <a:latin typeface="Tajawal"/>
                  <a:ea typeface="Tajawal"/>
                  <a:cs typeface="Tajawal"/>
                  <a:sym typeface="Tajawal"/>
                </a:rPr>
                <a:t>:</a:t>
              </a:r>
            </a:p>
            <a:p>
              <a:pPr algn="ctr">
                <a:lnSpc>
                  <a:spcPts val="4309"/>
                </a:lnSpc>
              </a:pPr>
              <a:r>
                <a:rPr lang="en-US" sz="3077">
                  <a:solidFill>
                    <a:srgbClr val="737373"/>
                  </a:solidFill>
                  <a:latin typeface="Tajawal"/>
                  <a:ea typeface="Tajawal"/>
                  <a:cs typeface="Tajawal"/>
                  <a:sym typeface="Tajawal"/>
                </a:rPr>
                <a:t> </a:t>
              </a:r>
              <a:r>
                <a:rPr lang="ar-EG" sz="3077">
                  <a:solidFill>
                    <a:srgbClr val="737373"/>
                  </a:solidFill>
                  <a:latin typeface="Tajawal"/>
                  <a:ea typeface="Tajawal"/>
                  <a:cs typeface="Tajawal"/>
                  <a:sym typeface="Tajawal"/>
                  <a:rtl val="true"/>
                </a:rPr>
                <a:t>إدارة التبرعات، الطلبات، والتوزيع بين المتطوعين والمستفيدين</a:t>
              </a:r>
              <a:r>
                <a:rPr lang="en-US" sz="3077">
                  <a:solidFill>
                    <a:srgbClr val="737373"/>
                  </a:solidFill>
                  <a:latin typeface="Tajawal"/>
                  <a:ea typeface="Tajawal"/>
                  <a:cs typeface="Tajawal"/>
                  <a:sym typeface="Tajawal"/>
                </a:rPr>
                <a:t> </a:t>
              </a:r>
            </a:p>
            <a:p>
              <a:pPr algn="ctr">
                <a:lnSpc>
                  <a:spcPts val="430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714387" y="443983"/>
            <a:ext cx="2132532" cy="1846409"/>
            <a:chOff x="0" y="0"/>
            <a:chExt cx="938753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38753" cy="812800"/>
            </a:xfrm>
            <a:custGeom>
              <a:avLst/>
              <a:gdLst/>
              <a:ahLst/>
              <a:cxnLst/>
              <a:rect r="r" b="b" t="t" l="l"/>
              <a:pathLst>
                <a:path h="812800" w="938753">
                  <a:moveTo>
                    <a:pt x="938753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938753" y="624840"/>
                  </a:lnTo>
                  <a:lnTo>
                    <a:pt x="938753" y="0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0"/>
              <a:ext cx="938753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rtl="true">
                <a:lnSpc>
                  <a:spcPts val="3114"/>
                </a:lnSpc>
              </a:pPr>
              <a:r>
                <a:rPr lang="ar-EG" b="true" sz="2224">
                  <a:solidFill>
                    <a:srgbClr val="161616"/>
                  </a:solidFill>
                  <a:latin typeface="Tajawal Bold"/>
                  <a:ea typeface="Tajawal Bold"/>
                  <a:cs typeface="Tajawal Bold"/>
                  <a:sym typeface="Tajawal Bold"/>
                  <a:rtl val="true"/>
                </a:rPr>
                <a:t>صفحة </a:t>
              </a:r>
              <a:r>
                <a:rPr lang="en-US" b="true" sz="2224">
                  <a:solidFill>
                    <a:srgbClr val="161616"/>
                  </a:solidFill>
                  <a:latin typeface="Tajawal Bold"/>
                  <a:ea typeface="Tajawal Bold"/>
                  <a:cs typeface="Tajawal Bold"/>
                  <a:sym typeface="Tajawal Bold"/>
                </a:rPr>
                <a:t>welcome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73845" y="2042742"/>
            <a:ext cx="7102778" cy="2405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9160"/>
              </a:lnSpc>
              <a:spcBef>
                <a:spcPct val="0"/>
              </a:spcBef>
            </a:pPr>
            <a:r>
              <a:rPr lang="ar-EG" b="true" sz="6543">
                <a:solidFill>
                  <a:srgbClr val="E0513A"/>
                </a:solidFill>
                <a:latin typeface="Tajawal Heavy"/>
                <a:ea typeface="Tajawal Heavy"/>
                <a:cs typeface="Tajawal Heavy"/>
                <a:sym typeface="Tajawal Heavy"/>
                <a:rtl val="true"/>
              </a:rPr>
              <a:t>منصة المساعدات الانسانية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41777" y="9152665"/>
            <a:ext cx="488294" cy="58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5"/>
              </a:lnSpc>
              <a:spcBef>
                <a:spcPct val="0"/>
              </a:spcBef>
            </a:pPr>
            <a:r>
              <a:rPr lang="en-US" sz="3111">
                <a:solidFill>
                  <a:srgbClr val="E0513A"/>
                </a:solidFill>
                <a:latin typeface="Tajawal"/>
                <a:ea typeface="Tajawal"/>
                <a:cs typeface="Tajawal"/>
                <a:sym typeface="Tajawal"/>
              </a:rPr>
              <a:t>O1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485918" y="2467333"/>
          <a:ext cx="10305907" cy="5855798"/>
        </p:xfrm>
        <a:graphic>
          <a:graphicData uri="http://schemas.openxmlformats.org/drawingml/2006/table">
            <a:tbl>
              <a:tblPr/>
              <a:tblGrid>
                <a:gridCol w="5436505"/>
                <a:gridCol w="2434701"/>
                <a:gridCol w="2434701"/>
              </a:tblGrid>
              <a:tr h="1025850">
                <a:tc>
                  <a:txBody>
                    <a:bodyPr anchor="t" rtlCol="false"/>
                    <a:lstStyle/>
                    <a:p>
                      <a:pPr algn="ctr" rtl="true">
                        <a:lnSpc>
                          <a:spcPts val="2974"/>
                        </a:lnSpc>
                        <a:defRPr/>
                      </a:pPr>
                      <a:r>
                        <a:rPr lang="ar-EG" b="true" sz="2124">
                          <a:solidFill>
                            <a:srgbClr val="FFFFFF"/>
                          </a:solidFill>
                          <a:latin typeface="Tajawal Bold"/>
                          <a:ea typeface="Tajawal Bold"/>
                          <a:cs typeface="Tajawal Bold"/>
                          <a:sym typeface="Tajawal Bold"/>
                          <a:rtl val="true"/>
                        </a:rPr>
                        <a:t>الوصف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rtl="true">
                        <a:lnSpc>
                          <a:spcPts val="2974"/>
                        </a:lnSpc>
                        <a:defRPr/>
                      </a:pPr>
                      <a:r>
                        <a:rPr lang="ar-EG" b="true" sz="2124">
                          <a:solidFill>
                            <a:srgbClr val="FFFFFF"/>
                          </a:solidFill>
                          <a:latin typeface="Tajawal Bold"/>
                          <a:ea typeface="Tajawal Bold"/>
                          <a:cs typeface="Tajawal Bold"/>
                          <a:sym typeface="Tajawal Bold"/>
                          <a:rtl val="true"/>
                        </a:rPr>
                        <a:t>النوع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rtl="true">
                        <a:lnSpc>
                          <a:spcPts val="2974"/>
                        </a:lnSpc>
                        <a:defRPr/>
                      </a:pPr>
                      <a:r>
                        <a:rPr lang="ar-EG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  <a:rtl val="true"/>
                        </a:rPr>
                        <a:t>العمود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5850">
                <a:tc>
                  <a:txBody>
                    <a:bodyPr anchor="t" rtlCol="false"/>
                    <a:lstStyle/>
                    <a:p>
                      <a:pPr algn="ctr" rtl="true">
                        <a:lnSpc>
                          <a:spcPts val="2974"/>
                        </a:lnSpc>
                        <a:defRPr/>
                      </a:pPr>
                      <a:r>
                        <a:rPr lang="ar-EG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  <a:rtl val="true"/>
                        </a:rPr>
                        <a:t>معرف  المستخدم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bigint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5850">
                <a:tc>
                  <a:txBody>
                    <a:bodyPr anchor="t" rtlCol="false"/>
                    <a:lstStyle/>
                    <a:p>
                      <a:pPr algn="ctr" rtl="true">
                        <a:lnSpc>
                          <a:spcPts val="2974"/>
                        </a:lnSpc>
                        <a:defRPr/>
                      </a:pPr>
                      <a:r>
                        <a:rPr lang="ar-EG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  <a:rtl val="true"/>
                        </a:rPr>
                        <a:t>بيانات المستخدم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string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email,name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664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 beneficiary,volunteer,admin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enum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role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0801">
                <a:tc>
                  <a:txBody>
                    <a:bodyPr anchor="t" rtlCol="false"/>
                    <a:lstStyle/>
                    <a:p>
                      <a:pPr algn="ctr" rtl="true">
                        <a:lnSpc>
                          <a:spcPts val="2974"/>
                        </a:lnSpc>
                        <a:defRPr/>
                      </a:pPr>
                      <a:r>
                        <a:rPr lang="ar-EG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  <a:rtl val="true"/>
                        </a:rPr>
                        <a:t>معلومات التواصل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string/text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address,phone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0801">
                <a:tc>
                  <a:txBody>
                    <a:bodyPr anchor="t" rtlCol="false"/>
                    <a:lstStyle/>
                    <a:p>
                      <a:pPr algn="ctr" rtl="true">
                        <a:lnSpc>
                          <a:spcPts val="2974"/>
                        </a:lnSpc>
                        <a:defRPr/>
                      </a:pPr>
                      <a:r>
                        <a:rPr lang="ar-EG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  <a:rtl val="true"/>
                        </a:rPr>
                        <a:t>ملف إثبات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string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document_path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1667194" y="5143500"/>
          <a:ext cx="6439831" cy="4295775"/>
        </p:xfrm>
        <a:graphic>
          <a:graphicData uri="http://schemas.openxmlformats.org/drawingml/2006/table">
            <a:tbl>
              <a:tblPr/>
              <a:tblGrid>
                <a:gridCol w="3219916"/>
                <a:gridCol w="3219916"/>
              </a:tblGrid>
              <a:tr h="1028295">
                <a:tc>
                  <a:txBody>
                    <a:bodyPr anchor="t" rtlCol="false"/>
                    <a:lstStyle/>
                    <a:p>
                      <a:pPr algn="ctr" rtl="true">
                        <a:lnSpc>
                          <a:spcPts val="2974"/>
                        </a:lnSpc>
                        <a:defRPr/>
                      </a:pPr>
                      <a:r>
                        <a:rPr lang="ar-EG" b="true" sz="2124">
                          <a:solidFill>
                            <a:srgbClr val="FFFFFF"/>
                          </a:solidFill>
                          <a:latin typeface="Tajawal Bold"/>
                          <a:ea typeface="Tajawal Bold"/>
                          <a:cs typeface="Tajawal Bold"/>
                          <a:sym typeface="Tajawal Bold"/>
                          <a:rtl val="true"/>
                        </a:rPr>
                        <a:t>الصلاحيات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rtl="true">
                        <a:lnSpc>
                          <a:spcPts val="2974"/>
                        </a:lnSpc>
                        <a:defRPr/>
                      </a:pPr>
                      <a:r>
                        <a:rPr lang="ar-EG" b="true" sz="2124">
                          <a:solidFill>
                            <a:srgbClr val="FFFFFF"/>
                          </a:solidFill>
                          <a:latin typeface="Tajawal Bold"/>
                          <a:ea typeface="Tajawal Bold"/>
                          <a:cs typeface="Tajawal Bold"/>
                          <a:sym typeface="Tajawal Bold"/>
                          <a:rtl val="true"/>
                        </a:rPr>
                        <a:t>الدور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14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ar-EG" sz="1399">
                          <a:solidFill>
                            <a:srgbClr val="FBFAFA"/>
                          </a:solidFill>
                          <a:latin typeface="Arimo"/>
                          <a:ea typeface="Arimo"/>
                          <a:cs typeface="Arimo"/>
                          <a:sym typeface="Arimo"/>
                          <a:rtl val="true"/>
                        </a:rPr>
                        <a:t>إدارة التبرعات، الطلبات، المستخدمين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admin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7771">
                <a:tc>
                  <a:txBody>
                    <a:bodyPr anchor="t" rtlCol="false"/>
                    <a:lstStyle/>
                    <a:p>
                      <a:pPr algn="ctr" rtl="true">
                        <a:lnSpc>
                          <a:spcPts val="2974"/>
                        </a:lnSpc>
                        <a:defRPr/>
                      </a:pPr>
                      <a:r>
                        <a:rPr lang="ar-EG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  <a:rtl val="true"/>
                        </a:rPr>
                        <a:t>تنفيذ التوزيعات، رفع إثباتات التوصيل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volunteer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29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ar-EG" sz="1499">
                          <a:solidFill>
                            <a:srgbClr val="F9F9FA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  <a:rtl val="true"/>
                        </a:rPr>
                        <a:t>تقديم الطلبات، متابعة الحالة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beneficiary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10791825" y="159703"/>
            <a:ext cx="706755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12880"/>
              </a:lnSpc>
            </a:pPr>
            <a:r>
              <a:rPr lang="ar-EG" b="true" sz="9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قواعد البيانات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22646" y="1235075"/>
            <a:ext cx="518160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7279"/>
              </a:lnSpc>
            </a:pPr>
            <a:r>
              <a:rPr lang="ar-EG" b="true" sz="51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جدول </a:t>
            </a:r>
            <a:r>
              <a:rPr lang="en-US" b="true" sz="51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users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667194" y="2372083"/>
            <a:ext cx="10305907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7279"/>
              </a:lnSpc>
            </a:pPr>
            <a:r>
              <a:rPr lang="ar-EG" b="true" sz="51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العلاقات :</a:t>
            </a:r>
          </a:p>
          <a:p>
            <a:pPr algn="ctr" rtl="true">
              <a:lnSpc>
                <a:spcPts val="727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3690544" y="3277593"/>
            <a:ext cx="4597456" cy="3321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509727" indent="-254864" lvl="1">
              <a:lnSpc>
                <a:spcPts val="3305"/>
              </a:lnSpc>
              <a:buFont typeface="Arial"/>
              <a:buChar char="•"/>
            </a:pPr>
            <a:r>
              <a:rPr lang="en-US" sz="236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hasMany</a:t>
            </a:r>
            <a:r>
              <a:rPr lang="en-US" sz="236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→ aid_requests, distributions</a:t>
            </a:r>
          </a:p>
          <a:p>
            <a:pPr algn="ctr" marL="509727" indent="-254864" lvl="1">
              <a:lnSpc>
                <a:spcPts val="3305"/>
              </a:lnSpc>
              <a:buFont typeface="Arial"/>
              <a:buChar char="•"/>
            </a:pPr>
            <a:r>
              <a:rPr lang="en-US" sz="236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morphMany → notifications_, personal_access_tokens</a:t>
            </a:r>
          </a:p>
          <a:p>
            <a:pPr algn="ctr" rtl="true">
              <a:lnSpc>
                <a:spcPts val="3305"/>
              </a:lnSpc>
            </a:pPr>
          </a:p>
          <a:p>
            <a:pPr algn="ctr" rtl="true">
              <a:lnSpc>
                <a:spcPts val="3305"/>
              </a:lnSpc>
            </a:pPr>
          </a:p>
          <a:p>
            <a:pPr algn="ctr" rtl="true">
              <a:lnSpc>
                <a:spcPts val="3305"/>
              </a:lnSpc>
            </a:pPr>
          </a:p>
          <a:p>
            <a:pPr algn="ctr" rtl="true">
              <a:lnSpc>
                <a:spcPts val="3305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485918" y="2467333"/>
          <a:ext cx="10305907" cy="5855798"/>
        </p:xfrm>
        <a:graphic>
          <a:graphicData uri="http://schemas.openxmlformats.org/drawingml/2006/table">
            <a:tbl>
              <a:tblPr/>
              <a:tblGrid>
                <a:gridCol w="5436505"/>
                <a:gridCol w="2434701"/>
                <a:gridCol w="2434701"/>
              </a:tblGrid>
              <a:tr h="1025850">
                <a:tc>
                  <a:txBody>
                    <a:bodyPr anchor="t" rtlCol="false"/>
                    <a:lstStyle/>
                    <a:p>
                      <a:pPr algn="ctr" rtl="true">
                        <a:lnSpc>
                          <a:spcPts val="2974"/>
                        </a:lnSpc>
                        <a:defRPr/>
                      </a:pPr>
                      <a:r>
                        <a:rPr lang="ar-EG" b="true" sz="2124">
                          <a:solidFill>
                            <a:srgbClr val="FFFFFF"/>
                          </a:solidFill>
                          <a:latin typeface="Tajawal Bold"/>
                          <a:ea typeface="Tajawal Bold"/>
                          <a:cs typeface="Tajawal Bold"/>
                          <a:sym typeface="Tajawal Bold"/>
                          <a:rtl val="true"/>
                        </a:rPr>
                        <a:t>الوصف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rtl="true">
                        <a:lnSpc>
                          <a:spcPts val="2974"/>
                        </a:lnSpc>
                        <a:defRPr/>
                      </a:pPr>
                      <a:r>
                        <a:rPr lang="ar-EG" b="true" sz="2124">
                          <a:solidFill>
                            <a:srgbClr val="FFFFFF"/>
                          </a:solidFill>
                          <a:latin typeface="Tajawal Bold"/>
                          <a:ea typeface="Tajawal Bold"/>
                          <a:cs typeface="Tajawal Bold"/>
                          <a:sym typeface="Tajawal Bold"/>
                          <a:rtl val="true"/>
                        </a:rPr>
                        <a:t>النوع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rtl="true">
                        <a:lnSpc>
                          <a:spcPts val="2974"/>
                        </a:lnSpc>
                        <a:defRPr/>
                      </a:pPr>
                      <a:r>
                        <a:rPr lang="ar-EG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  <a:rtl val="true"/>
                        </a:rPr>
                        <a:t>العمود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5850">
                <a:tc>
                  <a:txBody>
                    <a:bodyPr anchor="t" rtlCol="false"/>
                    <a:lstStyle/>
                    <a:p>
                      <a:pPr algn="ctr" rtl="true">
                        <a:lnSpc>
                          <a:spcPts val="2974"/>
                        </a:lnSpc>
                        <a:defRPr/>
                      </a:pPr>
                      <a:r>
                        <a:rPr lang="ar-EG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  <a:rtl val="true"/>
                        </a:rPr>
                        <a:t>اسم المتبرع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enum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donor_name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5850">
                <a:tc>
                  <a:txBody>
                    <a:bodyPr anchor="t" rtlCol="false"/>
                    <a:lstStyle/>
                    <a:p>
                      <a:pPr algn="ctr" rtl="true">
                        <a:lnSpc>
                          <a:spcPts val="2974"/>
                        </a:lnSpc>
                        <a:defRPr/>
                      </a:pPr>
                      <a:r>
                        <a:rPr lang="ar-EG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  <a:rtl val="true"/>
                        </a:rPr>
                        <a:t>نوع التبرع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string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type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6647">
                <a:tc>
                  <a:txBody>
                    <a:bodyPr anchor="t" rtlCol="false"/>
                    <a:lstStyle/>
                    <a:p>
                      <a:pPr algn="ctr" rtl="true">
                        <a:lnSpc>
                          <a:spcPts val="2974"/>
                        </a:lnSpc>
                        <a:defRPr/>
                      </a:pPr>
                      <a:r>
                        <a:rPr lang="ar-EG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  <a:rtl val="true"/>
                        </a:rPr>
                        <a:t>الكمية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integer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quantity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0801">
                <a:tc>
                  <a:txBody>
                    <a:bodyPr anchor="t" rtlCol="false"/>
                    <a:lstStyle/>
                    <a:p>
                      <a:pPr algn="ctr" rtl="true">
                        <a:lnSpc>
                          <a:spcPts val="2974"/>
                        </a:lnSpc>
                        <a:defRPr/>
                      </a:pPr>
                      <a:r>
                        <a:rPr lang="ar-EG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  <a:rtl val="true"/>
                        </a:rPr>
                        <a:t>حالة المتبرع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enum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status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0801">
                <a:tc>
                  <a:txBody>
                    <a:bodyPr anchor="t" rtlCol="false"/>
                    <a:lstStyle/>
                    <a:p>
                      <a:pPr algn="ctr" rtl="true">
                        <a:lnSpc>
                          <a:spcPts val="2974"/>
                        </a:lnSpc>
                        <a:defRPr/>
                      </a:pPr>
                      <a:r>
                        <a:rPr lang="ar-EG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  <a:rtl val="true"/>
                        </a:rPr>
                        <a:t>وصف اختياري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text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description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0791825" y="159703"/>
            <a:ext cx="706755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12880"/>
              </a:lnSpc>
            </a:pPr>
            <a:r>
              <a:rPr lang="ar-EG" b="true" sz="9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قواعد البيانات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722646" y="1235075"/>
            <a:ext cx="642135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7279"/>
              </a:lnSpc>
            </a:pPr>
            <a:r>
              <a:rPr lang="ar-EG" b="true" sz="51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جدول  </a:t>
            </a:r>
            <a:r>
              <a:rPr lang="en-US" b="true" sz="51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donations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667194" y="2372083"/>
            <a:ext cx="10305907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7279"/>
              </a:lnSpc>
            </a:pPr>
            <a:r>
              <a:rPr lang="ar-EG" b="true" sz="51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العلاقات :</a:t>
            </a:r>
          </a:p>
          <a:p>
            <a:pPr algn="ctr" rtl="true">
              <a:lnSpc>
                <a:spcPts val="727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1667194" y="3258543"/>
            <a:ext cx="6620806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hasMany</a:t>
            </a: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→ distributions</a:t>
            </a:r>
          </a:p>
          <a:p>
            <a:pPr algn="ctr" rtl="true" marL="734059" indent="-367030" lvl="1">
              <a:lnSpc>
                <a:spcPts val="4759"/>
              </a:lnSpc>
              <a:buFont typeface="Arial"/>
              <a:buChar char="•"/>
            </a:pPr>
          </a:p>
          <a:p>
            <a:pPr algn="ctr" rtl="true" marL="734059" indent="-367030" lvl="1">
              <a:lnSpc>
                <a:spcPts val="4759"/>
              </a:lnSpc>
              <a:buFont typeface="Arial"/>
              <a:buChar char="•"/>
            </a:pPr>
          </a:p>
          <a:p>
            <a:pPr algn="ctr" rtl="true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2467333"/>
          <a:ext cx="10305907" cy="4950923"/>
        </p:xfrm>
        <a:graphic>
          <a:graphicData uri="http://schemas.openxmlformats.org/drawingml/2006/table">
            <a:tbl>
              <a:tblPr/>
              <a:tblGrid>
                <a:gridCol w="5436505"/>
                <a:gridCol w="2434701"/>
                <a:gridCol w="2434701"/>
              </a:tblGrid>
              <a:tr h="1027079">
                <a:tc>
                  <a:txBody>
                    <a:bodyPr anchor="t" rtlCol="false"/>
                    <a:lstStyle/>
                    <a:p>
                      <a:pPr algn="ctr" rtl="true">
                        <a:lnSpc>
                          <a:spcPts val="2974"/>
                        </a:lnSpc>
                        <a:defRPr/>
                      </a:pPr>
                      <a:r>
                        <a:rPr lang="ar-EG" b="true" sz="2124">
                          <a:solidFill>
                            <a:srgbClr val="FFFFFF"/>
                          </a:solidFill>
                          <a:latin typeface="Tajawal Bold"/>
                          <a:ea typeface="Tajawal Bold"/>
                          <a:cs typeface="Tajawal Bold"/>
                          <a:sym typeface="Tajawal Bold"/>
                          <a:rtl val="true"/>
                        </a:rPr>
                        <a:t>الوصف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rtl="true">
                        <a:lnSpc>
                          <a:spcPts val="2974"/>
                        </a:lnSpc>
                        <a:defRPr/>
                      </a:pPr>
                      <a:r>
                        <a:rPr lang="ar-EG" b="true" sz="2124">
                          <a:solidFill>
                            <a:srgbClr val="FFFFFF"/>
                          </a:solidFill>
                          <a:latin typeface="Tajawal Bold"/>
                          <a:ea typeface="Tajawal Bold"/>
                          <a:cs typeface="Tajawal Bold"/>
                          <a:sym typeface="Tajawal Bold"/>
                          <a:rtl val="true"/>
                        </a:rPr>
                        <a:t>النوع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rtl="true">
                        <a:lnSpc>
                          <a:spcPts val="2974"/>
                        </a:lnSpc>
                        <a:defRPr/>
                      </a:pPr>
                      <a:r>
                        <a:rPr lang="ar-EG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  <a:rtl val="true"/>
                        </a:rPr>
                        <a:t>العمود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7079">
                <a:tc>
                  <a:txBody>
                    <a:bodyPr anchor="t" rtlCol="false"/>
                    <a:lstStyle/>
                    <a:p>
                      <a:pPr algn="ctr" rtl="true">
                        <a:lnSpc>
                          <a:spcPts val="2974"/>
                        </a:lnSpc>
                        <a:defRPr/>
                      </a:pPr>
                      <a:r>
                        <a:rPr lang="ar-EG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  <a:rtl val="true"/>
                        </a:rPr>
                        <a:t>يربط المستفيد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foreignid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beneficiary_id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7079">
                <a:tc>
                  <a:txBody>
                    <a:bodyPr anchor="t" rtlCol="false"/>
                    <a:lstStyle/>
                    <a:p>
                      <a:pPr algn="ctr" rtl="true">
                        <a:lnSpc>
                          <a:spcPts val="2974"/>
                        </a:lnSpc>
                        <a:defRPr/>
                      </a:pPr>
                      <a:r>
                        <a:rPr lang="ar-EG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  <a:rtl val="true"/>
                        </a:rPr>
                        <a:t>نوع الطلب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enum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type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7794">
                <a:tc>
                  <a:txBody>
                    <a:bodyPr anchor="t" rtlCol="false"/>
                    <a:lstStyle/>
                    <a:p>
                      <a:pPr algn="ctr" rtl="true">
                        <a:lnSpc>
                          <a:spcPts val="2974"/>
                        </a:lnSpc>
                        <a:defRPr/>
                      </a:pPr>
                      <a:r>
                        <a:rPr lang="ar-EG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  <a:rtl val="true"/>
                        </a:rPr>
                        <a:t>حالة الطلب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enum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status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1893">
                <a:tc>
                  <a:txBody>
                    <a:bodyPr anchor="t" rtlCol="false"/>
                    <a:lstStyle/>
                    <a:p>
                      <a:pPr algn="ctr" rtl="true">
                        <a:lnSpc>
                          <a:spcPts val="2974"/>
                        </a:lnSpc>
                        <a:defRPr/>
                      </a:pPr>
                      <a:r>
                        <a:rPr lang="ar-EG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  <a:rtl val="true"/>
                        </a:rPr>
                        <a:t>ملف اثبات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string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document_url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0791825" y="159703"/>
            <a:ext cx="706755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12880"/>
              </a:lnSpc>
            </a:pPr>
            <a:r>
              <a:rPr lang="ar-EG" b="true" sz="9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قواعد البيانات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722646" y="1235075"/>
            <a:ext cx="705265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7279"/>
              </a:lnSpc>
            </a:pPr>
            <a:r>
              <a:rPr lang="ar-EG" b="true" sz="51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جدول </a:t>
            </a:r>
            <a:r>
              <a:rPr lang="en-US" b="true" sz="51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aid_requests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667194" y="2372083"/>
            <a:ext cx="10305907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7279"/>
              </a:lnSpc>
            </a:pPr>
            <a:r>
              <a:rPr lang="ar-EG" b="true" sz="51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العلاقات :</a:t>
            </a:r>
          </a:p>
          <a:p>
            <a:pPr algn="ctr" rtl="true">
              <a:lnSpc>
                <a:spcPts val="727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1667194" y="3258543"/>
            <a:ext cx="6620806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belongsTo</a:t>
            </a: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→ users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hasMany → distributions</a:t>
            </a:r>
          </a:p>
          <a:p>
            <a:pPr algn="ctr" rtl="true">
              <a:lnSpc>
                <a:spcPts val="4759"/>
              </a:lnSpc>
            </a:pPr>
          </a:p>
          <a:p>
            <a:pPr algn="ctr" rtl="true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226722" y="1028700"/>
          <a:ext cx="9296257" cy="7277100"/>
        </p:xfrm>
        <a:graphic>
          <a:graphicData uri="http://schemas.openxmlformats.org/drawingml/2006/table">
            <a:tbl>
              <a:tblPr/>
              <a:tblGrid>
                <a:gridCol w="4903901"/>
                <a:gridCol w="2196178"/>
                <a:gridCol w="2196178"/>
              </a:tblGrid>
              <a:tr h="909638">
                <a:tc>
                  <a:txBody>
                    <a:bodyPr anchor="t" rtlCol="false"/>
                    <a:lstStyle/>
                    <a:p>
                      <a:pPr algn="ctr" rtl="true">
                        <a:lnSpc>
                          <a:spcPts val="2974"/>
                        </a:lnSpc>
                        <a:defRPr/>
                      </a:pPr>
                      <a:r>
                        <a:rPr lang="ar-EG" b="true" sz="2124">
                          <a:solidFill>
                            <a:srgbClr val="FFFFFF"/>
                          </a:solidFill>
                          <a:latin typeface="Tajawal Bold"/>
                          <a:ea typeface="Tajawal Bold"/>
                          <a:cs typeface="Tajawal Bold"/>
                          <a:sym typeface="Tajawal Bold"/>
                          <a:rtl val="true"/>
                        </a:rPr>
                        <a:t>الوصف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rtl="true">
                        <a:lnSpc>
                          <a:spcPts val="2974"/>
                        </a:lnSpc>
                        <a:defRPr/>
                      </a:pPr>
                      <a:r>
                        <a:rPr lang="ar-EG" b="true" sz="2124">
                          <a:solidFill>
                            <a:srgbClr val="FFFFFF"/>
                          </a:solidFill>
                          <a:latin typeface="Tajawal Bold"/>
                          <a:ea typeface="Tajawal Bold"/>
                          <a:cs typeface="Tajawal Bold"/>
                          <a:sym typeface="Tajawal Bold"/>
                          <a:rtl val="true"/>
                        </a:rPr>
                        <a:t>النوع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rtl="true">
                        <a:lnSpc>
                          <a:spcPts val="2974"/>
                        </a:lnSpc>
                        <a:defRPr/>
                      </a:pPr>
                      <a:r>
                        <a:rPr lang="ar-EG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  <a:rtl val="true"/>
                        </a:rPr>
                        <a:t>العمود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9638">
                <a:tc>
                  <a:txBody>
                    <a:bodyPr anchor="t" rtlCol="false"/>
                    <a:lstStyle/>
                    <a:p>
                      <a:pPr algn="ctr" rtl="true">
                        <a:lnSpc>
                          <a:spcPts val="2974"/>
                        </a:lnSpc>
                        <a:defRPr/>
                      </a:pPr>
                      <a:r>
                        <a:rPr lang="ar-EG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  <a:rtl val="true"/>
                        </a:rPr>
                        <a:t>يربط المستفيد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foreignid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beneficiary_id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9638">
                <a:tc>
                  <a:txBody>
                    <a:bodyPr anchor="t" rtlCol="false"/>
                    <a:lstStyle/>
                    <a:p>
                      <a:pPr algn="ctr" rtl="true">
                        <a:lnSpc>
                          <a:spcPts val="2974"/>
                        </a:lnSpc>
                        <a:defRPr/>
                      </a:pPr>
                      <a:r>
                        <a:rPr lang="ar-EG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  <a:rtl val="true"/>
                        </a:rPr>
                        <a:t>يربط المتطوع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notes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volunteer_id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9638">
                <a:tc>
                  <a:txBody>
                    <a:bodyPr anchor="t" rtlCol="false"/>
                    <a:lstStyle/>
                    <a:p>
                      <a:pPr algn="ctr" rtl="true">
                        <a:lnSpc>
                          <a:spcPts val="2974"/>
                        </a:lnSpc>
                        <a:defRPr/>
                      </a:pPr>
                      <a:r>
                        <a:rPr lang="ar-EG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  <a:rtl val="true"/>
                        </a:rPr>
                        <a:t>يربط االتبرع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foreignid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donation_id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9638">
                <a:tc>
                  <a:txBody>
                    <a:bodyPr anchor="t" rtlCol="false"/>
                    <a:lstStyle/>
                    <a:p>
                      <a:pPr algn="ctr" rtl="true">
                        <a:lnSpc>
                          <a:spcPts val="2974"/>
                        </a:lnSpc>
                        <a:defRPr/>
                      </a:pPr>
                      <a:r>
                        <a:rPr lang="ar-EG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  <a:rtl val="true"/>
                        </a:rPr>
                        <a:t>يربط الطلب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foreignid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aid_request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9638">
                <a:tc>
                  <a:txBody>
                    <a:bodyPr anchor="t" rtlCol="false"/>
                    <a:lstStyle/>
                    <a:p>
                      <a:pPr algn="ctr" rtl="true">
                        <a:lnSpc>
                          <a:spcPts val="2974"/>
                        </a:lnSpc>
                        <a:defRPr/>
                      </a:pPr>
                      <a:r>
                        <a:rPr lang="ar-EG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  <a:rtl val="true"/>
                        </a:rPr>
                        <a:t>حالة التوصيل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enum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delivery_status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9638">
                <a:tc>
                  <a:txBody>
                    <a:bodyPr anchor="t" rtlCol="false"/>
                    <a:lstStyle/>
                    <a:p>
                      <a:pPr algn="ctr" rtl="true">
                        <a:lnSpc>
                          <a:spcPts val="2974"/>
                        </a:lnSpc>
                        <a:defRPr/>
                      </a:pPr>
                      <a:r>
                        <a:rPr lang="ar-EG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  <a:rtl val="true"/>
                        </a:rPr>
                        <a:t>إثبات التوصيل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string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proof_file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9638">
                <a:tc>
                  <a:txBody>
                    <a:bodyPr anchor="t" rtlCol="false"/>
                    <a:lstStyle/>
                    <a:p>
                      <a:pPr algn="ctr" rtl="true">
                        <a:lnSpc>
                          <a:spcPts val="2974"/>
                        </a:lnSpc>
                        <a:defRPr/>
                      </a:pPr>
                      <a:r>
                        <a:rPr lang="ar-EG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  <a:rtl val="true"/>
                        </a:rPr>
                        <a:t>ملاحظات إضافية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text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FFFFFF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notes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0868025" y="159703"/>
            <a:ext cx="6915150" cy="1550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12740"/>
              </a:lnSpc>
            </a:pPr>
            <a:r>
              <a:rPr lang="ar-EG" b="true" sz="91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قواعد البيانات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091350" y="141605"/>
            <a:ext cx="705265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7279"/>
              </a:lnSpc>
            </a:pPr>
            <a:r>
              <a:rPr lang="ar-EG" b="true" sz="51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جدول </a:t>
            </a:r>
            <a:r>
              <a:rPr lang="en-US" b="true" sz="51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distributions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667194" y="2372083"/>
            <a:ext cx="10305907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7279"/>
              </a:lnSpc>
            </a:pPr>
            <a:r>
              <a:rPr lang="ar-EG" b="true" sz="51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العلاقات :</a:t>
            </a:r>
          </a:p>
          <a:p>
            <a:pPr algn="ctr" rtl="true">
              <a:lnSpc>
                <a:spcPts val="727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1267144" y="3258543"/>
            <a:ext cx="7020856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belongsTo → users, donations, aid_requests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BFDB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3581400" y="723900"/>
          <a:ext cx="9772650" cy="6901826"/>
        </p:xfrm>
        <a:graphic>
          <a:graphicData uri="http://schemas.openxmlformats.org/drawingml/2006/table">
            <a:tbl>
              <a:tblPr/>
              <a:tblGrid>
                <a:gridCol w="3678290"/>
                <a:gridCol w="3410546"/>
                <a:gridCol w="2683813"/>
              </a:tblGrid>
              <a:tr h="1024832">
                <a:tc>
                  <a:txBody>
                    <a:bodyPr anchor="t" rtlCol="false"/>
                    <a:lstStyle/>
                    <a:p>
                      <a:pPr algn="ctr" rtl="true">
                        <a:lnSpc>
                          <a:spcPts val="2974"/>
                        </a:lnSpc>
                        <a:defRPr/>
                      </a:pPr>
                      <a:r>
                        <a:rPr lang="ar-EG" b="true" sz="2124">
                          <a:solidFill>
                            <a:srgbClr val="000000"/>
                          </a:solidFill>
                          <a:latin typeface="Tajawal Bold"/>
                          <a:ea typeface="Tajawal Bold"/>
                          <a:cs typeface="Tajawal Bold"/>
                          <a:sym typeface="Tajawal Bold"/>
                          <a:rtl val="true"/>
                        </a:rPr>
                        <a:t>نوع العلاقة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rtl="true">
                        <a:lnSpc>
                          <a:spcPts val="2974"/>
                        </a:lnSpc>
                        <a:defRPr/>
                      </a:pPr>
                      <a:r>
                        <a:rPr lang="ar-EG" b="true" sz="2124">
                          <a:solidFill>
                            <a:srgbClr val="000000"/>
                          </a:solidFill>
                          <a:latin typeface="Tajawal Bold"/>
                          <a:ea typeface="Tajawal Bold"/>
                          <a:cs typeface="Tajawal Bold"/>
                          <a:sym typeface="Tajawal Bold"/>
                          <a:rtl val="true"/>
                        </a:rPr>
                        <a:t>يرتبط ب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rtl="true">
                        <a:lnSpc>
                          <a:spcPts val="2974"/>
                        </a:lnSpc>
                        <a:defRPr/>
                      </a:pPr>
                      <a:r>
                        <a:rPr lang="ar-EG" b="true" sz="2124">
                          <a:solidFill>
                            <a:srgbClr val="000000"/>
                          </a:solidFill>
                          <a:latin typeface="Tajawal Bold"/>
                          <a:ea typeface="Tajawal Bold"/>
                          <a:cs typeface="Tajawal Bold"/>
                          <a:sym typeface="Tajawal Bold"/>
                          <a:rtl val="true"/>
                        </a:rPr>
                        <a:t>الكيان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83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000000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hasMany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Distribution,aidrequests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000000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users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989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000000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hasMany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000000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distribution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000000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donations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45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000000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hasMany,belongsTo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r>
                        <a:rPr lang="en-US" sz="12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User, Distribtion</a:t>
                      </a:r>
                      <a:endParaRPr lang="en-US" sz="1100"/>
                    </a:p>
                    <a:p>
                      <a:pPr algn="ctr">
                        <a:lnSpc>
                          <a:spcPts val="181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000000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aidRequests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69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000000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belongsTo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000000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User, Donation, AidRequest</a:t>
                      </a:r>
                      <a:endParaRPr lang="en-US" sz="1100"/>
                    </a:p>
                    <a:p>
                      <a:pPr algn="ctr">
                        <a:lnSpc>
                          <a:spcPts val="2974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000000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distributions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83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000000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morphMany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000000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Notification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74"/>
                        </a:lnSpc>
                        <a:defRPr/>
                      </a:pPr>
                      <a:r>
                        <a:rPr lang="en-US" sz="2124">
                          <a:solidFill>
                            <a:srgbClr val="000000"/>
                          </a:solidFill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users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5201900" y="232727"/>
            <a:ext cx="240030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7279"/>
              </a:lnSpc>
            </a:pPr>
            <a:r>
              <a:rPr lang="ar-EG" b="true" sz="5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العلاقات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DB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3476" y="2467910"/>
            <a:ext cx="7849330" cy="4250099"/>
          </a:xfrm>
          <a:custGeom>
            <a:avLst/>
            <a:gdLst/>
            <a:ahLst/>
            <a:cxnLst/>
            <a:rect r="r" b="b" t="t" l="l"/>
            <a:pathLst>
              <a:path h="4250099" w="7849330">
                <a:moveTo>
                  <a:pt x="0" y="0"/>
                </a:moveTo>
                <a:lnTo>
                  <a:pt x="7849330" y="0"/>
                </a:lnTo>
                <a:lnTo>
                  <a:pt x="7849330" y="4250099"/>
                </a:lnTo>
                <a:lnTo>
                  <a:pt x="0" y="42500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63" t="0" r="-2063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13053" y="2292956"/>
            <a:ext cx="7870984" cy="4142105"/>
          </a:xfrm>
          <a:custGeom>
            <a:avLst/>
            <a:gdLst/>
            <a:ahLst/>
            <a:cxnLst/>
            <a:rect r="r" b="b" t="t" l="l"/>
            <a:pathLst>
              <a:path h="4142105" w="7870984">
                <a:moveTo>
                  <a:pt x="0" y="0"/>
                </a:moveTo>
                <a:lnTo>
                  <a:pt x="7870983" y="0"/>
                </a:lnTo>
                <a:lnTo>
                  <a:pt x="7870983" y="4142105"/>
                </a:lnTo>
                <a:lnTo>
                  <a:pt x="0" y="41421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88006" y="6718009"/>
            <a:ext cx="8696030" cy="3511022"/>
          </a:xfrm>
          <a:custGeom>
            <a:avLst/>
            <a:gdLst/>
            <a:ahLst/>
            <a:cxnLst/>
            <a:rect r="r" b="b" t="t" l="l"/>
            <a:pathLst>
              <a:path h="3511022" w="8696030">
                <a:moveTo>
                  <a:pt x="0" y="0"/>
                </a:moveTo>
                <a:lnTo>
                  <a:pt x="8696030" y="0"/>
                </a:lnTo>
                <a:lnTo>
                  <a:pt x="8696030" y="3511022"/>
                </a:lnTo>
                <a:lnTo>
                  <a:pt x="0" y="35110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894087" y="178753"/>
            <a:ext cx="9267825" cy="1295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b="true" sz="7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Factories &amp; Seeders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23476" y="1630997"/>
            <a:ext cx="406717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b="true" sz="5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distribution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389565" y="1405861"/>
            <a:ext cx="414337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b="true" sz="5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aid_requests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023609" y="7586425"/>
            <a:ext cx="272415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b="true" sz="5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sessions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BFDB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500812" y="1630997"/>
            <a:ext cx="11268075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ar-EG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تحليل العلاقات بين الجداول والموديلات</a:t>
            </a:r>
          </a:p>
          <a:p>
            <a:pPr algn="ctr">
              <a:lnSpc>
                <a:spcPts val="727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823347" y="2719705"/>
            <a:ext cx="11945541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User Model</a:t>
            </a:r>
          </a:p>
          <a:p>
            <a:pPr algn="ctr" rtl="true" marL="734059" indent="-367030" lvl="1">
              <a:lnSpc>
                <a:spcPts val="4759"/>
              </a:lnSpc>
              <a:buFont typeface="Arial"/>
              <a:buChar char="•"/>
            </a:pPr>
            <a:r>
              <a:rPr lang="ar-EG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يمثل: المسؤول، </a:t>
            </a:r>
            <a:r>
              <a:rPr lang="ar-EG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المتطوع، أو المستفيد</a:t>
            </a:r>
          </a:p>
          <a:p>
            <a:pPr algn="ctr" rtl="true" marL="734059" indent="-367030" lvl="1">
              <a:lnSpc>
                <a:spcPts val="4759"/>
              </a:lnSpc>
              <a:buFont typeface="Arial"/>
              <a:buChar char="•"/>
            </a:pPr>
            <a:r>
              <a:rPr lang="ar-EG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العلاقات:</a:t>
            </a:r>
          </a:p>
          <a:p>
            <a:pPr algn="ctr" rtl="true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aidRequests() → hasMany</a:t>
            </a:r>
            <a:r>
              <a:rPr lang="ar-EG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 طلبات المساعدة كمستفيد</a:t>
            </a:r>
          </a:p>
          <a:p>
            <a:pPr algn="ctr" rtl="true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distributions() → hasMany</a:t>
            </a:r>
            <a:r>
              <a:rPr lang="ar-EG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 التوزيعات كمستفيد</a:t>
            </a:r>
          </a:p>
          <a:p>
            <a:pPr algn="ctr" rtl="true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volunteerDistributions() → hasMany</a:t>
            </a:r>
            <a:r>
              <a:rPr lang="ar-EG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 التوزيعات كمتطوع</a:t>
            </a:r>
          </a:p>
          <a:p>
            <a:pPr algn="ctr" rtl="true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notifications() → morphMany</a:t>
            </a:r>
            <a:r>
              <a:rPr lang="ar-EG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 إشعارات موجهة للمستخدم</a:t>
            </a:r>
          </a:p>
          <a:p>
            <a:pPr algn="ctr" rtl="true">
              <a:lnSpc>
                <a:spcPts val="475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3377862" y="159703"/>
            <a:ext cx="425767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980259" y="6966902"/>
            <a:ext cx="4655278" cy="1554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961186" indent="-480593" lvl="1">
              <a:lnSpc>
                <a:spcPts val="6232"/>
              </a:lnSpc>
              <a:buFont typeface="Arial"/>
              <a:buChar char="•"/>
            </a:pPr>
            <a:r>
              <a:rPr lang="ar-EG" b="true" sz="445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وظ</a:t>
            </a:r>
            <a:r>
              <a:rPr lang="ar-EG" b="true" sz="445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ائف إضافية:</a:t>
            </a:r>
          </a:p>
          <a:p>
            <a:pPr algn="ctr" rtl="true">
              <a:lnSpc>
                <a:spcPts val="6232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666280" y="7720434"/>
            <a:ext cx="15593020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734059" indent="-367030" lvl="1">
              <a:lnSpc>
                <a:spcPts val="4759"/>
              </a:lnSpc>
              <a:buFont typeface="Arial"/>
              <a:buChar char="•"/>
            </a:pPr>
            <a:r>
              <a:rPr lang="ar-EG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 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isAdmin(), isVolunteer(),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isBeneficiary</a:t>
            </a:r>
            <a:r>
              <a:rPr lang="ar-EG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() لتحديد الدور</a:t>
            </a:r>
          </a:p>
          <a:p>
            <a:pPr algn="ctr" rtl="true" marL="734059" indent="-367030" lvl="1">
              <a:lnSpc>
                <a:spcPts val="4759"/>
              </a:lnSpc>
              <a:buFont typeface="Arial"/>
              <a:buChar char="•"/>
            </a:pPr>
            <a:r>
              <a:rPr lang="ar-EG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 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getRoleName</a:t>
            </a:r>
            <a:r>
              <a:rPr lang="ar-EG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() ترجمة الدور للعربية</a:t>
            </a:r>
          </a:p>
          <a:p>
            <a:pPr algn="ctr" rtl="true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getUnreadNotificationsCount(), markAllNotificationsAsRead</a:t>
            </a:r>
            <a:r>
              <a:rPr lang="ar-EG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() لإدارة الإشعارات</a:t>
            </a:r>
          </a:p>
          <a:p>
            <a:pPr algn="ctr" rtl="true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BFDB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500812" y="1630997"/>
            <a:ext cx="11268075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ar-EG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تحليل العلاقات بين الجداول والموديلات</a:t>
            </a:r>
          </a:p>
          <a:p>
            <a:pPr algn="ctr">
              <a:lnSpc>
                <a:spcPts val="727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6266557" y="2719705"/>
            <a:ext cx="11059120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Donation Model</a:t>
            </a:r>
          </a:p>
          <a:p>
            <a:pPr algn="ctr">
              <a:lnSpc>
                <a:spcPts val="4759"/>
              </a:lnSpc>
            </a:pPr>
            <a:r>
              <a:rPr lang="ar-EG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يمثل: ال</a:t>
            </a:r>
            <a:r>
              <a:rPr lang="ar-EG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تبرعات المقدمة</a:t>
            </a:r>
          </a:p>
          <a:p>
            <a:pPr algn="ctr">
              <a:lnSpc>
                <a:spcPts val="4759"/>
              </a:lnSpc>
            </a:pPr>
            <a:r>
              <a:rPr lang="ar-EG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العلاقات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distributions() → hasMany </a:t>
            </a:r>
            <a:r>
              <a:rPr lang="ar-EG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التوزيعات المرتبطة بهذا التبرع</a:t>
            </a:r>
          </a:p>
          <a:p>
            <a:pPr algn="ctr" rtl="true">
              <a:lnSpc>
                <a:spcPts val="475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3377862" y="159703"/>
            <a:ext cx="425767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229052" y="5491584"/>
            <a:ext cx="11001375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4759"/>
              </a:lnSpc>
            </a:pPr>
            <a:r>
              <a:rPr lang="ar-EG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   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idRequest Model</a:t>
            </a:r>
          </a:p>
          <a:p>
            <a:pPr algn="ctr" rtl="true">
              <a:lnSpc>
                <a:spcPts val="4759"/>
              </a:lnSpc>
            </a:pPr>
            <a:r>
              <a:rPr lang="ar-EG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يمثل: طلبات المساعدة من المستفيدين</a:t>
            </a:r>
          </a:p>
          <a:p>
            <a:pPr algn="ctr" rtl="true">
              <a:lnSpc>
                <a:spcPts val="4759"/>
              </a:lnSpc>
            </a:pPr>
            <a:r>
              <a:rPr lang="ar-EG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العلاقات:</a:t>
            </a:r>
          </a:p>
          <a:p>
            <a:pPr algn="ctr" rtl="true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beneficiary() → belongsTo</a:t>
            </a:r>
            <a:r>
              <a:rPr lang="ar-EG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 المستخدم المستفيد</a:t>
            </a:r>
          </a:p>
          <a:p>
            <a:pPr algn="ctr" rtl="true">
              <a:lnSpc>
                <a:spcPts val="4759"/>
              </a:lnSpc>
            </a:pPr>
            <a:r>
              <a:rPr lang="ar-EG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  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distributions() → hasMany</a:t>
            </a:r>
            <a:r>
              <a:rPr lang="ar-EG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 التوزيعات الناتجة عن هذا الطلب</a:t>
            </a:r>
          </a:p>
          <a:p>
            <a:pPr algn="ctr" rtl="true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BFDB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500812" y="1630997"/>
            <a:ext cx="11268075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ar-EG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تحليل العلاقات بين الجداول والموديلات</a:t>
            </a:r>
          </a:p>
          <a:p>
            <a:pPr algn="ctr">
              <a:lnSpc>
                <a:spcPts val="727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7085707" y="2719705"/>
            <a:ext cx="9420820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Distribution Model</a:t>
            </a:r>
          </a:p>
          <a:p>
            <a:pPr algn="ctr">
              <a:lnSpc>
                <a:spcPts val="4759"/>
              </a:lnSpc>
            </a:pPr>
            <a:r>
              <a:rPr lang="ar-EG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يمثل: عملية توزيع ال</a:t>
            </a:r>
            <a:r>
              <a:rPr lang="ar-EG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تبرع</a:t>
            </a:r>
          </a:p>
          <a:p>
            <a:pPr algn="ctr">
              <a:lnSpc>
                <a:spcPts val="4759"/>
              </a:lnSpc>
            </a:pPr>
            <a:r>
              <a:rPr lang="ar-EG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العلاقات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volunteer() → belongsTo </a:t>
            </a:r>
            <a:r>
              <a:rPr lang="ar-EG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المستخدم المتطوع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beneficiary() → belongsTo </a:t>
            </a:r>
            <a:r>
              <a:rPr lang="ar-EG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المستخدم المستفيد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donation() → belongsTo </a:t>
            </a:r>
            <a:r>
              <a:rPr lang="ar-EG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التبرع المرتبط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aidRequest() → belongsTo </a:t>
            </a:r>
            <a:r>
              <a:rPr lang="ar-EG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الطلب المرتبط</a:t>
            </a:r>
          </a:p>
          <a:p>
            <a:pPr algn="ctr" rtl="true">
              <a:lnSpc>
                <a:spcPts val="475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3377862" y="159703"/>
            <a:ext cx="425767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BFDB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6068" y="1903730"/>
            <a:ext cx="16735863" cy="7354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b="true" sz="5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</a:p>
          <a:p>
            <a:pPr algn="ctr" rtl="true" marL="1122679" indent="-561340" lvl="1">
              <a:lnSpc>
                <a:spcPts val="7279"/>
              </a:lnSpc>
              <a:buFont typeface="Arial"/>
              <a:buChar char="•"/>
            </a:pPr>
            <a:r>
              <a:rPr lang="ar-EG" b="true" sz="5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تمثيل البيانات: مثل جدول المستخدمين  التبرعات التوزيعات والمتطوعين مستفيدين في قاعدة البيانات.</a:t>
            </a:r>
          </a:p>
          <a:p>
            <a:pPr algn="ctr" rtl="true" marL="1122679" indent="-561340" lvl="1">
              <a:lnSpc>
                <a:spcPts val="7279"/>
              </a:lnSpc>
              <a:buFont typeface="Arial"/>
              <a:buChar char="•"/>
            </a:pPr>
            <a:r>
              <a:rPr lang="ar-EG" b="true" sz="5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التعامل مع قاعدة البيانات: جلب، حفظ، تعديل، حذف البيانات.</a:t>
            </a:r>
          </a:p>
          <a:p>
            <a:pPr algn="ctr" rtl="true" marL="1122679" indent="-561340" lvl="1">
              <a:lnSpc>
                <a:spcPts val="7279"/>
              </a:lnSpc>
              <a:buFont typeface="Arial"/>
              <a:buChar char="•"/>
            </a:pPr>
            <a:r>
              <a:rPr lang="ar-EG" b="true" sz="5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تطبيق المنطق المرتبط بالبيانات: مثل التحقق من صحة رقم الهاتف أو تنسيق اسم المستخدم.</a:t>
            </a:r>
          </a:p>
          <a:p>
            <a:pPr algn="ctr" rtl="true">
              <a:lnSpc>
                <a:spcPts val="727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7038975" y="432436"/>
            <a:ext cx="421005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7820" y="9473171"/>
            <a:ext cx="1280477" cy="267219"/>
          </a:xfrm>
          <a:custGeom>
            <a:avLst/>
            <a:gdLst/>
            <a:ahLst/>
            <a:cxnLst/>
            <a:rect r="r" b="b" t="t" l="l"/>
            <a:pathLst>
              <a:path h="267219" w="1280477">
                <a:moveTo>
                  <a:pt x="0" y="0"/>
                </a:moveTo>
                <a:lnTo>
                  <a:pt x="1280477" y="0"/>
                </a:lnTo>
                <a:lnTo>
                  <a:pt x="1280477" y="267219"/>
                </a:lnTo>
                <a:lnTo>
                  <a:pt x="0" y="2672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0182" y="480298"/>
            <a:ext cx="10061395" cy="8229600"/>
          </a:xfrm>
          <a:custGeom>
            <a:avLst/>
            <a:gdLst/>
            <a:ahLst/>
            <a:cxnLst/>
            <a:rect r="r" b="b" t="t" l="l"/>
            <a:pathLst>
              <a:path h="8229600" w="10061395">
                <a:moveTo>
                  <a:pt x="0" y="0"/>
                </a:moveTo>
                <a:lnTo>
                  <a:pt x="10061394" y="0"/>
                </a:lnTo>
                <a:lnTo>
                  <a:pt x="1006139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7373" t="0" r="-31613" b="-6663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1327175" y="146489"/>
            <a:ext cx="3872937" cy="3872937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85289" y="111986"/>
                  </a:lnTo>
                  <a:lnTo>
                    <a:pt x="609600" y="54447"/>
                  </a:lnTo>
                  <a:lnTo>
                    <a:pt x="621927" y="190873"/>
                  </a:lnTo>
                  <a:lnTo>
                    <a:pt x="758353" y="203200"/>
                  </a:lnTo>
                  <a:lnTo>
                    <a:pt x="700814" y="327511"/>
                  </a:lnTo>
                  <a:lnTo>
                    <a:pt x="812800" y="406400"/>
                  </a:lnTo>
                  <a:lnTo>
                    <a:pt x="700814" y="485289"/>
                  </a:lnTo>
                  <a:lnTo>
                    <a:pt x="758353" y="609600"/>
                  </a:lnTo>
                  <a:lnTo>
                    <a:pt x="621927" y="621927"/>
                  </a:lnTo>
                  <a:lnTo>
                    <a:pt x="609600" y="758353"/>
                  </a:lnTo>
                  <a:lnTo>
                    <a:pt x="485289" y="700814"/>
                  </a:lnTo>
                  <a:lnTo>
                    <a:pt x="406400" y="812800"/>
                  </a:lnTo>
                  <a:lnTo>
                    <a:pt x="327511" y="700814"/>
                  </a:lnTo>
                  <a:lnTo>
                    <a:pt x="203200" y="758353"/>
                  </a:lnTo>
                  <a:lnTo>
                    <a:pt x="190873" y="621927"/>
                  </a:lnTo>
                  <a:lnTo>
                    <a:pt x="54447" y="609600"/>
                  </a:lnTo>
                  <a:lnTo>
                    <a:pt x="111986" y="485289"/>
                  </a:lnTo>
                  <a:lnTo>
                    <a:pt x="0" y="406400"/>
                  </a:lnTo>
                  <a:lnTo>
                    <a:pt x="111986" y="327511"/>
                  </a:lnTo>
                  <a:lnTo>
                    <a:pt x="54447" y="203200"/>
                  </a:lnTo>
                  <a:lnTo>
                    <a:pt x="190873" y="190873"/>
                  </a:lnTo>
                  <a:lnTo>
                    <a:pt x="203200" y="54447"/>
                  </a:lnTo>
                  <a:lnTo>
                    <a:pt x="327511" y="111986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27000" y="41275"/>
              <a:ext cx="558800" cy="644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rtl="true">
                <a:lnSpc>
                  <a:spcPts val="2974"/>
                </a:lnSpc>
              </a:pPr>
              <a:r>
                <a:rPr lang="ar-EG" b="true" sz="2124">
                  <a:solidFill>
                    <a:srgbClr val="000000"/>
                  </a:solidFill>
                  <a:latin typeface="Tajawal Bold"/>
                  <a:ea typeface="Tajawal Bold"/>
                  <a:cs typeface="Tajawal Bold"/>
                  <a:sym typeface="Tajawal Bold"/>
                  <a:rtl val="true"/>
                </a:rPr>
                <a:t>بعد الضغط على إنشاء حساب</a:t>
              </a:r>
            </a:p>
            <a:p>
              <a:pPr algn="ctr" rtl="true">
                <a:lnSpc>
                  <a:spcPts val="2974"/>
                </a:lnSpc>
              </a:pPr>
              <a:r>
                <a:rPr lang="ar-EG" b="true" sz="2124">
                  <a:solidFill>
                    <a:srgbClr val="000000"/>
                  </a:solidFill>
                  <a:latin typeface="Tajawal Bold"/>
                  <a:ea typeface="Tajawal Bold"/>
                  <a:cs typeface="Tajawal Bold"/>
                  <a:sym typeface="Tajawal Bold"/>
                  <a:rtl val="true"/>
                </a:rPr>
                <a:t>اختيار نوع الدور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439247" y="9303393"/>
            <a:ext cx="493354" cy="58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5"/>
              </a:lnSpc>
              <a:spcBef>
                <a:spcPct val="0"/>
              </a:spcBef>
            </a:pPr>
            <a:r>
              <a:rPr lang="en-US" sz="3111">
                <a:solidFill>
                  <a:srgbClr val="E0513A"/>
                </a:solidFill>
                <a:latin typeface="Tajawal"/>
                <a:ea typeface="Tajawal"/>
                <a:cs typeface="Tajawal"/>
                <a:sym typeface="Tajawal"/>
              </a:rPr>
              <a:t>02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BFDB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6068" y="1941830"/>
            <a:ext cx="16735863" cy="1819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public function beneficiary(){</a:t>
            </a:r>
          </a:p>
          <a:p>
            <a:pPr algn="ctr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return $this-&gt;belongsTo(User::class, 'beneficiary_id');}</a:t>
            </a:r>
          </a:p>
          <a:p>
            <a:pPr algn="ctr" rtl="true">
              <a:lnSpc>
                <a:spcPts val="3640"/>
              </a:lnSpc>
            </a:pPr>
            <a:r>
              <a:rPr lang="ar-EG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كل طلب مساعدة مرتبط بمستخدم واحد (المستفيد)، باستخدام المفتاح </a:t>
            </a: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beneficiary_id</a:t>
            </a:r>
            <a:r>
              <a:rPr lang="ar-EG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.</a:t>
            </a:r>
          </a:p>
          <a:p>
            <a:pPr algn="ctr">
              <a:lnSpc>
                <a:spcPts val="364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6567488" y="86536"/>
            <a:ext cx="5153025" cy="2396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60"/>
              </a:lnSpc>
            </a:pPr>
            <a:r>
              <a:rPr lang="en-US" sz="69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Aid_request</a:t>
            </a:r>
          </a:p>
          <a:p>
            <a:pPr algn="ctr">
              <a:lnSpc>
                <a:spcPts val="966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523437" y="3771704"/>
            <a:ext cx="16735863" cy="211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public function distributions(){</a:t>
            </a:r>
          </a:p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return $this-&gt;hasMany(Distribution::class);}</a:t>
            </a:r>
          </a:p>
          <a:p>
            <a:pPr algn="ctr" rtl="true">
              <a:lnSpc>
                <a:spcPts val="4200"/>
              </a:lnSpc>
            </a:pPr>
            <a:r>
              <a:rPr lang="ar-EG" b="true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 كل طلب مساعدة ممكن يكون له عدة توزيعات مرتبطة به.</a:t>
            </a:r>
          </a:p>
          <a:p>
            <a:pPr algn="ctr">
              <a:lnSpc>
                <a:spcPts val="420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2711205" y="5751958"/>
            <a:ext cx="5155232" cy="1144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4620"/>
              </a:lnSpc>
            </a:pPr>
            <a:r>
              <a:rPr lang="ar-EG" b="true" sz="3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متى الاستدعاء(</a:t>
            </a:r>
            <a:r>
              <a:rPr lang="en-US" b="true" sz="3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controllers</a:t>
            </a:r>
            <a:r>
              <a:rPr lang="ar-EG" b="true" sz="3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711205" y="1137933"/>
            <a:ext cx="5155232" cy="771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6300"/>
              </a:lnSpc>
            </a:pPr>
            <a:r>
              <a:rPr lang="ar-EG" b="true" sz="4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العلاقات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654863" y="6316458"/>
            <a:ext cx="182880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4759"/>
              </a:lnSpc>
            </a:pPr>
            <a:r>
              <a:rPr lang="ar-EG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ط</a:t>
            </a:r>
            <a:r>
              <a:rPr lang="ar-EG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لب جديد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543516" y="6382499"/>
            <a:ext cx="4048125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4200"/>
              </a:lnSpc>
            </a:pPr>
            <a:r>
              <a:rPr lang="ar-EG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لطلب</a:t>
            </a:r>
            <a:r>
              <a:rPr lang="ar-EG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ات المرتبطة بمستخدم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0529" y="6382499"/>
            <a:ext cx="4381500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3920"/>
              </a:lnSpc>
            </a:pPr>
            <a:r>
              <a:rPr lang="ar-EG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التوزيعات المرتبطة بطلب معين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BFDB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476279" y="1960880"/>
            <a:ext cx="9035653" cy="1099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public function volunteer(){</a:t>
            </a:r>
          </a:p>
          <a:p>
            <a:pPr algn="ctr">
              <a:lnSpc>
                <a:spcPts val="2940"/>
              </a:lnSpc>
            </a:pPr>
            <a:r>
              <a:rPr lang="en-US" b="true" sz="2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return $this-&gt;belongsTo(User::class, 'volunteer_id');</a:t>
            </a:r>
            <a:r>
              <a:rPr lang="en-US" b="true" sz="2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}</a:t>
            </a:r>
          </a:p>
          <a:p>
            <a:pPr algn="ctr" rtl="true">
              <a:lnSpc>
                <a:spcPts val="2940"/>
              </a:lnSpc>
            </a:pPr>
            <a:r>
              <a:rPr lang="ar-EG" b="true" sz="2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يربط التوزيع بالمستخدم المتطوع.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500813" y="86536"/>
            <a:ext cx="5286375" cy="1177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60"/>
              </a:lnSpc>
            </a:pPr>
            <a:r>
              <a:rPr lang="en-US" b="true" sz="69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Distribution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011972" y="3982537"/>
            <a:ext cx="9379232" cy="1189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public function beneficiary(){</a:t>
            </a:r>
          </a:p>
          <a:p>
            <a:pPr algn="ctr">
              <a:lnSpc>
                <a:spcPts val="3220"/>
              </a:lnSpc>
            </a:pPr>
            <a:r>
              <a:rPr lang="en-US" b="true" sz="2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return $this-&gt;belongsTo(User::class, 'beneficiary_id');</a:t>
            </a:r>
            <a:r>
              <a:rPr lang="en-US" b="true" sz="2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}</a:t>
            </a:r>
          </a:p>
          <a:p>
            <a:pPr algn="ctr" rtl="true">
              <a:lnSpc>
                <a:spcPts val="3220"/>
              </a:lnSpc>
            </a:pPr>
            <a:r>
              <a:rPr lang="ar-EG" b="true" sz="2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يربط التوزيع بالمستخدم المستفيد.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356700" y="5428589"/>
            <a:ext cx="5155232" cy="1144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4620"/>
              </a:lnSpc>
            </a:pPr>
            <a:r>
              <a:rPr lang="ar-EG" b="true" sz="3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متى الاستدعاء(</a:t>
            </a:r>
            <a:r>
              <a:rPr lang="en-US" b="true" sz="3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controllers</a:t>
            </a:r>
            <a:r>
              <a:rPr lang="ar-EG" b="true" sz="3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711205" y="1137933"/>
            <a:ext cx="5155232" cy="771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6300"/>
              </a:lnSpc>
            </a:pPr>
            <a:r>
              <a:rPr lang="ar-EG" b="true" sz="4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العلاقات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657528" y="7235457"/>
            <a:ext cx="2428875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3920"/>
              </a:lnSpc>
            </a:pPr>
            <a:r>
              <a:rPr lang="ar-EG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لإنشاء توزيع جديد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736259" y="7268477"/>
            <a:ext cx="451485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3640"/>
              </a:lnSpc>
            </a:pPr>
            <a:r>
              <a:rPr lang="ar-EG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لجلب التوزيع</a:t>
            </a:r>
            <a:r>
              <a:rPr lang="ar-EG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ات المرتبطة بمستفيد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454384" y="7268477"/>
            <a:ext cx="494347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3640"/>
              </a:lnSpc>
            </a:pPr>
            <a:r>
              <a:rPr lang="ar-EG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لجلب </a:t>
            </a:r>
            <a:r>
              <a:rPr lang="ar-EG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التوزيعات المرتبطة بطلب معين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235232" y="1870710"/>
            <a:ext cx="9379232" cy="1589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public function donation(){</a:t>
            </a:r>
          </a:p>
          <a:p>
            <a:pPr algn="ctr">
              <a:lnSpc>
                <a:spcPts val="3220"/>
              </a:lnSpc>
            </a:pPr>
            <a:r>
              <a:rPr lang="en-US" sz="23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return $this-&gt;belongsTo(Donation::class);</a:t>
            </a:r>
            <a:r>
              <a:rPr lang="en-US" sz="23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}</a:t>
            </a:r>
          </a:p>
          <a:p>
            <a:pPr algn="ctr" rtl="true">
              <a:lnSpc>
                <a:spcPts val="3220"/>
              </a:lnSpc>
            </a:pPr>
            <a:r>
              <a:rPr lang="ar-EG" b="true" sz="2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يربط التوزيع بالتبرع الذي تم توزيعه.</a:t>
            </a:r>
          </a:p>
          <a:p>
            <a:pPr algn="ctr" rtl="true">
              <a:lnSpc>
                <a:spcPts val="322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3982537"/>
            <a:ext cx="9379232" cy="1189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public function aidRequest(){</a:t>
            </a:r>
          </a:p>
          <a:p>
            <a:pPr algn="ctr">
              <a:lnSpc>
                <a:spcPts val="3220"/>
              </a:lnSpc>
            </a:pPr>
            <a:r>
              <a:rPr lang="en-US" b="true" sz="2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return $this-&gt;belongsTo(AidRequest::class);</a:t>
            </a:r>
            <a:r>
              <a:rPr lang="en-US" b="true" sz="2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}</a:t>
            </a:r>
          </a:p>
          <a:p>
            <a:pPr algn="ctr" rtl="true">
              <a:lnSpc>
                <a:spcPts val="3220"/>
              </a:lnSpc>
            </a:pPr>
            <a:r>
              <a:rPr lang="ar-EG" b="true" sz="2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يربط التوزيع بطلب المساعدة (لو كان التوزيع ناتج عن طلب معين).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BFDB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801460" y="2588567"/>
            <a:ext cx="20191863" cy="211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public function distributions(){</a:t>
            </a:r>
          </a:p>
          <a:p>
            <a:pPr algn="ctr">
              <a:lnSpc>
                <a:spcPts val="4200"/>
              </a:lnSpc>
            </a:pPr>
            <a:r>
              <a:rPr lang="en-US" b="true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return $this-&gt;hasMany(Distribution::class);</a:t>
            </a:r>
            <a:r>
              <a:rPr lang="en-US" b="true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}</a:t>
            </a:r>
          </a:p>
          <a:p>
            <a:pPr algn="ctr" rtl="true">
              <a:lnSpc>
                <a:spcPts val="4200"/>
              </a:lnSpc>
            </a:pPr>
            <a:r>
              <a:rPr lang="ar-EG" b="true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كل تبرع يمكن أن يُوزع على أكثر من مستفيد، وكل توزيع يتم تسجيله في جدول </a:t>
            </a:r>
            <a:r>
              <a:rPr lang="en-US" b="true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distributions</a:t>
            </a:r>
            <a:r>
              <a:rPr lang="ar-EG" b="true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.</a:t>
            </a:r>
          </a:p>
          <a:p>
            <a:pPr algn="ctr" rtl="true">
              <a:lnSpc>
                <a:spcPts val="420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7115175" y="86536"/>
            <a:ext cx="4057650" cy="1177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60"/>
              </a:lnSpc>
            </a:pPr>
            <a:r>
              <a:rPr lang="en-US" b="true" sz="69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Donation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356700" y="5428589"/>
            <a:ext cx="5155232" cy="1144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4620"/>
              </a:lnSpc>
            </a:pPr>
            <a:r>
              <a:rPr lang="ar-EG" b="true" sz="3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متى الاستدعاء(</a:t>
            </a:r>
            <a:r>
              <a:rPr lang="en-US" b="true" sz="3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controllers</a:t>
            </a:r>
            <a:r>
              <a:rPr lang="ar-EG" b="true" sz="3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711205" y="1137933"/>
            <a:ext cx="5155232" cy="771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6300"/>
              </a:lnSpc>
            </a:pPr>
            <a:r>
              <a:rPr lang="ar-EG" b="true" sz="4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العلاقات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728966" y="7235457"/>
            <a:ext cx="2286000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3920"/>
              </a:lnSpc>
            </a:pPr>
            <a:r>
              <a:rPr lang="ar-EG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لإنشاء تبرع جديد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598147" y="7268477"/>
            <a:ext cx="479107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3640"/>
              </a:lnSpc>
            </a:pPr>
            <a:r>
              <a:rPr lang="ar-EG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لجلب التوزيع</a:t>
            </a:r>
            <a:r>
              <a:rPr lang="ar-EG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ات المرتبطة بتبرع معين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44984" y="7268477"/>
            <a:ext cx="296227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3640"/>
              </a:lnSpc>
            </a:pPr>
            <a:r>
              <a:rPr lang="ar-EG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لحساب عدد </a:t>
            </a:r>
            <a:r>
              <a:rPr lang="ar-EG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التوزيعات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BFDB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211967" y="4873052"/>
            <a:ext cx="9035653" cy="727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b="true" sz="2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public function aidRequests()</a:t>
            </a:r>
          </a:p>
          <a:p>
            <a:pPr algn="ctr" rtl="true">
              <a:lnSpc>
                <a:spcPts val="2940"/>
              </a:lnSpc>
            </a:pPr>
            <a:r>
              <a:rPr lang="ar-EG" b="true" sz="2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يربط المستخدم المستفيد بطلباته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134350" y="86536"/>
            <a:ext cx="2019300" cy="1177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60"/>
              </a:lnSpc>
            </a:pPr>
            <a:r>
              <a:rPr lang="en-US" b="true" sz="69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297406" y="4725036"/>
            <a:ext cx="9379232" cy="789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b="true" sz="2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public function volunteerDistributions()</a:t>
            </a:r>
          </a:p>
          <a:p>
            <a:pPr algn="ctr" rtl="true">
              <a:lnSpc>
                <a:spcPts val="3220"/>
              </a:lnSpc>
            </a:pPr>
            <a:r>
              <a:rPr lang="ar-EG" b="true" sz="2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يربط المستخدم بالتوزيعات التي نفذها.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791761" y="7685509"/>
            <a:ext cx="5155232" cy="1144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4620"/>
              </a:lnSpc>
            </a:pPr>
            <a:r>
              <a:rPr lang="ar-EG" b="true" sz="3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متى الاستدعاء(</a:t>
            </a:r>
            <a:r>
              <a:rPr lang="en-US" b="true" sz="3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controllers</a:t>
            </a:r>
            <a:r>
              <a:rPr lang="ar-EG" b="true" sz="3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791761" y="3634433"/>
            <a:ext cx="5155232" cy="771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6300"/>
              </a:lnSpc>
            </a:pPr>
            <a:r>
              <a:rPr lang="ar-EG" b="true" sz="4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العلاقات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083057" y="8954730"/>
            <a:ext cx="2428875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3920"/>
              </a:lnSpc>
            </a:pPr>
            <a:r>
              <a:rPr lang="ar-EG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لإنشاء توزيع جديد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161787" y="8987750"/>
            <a:ext cx="451485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3640"/>
              </a:lnSpc>
            </a:pPr>
            <a:r>
              <a:rPr lang="ar-EG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لجلب التوزيع</a:t>
            </a:r>
            <a:r>
              <a:rPr lang="ar-EG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ات المرتبطة بمستفيد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879912" y="8987750"/>
            <a:ext cx="494347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3640"/>
              </a:lnSpc>
            </a:pPr>
            <a:r>
              <a:rPr lang="ar-EG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لجلب </a:t>
            </a:r>
            <a:r>
              <a:rPr lang="ar-EG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التوزيعات المرتبطة بطلب معين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1549792" y="4411407"/>
            <a:ext cx="9379232" cy="1189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public function distributions()</a:t>
            </a:r>
          </a:p>
          <a:p>
            <a:pPr algn="ctr" rtl="true">
              <a:lnSpc>
                <a:spcPts val="3220"/>
              </a:lnSpc>
            </a:pPr>
            <a:r>
              <a:rPr lang="ar-EG" b="true" sz="2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يربط المستخدم بالتوزيعات التي استلمها.</a:t>
            </a:r>
          </a:p>
          <a:p>
            <a:pPr algn="ctr" rtl="true">
              <a:lnSpc>
                <a:spcPts val="322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3860211" y="6904778"/>
            <a:ext cx="9379232" cy="1656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public function isAdmin()</a:t>
            </a:r>
          </a:p>
          <a:p>
            <a:pPr algn="ctr">
              <a:lnSpc>
                <a:spcPts val="2660"/>
              </a:lnSpc>
            </a:pPr>
            <a:r>
              <a:rPr lang="en-US" b="true" sz="19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public</a:t>
            </a:r>
            <a:r>
              <a:rPr lang="en-US" b="true" sz="19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function isVolunteer()</a:t>
            </a:r>
          </a:p>
          <a:p>
            <a:pPr algn="ctr">
              <a:lnSpc>
                <a:spcPts val="2660"/>
              </a:lnSpc>
            </a:pPr>
            <a:r>
              <a:rPr lang="en-US" b="true" sz="19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public function isBeneficiary()</a:t>
            </a:r>
          </a:p>
          <a:p>
            <a:pPr algn="ctr" rtl="true">
              <a:lnSpc>
                <a:spcPts val="2660"/>
              </a:lnSpc>
            </a:pPr>
            <a:r>
              <a:rPr lang="ar-EG" b="true" sz="19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تسهل التحقق من نوع المستخدم داخل الـ </a:t>
            </a:r>
            <a:r>
              <a:rPr lang="en-US" b="true" sz="19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Controller</a:t>
            </a:r>
            <a:r>
              <a:rPr lang="ar-EG" b="true" sz="19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 أو الـ </a:t>
            </a:r>
            <a:r>
              <a:rPr lang="en-US" b="true" sz="19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Middleware</a:t>
            </a:r>
            <a:r>
              <a:rPr lang="ar-EG" b="true" sz="19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.</a:t>
            </a:r>
          </a:p>
          <a:p>
            <a:pPr algn="ctr" rtl="true">
              <a:lnSpc>
                <a:spcPts val="266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372051" y="1913583"/>
            <a:ext cx="7139880" cy="180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HasApiTokens, HasFactory, Notifiable</a:t>
            </a:r>
            <a:r>
              <a:rPr lang="ar-EG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;</a:t>
            </a:r>
          </a:p>
          <a:p>
            <a:pPr algn="ctr" rtl="true" marL="453396" indent="-226698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HasApiTokens</a:t>
            </a:r>
            <a:r>
              <a:rPr lang="ar-EG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: لدعم المصادقة باستخدام 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Laravel Sanctum</a:t>
            </a:r>
            <a:r>
              <a:rPr lang="ar-EG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.</a:t>
            </a:r>
          </a:p>
          <a:p>
            <a:pPr algn="ctr" rtl="true" marL="453396" indent="-226698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HasFactory</a:t>
            </a:r>
            <a:r>
              <a:rPr lang="ar-EG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: لإنشاء بيانات وهمية.</a:t>
            </a:r>
          </a:p>
          <a:p>
            <a:pPr algn="ctr" rtl="true" marL="453396" indent="-226698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Notifiable</a:t>
            </a:r>
            <a:r>
              <a:rPr lang="ar-EG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rtl val="true"/>
              </a:rPr>
              <a:t>: لتفعيل نظام الإشعارات.</a:t>
            </a:r>
          </a:p>
          <a:p>
            <a:pPr algn="ctr" rtl="true">
              <a:lnSpc>
                <a:spcPts val="266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6294898" y="5843201"/>
            <a:ext cx="5155232" cy="771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6300"/>
              </a:lnSpc>
            </a:pPr>
            <a:r>
              <a:rPr lang="ar-EG" b="true" sz="4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الدور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7820" y="9473171"/>
            <a:ext cx="1280477" cy="267219"/>
          </a:xfrm>
          <a:custGeom>
            <a:avLst/>
            <a:gdLst/>
            <a:ahLst/>
            <a:cxnLst/>
            <a:rect r="r" b="b" t="t" l="l"/>
            <a:pathLst>
              <a:path h="267219" w="1280477">
                <a:moveTo>
                  <a:pt x="0" y="0"/>
                </a:moveTo>
                <a:lnTo>
                  <a:pt x="1280477" y="0"/>
                </a:lnTo>
                <a:lnTo>
                  <a:pt x="1280477" y="267219"/>
                </a:lnTo>
                <a:lnTo>
                  <a:pt x="0" y="2672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362673" y="2055036"/>
            <a:ext cx="1294018" cy="270045"/>
          </a:xfrm>
          <a:custGeom>
            <a:avLst/>
            <a:gdLst/>
            <a:ahLst/>
            <a:cxnLst/>
            <a:rect r="r" b="b" t="t" l="l"/>
            <a:pathLst>
              <a:path h="270045" w="1294018">
                <a:moveTo>
                  <a:pt x="0" y="0"/>
                </a:moveTo>
                <a:lnTo>
                  <a:pt x="1294017" y="0"/>
                </a:lnTo>
                <a:lnTo>
                  <a:pt x="1294017" y="270045"/>
                </a:lnTo>
                <a:lnTo>
                  <a:pt x="0" y="2700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-362673" y="602426"/>
            <a:ext cx="1294018" cy="270045"/>
          </a:xfrm>
          <a:custGeom>
            <a:avLst/>
            <a:gdLst/>
            <a:ahLst/>
            <a:cxnLst/>
            <a:rect r="r" b="b" t="t" l="l"/>
            <a:pathLst>
              <a:path h="270045" w="1294018">
                <a:moveTo>
                  <a:pt x="0" y="0"/>
                </a:moveTo>
                <a:lnTo>
                  <a:pt x="1294017" y="0"/>
                </a:lnTo>
                <a:lnTo>
                  <a:pt x="1294017" y="270044"/>
                </a:lnTo>
                <a:lnTo>
                  <a:pt x="0" y="2700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93751" y="737448"/>
            <a:ext cx="11086667" cy="8020416"/>
          </a:xfrm>
          <a:custGeom>
            <a:avLst/>
            <a:gdLst/>
            <a:ahLst/>
            <a:cxnLst/>
            <a:rect r="r" b="b" t="t" l="l"/>
            <a:pathLst>
              <a:path h="8020416" w="11086667">
                <a:moveTo>
                  <a:pt x="0" y="0"/>
                </a:moveTo>
                <a:lnTo>
                  <a:pt x="11086667" y="0"/>
                </a:lnTo>
                <a:lnTo>
                  <a:pt x="11086667" y="8020416"/>
                </a:lnTo>
                <a:lnTo>
                  <a:pt x="0" y="80204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6067" t="0" r="-8257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2087906" y="355281"/>
            <a:ext cx="3086100" cy="30861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5F1E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39700" y="53975"/>
              <a:ext cx="533400" cy="619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rtl="true">
                <a:lnSpc>
                  <a:spcPts val="2974"/>
                </a:lnSpc>
              </a:pPr>
              <a:r>
                <a:rPr lang="ar-EG" b="true" sz="2124">
                  <a:solidFill>
                    <a:srgbClr val="000000"/>
                  </a:solidFill>
                  <a:latin typeface="Tajawal Bold"/>
                  <a:ea typeface="Tajawal Bold"/>
                  <a:cs typeface="Tajawal Bold"/>
                  <a:sym typeface="Tajawal Bold"/>
                  <a:rtl val="true"/>
                </a:rPr>
                <a:t>إنشاء حساب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451232" y="1898331"/>
            <a:ext cx="4059892" cy="6490338"/>
          </a:xfrm>
          <a:custGeom>
            <a:avLst/>
            <a:gdLst/>
            <a:ahLst/>
            <a:cxnLst/>
            <a:rect r="r" b="b" t="t" l="l"/>
            <a:pathLst>
              <a:path h="6490338" w="4059892">
                <a:moveTo>
                  <a:pt x="0" y="0"/>
                </a:moveTo>
                <a:lnTo>
                  <a:pt x="4059893" y="0"/>
                </a:lnTo>
                <a:lnTo>
                  <a:pt x="4059893" y="6490338"/>
                </a:lnTo>
                <a:lnTo>
                  <a:pt x="0" y="649033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79052" t="-16627" r="-161946" b="-26818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087906" y="3504701"/>
            <a:ext cx="6033189" cy="5553678"/>
          </a:xfrm>
          <a:custGeom>
            <a:avLst/>
            <a:gdLst/>
            <a:ahLst/>
            <a:cxnLst/>
            <a:rect r="r" b="b" t="t" l="l"/>
            <a:pathLst>
              <a:path h="5553678" w="6033189">
                <a:moveTo>
                  <a:pt x="0" y="0"/>
                </a:moveTo>
                <a:lnTo>
                  <a:pt x="6033189" y="0"/>
                </a:lnTo>
                <a:lnTo>
                  <a:pt x="6033189" y="5553678"/>
                </a:lnTo>
                <a:lnTo>
                  <a:pt x="0" y="555367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14762" t="-36183" r="-107190" b="-44375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355230" y="9152665"/>
            <a:ext cx="524844" cy="58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5"/>
              </a:lnSpc>
              <a:spcBef>
                <a:spcPct val="0"/>
              </a:spcBef>
            </a:pPr>
            <a:r>
              <a:rPr lang="en-US" sz="3111">
                <a:solidFill>
                  <a:srgbClr val="E0513A"/>
                </a:solidFill>
                <a:latin typeface="Tajawal"/>
                <a:ea typeface="Tajawal"/>
                <a:cs typeface="Tajawal"/>
                <a:sym typeface="Tajawal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7820" y="9473171"/>
            <a:ext cx="1280477" cy="267219"/>
          </a:xfrm>
          <a:custGeom>
            <a:avLst/>
            <a:gdLst/>
            <a:ahLst/>
            <a:cxnLst/>
            <a:rect r="r" b="b" t="t" l="l"/>
            <a:pathLst>
              <a:path h="267219" w="1280477">
                <a:moveTo>
                  <a:pt x="0" y="0"/>
                </a:moveTo>
                <a:lnTo>
                  <a:pt x="1280477" y="0"/>
                </a:lnTo>
                <a:lnTo>
                  <a:pt x="1280477" y="267219"/>
                </a:lnTo>
                <a:lnTo>
                  <a:pt x="0" y="2672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60614" y="837952"/>
            <a:ext cx="13362107" cy="6934664"/>
          </a:xfrm>
          <a:custGeom>
            <a:avLst/>
            <a:gdLst/>
            <a:ahLst/>
            <a:cxnLst/>
            <a:rect r="r" b="b" t="t" l="l"/>
            <a:pathLst>
              <a:path h="6934664" w="13362107">
                <a:moveTo>
                  <a:pt x="0" y="0"/>
                </a:moveTo>
                <a:lnTo>
                  <a:pt x="13362108" y="0"/>
                </a:lnTo>
                <a:lnTo>
                  <a:pt x="13362108" y="6934664"/>
                </a:lnTo>
                <a:lnTo>
                  <a:pt x="0" y="69346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5254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4420875" y="2503647"/>
            <a:ext cx="3086100" cy="2895352"/>
            <a:chOff x="0" y="0"/>
            <a:chExt cx="812800" cy="76256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762562"/>
            </a:xfrm>
            <a:custGeom>
              <a:avLst/>
              <a:gdLst/>
              <a:ahLst/>
              <a:cxnLst/>
              <a:rect r="r" b="b" t="t" l="l"/>
              <a:pathLst>
                <a:path h="762562" w="812800">
                  <a:moveTo>
                    <a:pt x="0" y="381281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812800" y="203200"/>
                  </a:lnTo>
                  <a:lnTo>
                    <a:pt x="812800" y="559362"/>
                  </a:lnTo>
                  <a:lnTo>
                    <a:pt x="406400" y="559362"/>
                  </a:lnTo>
                  <a:lnTo>
                    <a:pt x="406400" y="762562"/>
                  </a:lnTo>
                  <a:lnTo>
                    <a:pt x="0" y="381281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01600" y="117475"/>
              <a:ext cx="711200" cy="4418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rtl="true">
                <a:lnSpc>
                  <a:spcPts val="2974"/>
                </a:lnSpc>
              </a:pPr>
              <a:r>
                <a:rPr lang="ar-EG" b="true" sz="2124">
                  <a:solidFill>
                    <a:srgbClr val="FFFFFF"/>
                  </a:solidFill>
                  <a:latin typeface="Tajawal Bold"/>
                  <a:ea typeface="Tajawal Bold"/>
                  <a:cs typeface="Tajawal Bold"/>
                  <a:sym typeface="Tajawal Bold"/>
                  <a:rtl val="true"/>
                </a:rPr>
                <a:t>لوحة تحكم الادمن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352030" y="9152665"/>
            <a:ext cx="492225" cy="58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5"/>
              </a:lnSpc>
              <a:spcBef>
                <a:spcPct val="0"/>
              </a:spcBef>
            </a:pPr>
            <a:r>
              <a:rPr lang="en-US" sz="3111">
                <a:solidFill>
                  <a:srgbClr val="E0513A"/>
                </a:solidFill>
                <a:latin typeface="Tajawal"/>
                <a:ea typeface="Tajawal"/>
                <a:cs typeface="Tajawal"/>
                <a:sym typeface="Tajawal"/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7820" y="9473171"/>
            <a:ext cx="1280477" cy="267219"/>
          </a:xfrm>
          <a:custGeom>
            <a:avLst/>
            <a:gdLst/>
            <a:ahLst/>
            <a:cxnLst/>
            <a:rect r="r" b="b" t="t" l="l"/>
            <a:pathLst>
              <a:path h="267219" w="1280477">
                <a:moveTo>
                  <a:pt x="0" y="0"/>
                </a:moveTo>
                <a:lnTo>
                  <a:pt x="1280477" y="0"/>
                </a:lnTo>
                <a:lnTo>
                  <a:pt x="1280477" y="267219"/>
                </a:lnTo>
                <a:lnTo>
                  <a:pt x="0" y="2672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605801" y="564417"/>
            <a:ext cx="13765929" cy="7350749"/>
          </a:xfrm>
          <a:custGeom>
            <a:avLst/>
            <a:gdLst/>
            <a:ahLst/>
            <a:cxnLst/>
            <a:rect r="r" b="b" t="t" l="l"/>
            <a:pathLst>
              <a:path h="7350749" w="13765929">
                <a:moveTo>
                  <a:pt x="0" y="0"/>
                </a:moveTo>
                <a:lnTo>
                  <a:pt x="13765929" y="0"/>
                </a:lnTo>
                <a:lnTo>
                  <a:pt x="13765929" y="7350749"/>
                </a:lnTo>
                <a:lnTo>
                  <a:pt x="0" y="73507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2765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487547" y="8305585"/>
            <a:ext cx="2501933" cy="1715096"/>
            <a:chOff x="0" y="0"/>
            <a:chExt cx="1016166" cy="69659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16166" cy="696591"/>
            </a:xfrm>
            <a:custGeom>
              <a:avLst/>
              <a:gdLst/>
              <a:ahLst/>
              <a:cxnLst/>
              <a:rect r="r" b="b" t="t" l="l"/>
              <a:pathLst>
                <a:path h="696591" w="1016166">
                  <a:moveTo>
                    <a:pt x="508083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696591"/>
                  </a:lnTo>
                  <a:lnTo>
                    <a:pt x="812966" y="696591"/>
                  </a:lnTo>
                  <a:lnTo>
                    <a:pt x="812966" y="406400"/>
                  </a:lnTo>
                  <a:lnTo>
                    <a:pt x="1016166" y="406400"/>
                  </a:lnTo>
                  <a:lnTo>
                    <a:pt x="508083" y="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203200" y="15875"/>
              <a:ext cx="609766" cy="6807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rtl="true">
                <a:lnSpc>
                  <a:spcPts val="2974"/>
                </a:lnSpc>
              </a:pPr>
              <a:r>
                <a:rPr lang="ar-EG" b="true" sz="2124">
                  <a:solidFill>
                    <a:srgbClr val="FFFFFF"/>
                  </a:solidFill>
                  <a:latin typeface="Tajawal Bold"/>
                  <a:ea typeface="Tajawal Bold"/>
                  <a:cs typeface="Tajawal Bold"/>
                  <a:sym typeface="Tajawal Bold"/>
                  <a:rtl val="true"/>
                </a:rPr>
                <a:t>لوحة تحكم المستفيد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355230" y="9152665"/>
            <a:ext cx="501141" cy="58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5"/>
              </a:lnSpc>
              <a:spcBef>
                <a:spcPct val="0"/>
              </a:spcBef>
            </a:pPr>
            <a:r>
              <a:rPr lang="en-US" sz="3111">
                <a:solidFill>
                  <a:srgbClr val="E0513A"/>
                </a:solidFill>
                <a:latin typeface="Tajawal"/>
                <a:ea typeface="Tajawal"/>
                <a:cs typeface="Tajawal"/>
                <a:sym typeface="Tajawal"/>
              </a:rPr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7820" y="9473171"/>
            <a:ext cx="1280477" cy="267219"/>
          </a:xfrm>
          <a:custGeom>
            <a:avLst/>
            <a:gdLst/>
            <a:ahLst/>
            <a:cxnLst/>
            <a:rect r="r" b="b" t="t" l="l"/>
            <a:pathLst>
              <a:path h="267219" w="1280477">
                <a:moveTo>
                  <a:pt x="0" y="0"/>
                </a:moveTo>
                <a:lnTo>
                  <a:pt x="1280477" y="0"/>
                </a:lnTo>
                <a:lnTo>
                  <a:pt x="1280477" y="267219"/>
                </a:lnTo>
                <a:lnTo>
                  <a:pt x="0" y="2672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90432" y="2044215"/>
            <a:ext cx="1092925" cy="1214361"/>
          </a:xfrm>
          <a:custGeom>
            <a:avLst/>
            <a:gdLst/>
            <a:ahLst/>
            <a:cxnLst/>
            <a:rect r="r" b="b" t="t" l="l"/>
            <a:pathLst>
              <a:path h="1214361" w="1092925">
                <a:moveTo>
                  <a:pt x="0" y="0"/>
                </a:moveTo>
                <a:lnTo>
                  <a:pt x="1092925" y="0"/>
                </a:lnTo>
                <a:lnTo>
                  <a:pt x="1092925" y="1214361"/>
                </a:lnTo>
                <a:lnTo>
                  <a:pt x="0" y="12143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046181" y="1324757"/>
            <a:ext cx="12695430" cy="7197133"/>
          </a:xfrm>
          <a:custGeom>
            <a:avLst/>
            <a:gdLst/>
            <a:ahLst/>
            <a:cxnLst/>
            <a:rect r="r" b="b" t="t" l="l"/>
            <a:pathLst>
              <a:path h="7197133" w="12695430">
                <a:moveTo>
                  <a:pt x="0" y="0"/>
                </a:moveTo>
                <a:lnTo>
                  <a:pt x="12695431" y="0"/>
                </a:lnTo>
                <a:lnTo>
                  <a:pt x="12695431" y="7197133"/>
                </a:lnTo>
                <a:lnTo>
                  <a:pt x="0" y="71971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909" t="0" r="-3909" b="-3652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266002" y="3258576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17475"/>
              <a:ext cx="711200" cy="492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rtl="true">
                <a:lnSpc>
                  <a:spcPts val="2974"/>
                </a:lnSpc>
              </a:pPr>
              <a:r>
                <a:rPr lang="ar-EG" b="true" sz="2124">
                  <a:solidFill>
                    <a:srgbClr val="FFFFFF"/>
                  </a:solidFill>
                  <a:latin typeface="Tajawal Bold"/>
                  <a:ea typeface="Tajawal Bold"/>
                  <a:cs typeface="Tajawal Bold"/>
                  <a:sym typeface="Tajawal Bold"/>
                  <a:rtl val="true"/>
                </a:rPr>
                <a:t>لوحة تحكم المتطوع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348310" y="9152665"/>
            <a:ext cx="460742" cy="58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5"/>
              </a:lnSpc>
              <a:spcBef>
                <a:spcPct val="0"/>
              </a:spcBef>
            </a:pPr>
            <a:r>
              <a:rPr lang="en-US" sz="3111">
                <a:solidFill>
                  <a:srgbClr val="E0513A"/>
                </a:solidFill>
                <a:latin typeface="Tajawal"/>
                <a:ea typeface="Tajawal"/>
                <a:cs typeface="Tajawal"/>
                <a:sym typeface="Tajawal"/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7820" y="9473171"/>
            <a:ext cx="1280477" cy="267219"/>
          </a:xfrm>
          <a:custGeom>
            <a:avLst/>
            <a:gdLst/>
            <a:ahLst/>
            <a:cxnLst/>
            <a:rect r="r" b="b" t="t" l="l"/>
            <a:pathLst>
              <a:path h="267219" w="1280477">
                <a:moveTo>
                  <a:pt x="0" y="0"/>
                </a:moveTo>
                <a:lnTo>
                  <a:pt x="1280477" y="0"/>
                </a:lnTo>
                <a:lnTo>
                  <a:pt x="1280477" y="267219"/>
                </a:lnTo>
                <a:lnTo>
                  <a:pt x="0" y="2672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98335" y="725975"/>
            <a:ext cx="9269225" cy="8011194"/>
          </a:xfrm>
          <a:custGeom>
            <a:avLst/>
            <a:gdLst/>
            <a:ahLst/>
            <a:cxnLst/>
            <a:rect r="r" b="b" t="t" l="l"/>
            <a:pathLst>
              <a:path h="8011194" w="9269225">
                <a:moveTo>
                  <a:pt x="0" y="0"/>
                </a:moveTo>
                <a:lnTo>
                  <a:pt x="9269226" y="0"/>
                </a:lnTo>
                <a:lnTo>
                  <a:pt x="9269226" y="8011194"/>
                </a:lnTo>
                <a:lnTo>
                  <a:pt x="0" y="80111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2835" t="0" r="-37465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318909" y="2231850"/>
            <a:ext cx="2248651" cy="2499722"/>
            <a:chOff x="0" y="0"/>
            <a:chExt cx="731163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31163" cy="812800"/>
            </a:xfrm>
            <a:custGeom>
              <a:avLst/>
              <a:gdLst/>
              <a:ahLst/>
              <a:cxnLst/>
              <a:rect r="r" b="b" t="t" l="l"/>
              <a:pathLst>
                <a:path h="812800" w="731163">
                  <a:moveTo>
                    <a:pt x="365581" y="0"/>
                  </a:moveTo>
                  <a:lnTo>
                    <a:pt x="470508" y="124802"/>
                  </a:lnTo>
                  <a:lnTo>
                    <a:pt x="624086" y="119032"/>
                  </a:lnTo>
                  <a:lnTo>
                    <a:pt x="618896" y="289758"/>
                  </a:lnTo>
                  <a:lnTo>
                    <a:pt x="731163" y="406400"/>
                  </a:lnTo>
                  <a:lnTo>
                    <a:pt x="618896" y="523042"/>
                  </a:lnTo>
                  <a:lnTo>
                    <a:pt x="624086" y="693768"/>
                  </a:lnTo>
                  <a:lnTo>
                    <a:pt x="470508" y="687998"/>
                  </a:lnTo>
                  <a:lnTo>
                    <a:pt x="365581" y="812800"/>
                  </a:lnTo>
                  <a:lnTo>
                    <a:pt x="260655" y="687998"/>
                  </a:lnTo>
                  <a:lnTo>
                    <a:pt x="107076" y="693768"/>
                  </a:lnTo>
                  <a:lnTo>
                    <a:pt x="112267" y="523042"/>
                  </a:lnTo>
                  <a:lnTo>
                    <a:pt x="0" y="406400"/>
                  </a:lnTo>
                  <a:lnTo>
                    <a:pt x="112267" y="289758"/>
                  </a:lnTo>
                  <a:lnTo>
                    <a:pt x="107076" y="119032"/>
                  </a:lnTo>
                  <a:lnTo>
                    <a:pt x="260655" y="124802"/>
                  </a:lnTo>
                  <a:lnTo>
                    <a:pt x="365581" y="0"/>
                  </a:lnTo>
                  <a:close/>
                </a:path>
              </a:pathLst>
            </a:custGeom>
            <a:solidFill>
              <a:srgbClr val="E5F1E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14244" y="41275"/>
              <a:ext cx="502674" cy="644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rtl="true">
                <a:lnSpc>
                  <a:spcPts val="2974"/>
                </a:lnSpc>
              </a:pPr>
              <a:r>
                <a:rPr lang="ar-EG" b="true" sz="2124">
                  <a:solidFill>
                    <a:srgbClr val="000000"/>
                  </a:solidFill>
                  <a:latin typeface="Tajawal Bold"/>
                  <a:ea typeface="Tajawal Bold"/>
                  <a:cs typeface="Tajawal Bold"/>
                  <a:sym typeface="Tajawal Bold"/>
                  <a:rtl val="true"/>
                </a:rPr>
                <a:t>تسجيل الدخول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9907284" y="570583"/>
            <a:ext cx="8099816" cy="8333492"/>
          </a:xfrm>
          <a:custGeom>
            <a:avLst/>
            <a:gdLst/>
            <a:ahLst/>
            <a:cxnLst/>
            <a:rect r="r" b="b" t="t" l="l"/>
            <a:pathLst>
              <a:path h="8333492" w="8099816">
                <a:moveTo>
                  <a:pt x="0" y="0"/>
                </a:moveTo>
                <a:lnTo>
                  <a:pt x="8099817" y="0"/>
                </a:lnTo>
                <a:lnTo>
                  <a:pt x="8099817" y="8333491"/>
                </a:lnTo>
                <a:lnTo>
                  <a:pt x="0" y="83334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4602" t="0" r="-27706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5120161" y="3171266"/>
            <a:ext cx="2139139" cy="2139139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85289" y="111986"/>
                  </a:lnTo>
                  <a:lnTo>
                    <a:pt x="609600" y="54447"/>
                  </a:lnTo>
                  <a:lnTo>
                    <a:pt x="621927" y="190873"/>
                  </a:lnTo>
                  <a:lnTo>
                    <a:pt x="758353" y="203200"/>
                  </a:lnTo>
                  <a:lnTo>
                    <a:pt x="700814" y="327511"/>
                  </a:lnTo>
                  <a:lnTo>
                    <a:pt x="812800" y="406400"/>
                  </a:lnTo>
                  <a:lnTo>
                    <a:pt x="700814" y="485289"/>
                  </a:lnTo>
                  <a:lnTo>
                    <a:pt x="758353" y="609600"/>
                  </a:lnTo>
                  <a:lnTo>
                    <a:pt x="621927" y="621927"/>
                  </a:lnTo>
                  <a:lnTo>
                    <a:pt x="609600" y="758353"/>
                  </a:lnTo>
                  <a:lnTo>
                    <a:pt x="485289" y="700814"/>
                  </a:lnTo>
                  <a:lnTo>
                    <a:pt x="406400" y="812800"/>
                  </a:lnTo>
                  <a:lnTo>
                    <a:pt x="327511" y="700814"/>
                  </a:lnTo>
                  <a:lnTo>
                    <a:pt x="203200" y="758353"/>
                  </a:lnTo>
                  <a:lnTo>
                    <a:pt x="190873" y="621927"/>
                  </a:lnTo>
                  <a:lnTo>
                    <a:pt x="54447" y="609600"/>
                  </a:lnTo>
                  <a:lnTo>
                    <a:pt x="111986" y="485289"/>
                  </a:lnTo>
                  <a:lnTo>
                    <a:pt x="0" y="406400"/>
                  </a:lnTo>
                  <a:lnTo>
                    <a:pt x="111986" y="327511"/>
                  </a:lnTo>
                  <a:lnTo>
                    <a:pt x="54447" y="203200"/>
                  </a:lnTo>
                  <a:lnTo>
                    <a:pt x="190873" y="190873"/>
                  </a:lnTo>
                  <a:lnTo>
                    <a:pt x="203200" y="54447"/>
                  </a:lnTo>
                  <a:lnTo>
                    <a:pt x="327511" y="111986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0513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27000" y="41275"/>
              <a:ext cx="558800" cy="644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rtl="true">
                <a:lnSpc>
                  <a:spcPts val="2974"/>
                </a:lnSpc>
              </a:pPr>
              <a:r>
                <a:rPr lang="ar-EG" b="true" sz="2124">
                  <a:solidFill>
                    <a:srgbClr val="FFFFFF"/>
                  </a:solidFill>
                  <a:latin typeface="Tajawal Bold"/>
                  <a:ea typeface="Tajawal Bold"/>
                  <a:cs typeface="Tajawal Bold"/>
                  <a:sym typeface="Tajawal Bold"/>
                  <a:rtl val="true"/>
                </a:rPr>
                <a:t>نسيت كلمة المرو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348310" y="9152665"/>
            <a:ext cx="460742" cy="58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5"/>
              </a:lnSpc>
              <a:spcBef>
                <a:spcPct val="0"/>
              </a:spcBef>
            </a:pPr>
            <a:r>
              <a:rPr lang="en-US" sz="3111">
                <a:solidFill>
                  <a:srgbClr val="E0513A"/>
                </a:solidFill>
                <a:latin typeface="Tajawal"/>
                <a:ea typeface="Tajawal"/>
                <a:cs typeface="Tajawal"/>
                <a:sym typeface="Tajawal"/>
              </a:rPr>
              <a:t>07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7820" y="9473171"/>
            <a:ext cx="1280477" cy="267219"/>
          </a:xfrm>
          <a:custGeom>
            <a:avLst/>
            <a:gdLst/>
            <a:ahLst/>
            <a:cxnLst/>
            <a:rect r="r" b="b" t="t" l="l"/>
            <a:pathLst>
              <a:path h="267219" w="1280477">
                <a:moveTo>
                  <a:pt x="0" y="0"/>
                </a:moveTo>
                <a:lnTo>
                  <a:pt x="1280477" y="0"/>
                </a:lnTo>
                <a:lnTo>
                  <a:pt x="1280477" y="267219"/>
                </a:lnTo>
                <a:lnTo>
                  <a:pt x="0" y="2672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991724" y="376108"/>
            <a:ext cx="10789026" cy="8528130"/>
          </a:xfrm>
          <a:custGeom>
            <a:avLst/>
            <a:gdLst/>
            <a:ahLst/>
            <a:cxnLst/>
            <a:rect r="r" b="b" t="t" l="l"/>
            <a:pathLst>
              <a:path h="8528130" w="10789026">
                <a:moveTo>
                  <a:pt x="0" y="0"/>
                </a:moveTo>
                <a:lnTo>
                  <a:pt x="10789026" y="0"/>
                </a:lnTo>
                <a:lnTo>
                  <a:pt x="10789026" y="8528131"/>
                </a:lnTo>
                <a:lnTo>
                  <a:pt x="0" y="85281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9964" t="0" r="-29176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357453" y="1434338"/>
            <a:ext cx="2752290" cy="275229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23042" y="124802"/>
                  </a:lnTo>
                  <a:lnTo>
                    <a:pt x="693768" y="119032"/>
                  </a:lnTo>
                  <a:lnTo>
                    <a:pt x="687998" y="289758"/>
                  </a:lnTo>
                  <a:lnTo>
                    <a:pt x="812800" y="406400"/>
                  </a:lnTo>
                  <a:lnTo>
                    <a:pt x="687998" y="523042"/>
                  </a:lnTo>
                  <a:lnTo>
                    <a:pt x="693768" y="693768"/>
                  </a:lnTo>
                  <a:lnTo>
                    <a:pt x="523042" y="687998"/>
                  </a:lnTo>
                  <a:lnTo>
                    <a:pt x="406400" y="812800"/>
                  </a:lnTo>
                  <a:lnTo>
                    <a:pt x="289758" y="687998"/>
                  </a:lnTo>
                  <a:lnTo>
                    <a:pt x="119032" y="693768"/>
                  </a:lnTo>
                  <a:lnTo>
                    <a:pt x="124802" y="523042"/>
                  </a:lnTo>
                  <a:lnTo>
                    <a:pt x="0" y="406400"/>
                  </a:lnTo>
                  <a:lnTo>
                    <a:pt x="124802" y="289758"/>
                  </a:lnTo>
                  <a:lnTo>
                    <a:pt x="119032" y="119032"/>
                  </a:lnTo>
                  <a:lnTo>
                    <a:pt x="289758" y="12480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27000" y="41275"/>
              <a:ext cx="558800" cy="644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rtl="true">
                <a:lnSpc>
                  <a:spcPts val="2974"/>
                </a:lnSpc>
              </a:pPr>
              <a:r>
                <a:rPr lang="ar-EG" b="true" sz="2124">
                  <a:solidFill>
                    <a:srgbClr val="161616"/>
                  </a:solidFill>
                  <a:latin typeface="Tajawal Bold"/>
                  <a:ea typeface="Tajawal Bold"/>
                  <a:cs typeface="Tajawal Bold"/>
                  <a:sym typeface="Tajawal Bold"/>
                  <a:rtl val="true"/>
                </a:rPr>
                <a:t>إعادة تعين كلمة المرور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348310" y="9152665"/>
            <a:ext cx="460742" cy="58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5"/>
              </a:lnSpc>
              <a:spcBef>
                <a:spcPct val="0"/>
              </a:spcBef>
            </a:pPr>
            <a:r>
              <a:rPr lang="en-US" sz="3111">
                <a:solidFill>
                  <a:srgbClr val="E0513A"/>
                </a:solidFill>
                <a:latin typeface="Tajawal"/>
                <a:ea typeface="Tajawal"/>
                <a:cs typeface="Tajawal"/>
                <a:sym typeface="Tajawal"/>
              </a:rPr>
              <a:t>08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45097"/>
            <a:ext cx="13718304" cy="6016975"/>
          </a:xfrm>
          <a:custGeom>
            <a:avLst/>
            <a:gdLst/>
            <a:ahLst/>
            <a:cxnLst/>
            <a:rect r="r" b="b" t="t" l="l"/>
            <a:pathLst>
              <a:path h="6016975" w="13718304">
                <a:moveTo>
                  <a:pt x="0" y="0"/>
                </a:moveTo>
                <a:lnTo>
                  <a:pt x="13718304" y="0"/>
                </a:lnTo>
                <a:lnTo>
                  <a:pt x="13718304" y="6016975"/>
                </a:lnTo>
                <a:lnTo>
                  <a:pt x="0" y="6016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99" t="0" r="-129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173200" y="235903"/>
            <a:ext cx="3962400" cy="877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7221"/>
              </a:lnSpc>
            </a:pPr>
            <a:r>
              <a:rPr lang="ar-EG" b="true" sz="5157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قواعد البيانات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173200" y="5552796"/>
            <a:ext cx="3257550" cy="1094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8960"/>
              </a:lnSpc>
            </a:pPr>
            <a:r>
              <a:rPr lang="ar-EG" b="true" sz="64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العلاقات: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01614" y="6885305"/>
            <a:ext cx="15713571" cy="4660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949964" indent="-474982" lvl="1">
              <a:lnSpc>
                <a:spcPts val="6160"/>
              </a:lnSpc>
              <a:buFont typeface="Arial"/>
              <a:buChar char="•"/>
            </a:pPr>
            <a:r>
              <a:rPr lang="en-US" b="true" sz="4400">
                <a:solidFill>
                  <a:srgbClr val="E0513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User ←→ AidRequest ←→ Distribution</a:t>
            </a:r>
            <a:r>
              <a:rPr lang="en-US" b="true" sz="4400">
                <a:solidFill>
                  <a:srgbClr val="E0513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←→ Donation</a:t>
            </a:r>
          </a:p>
          <a:p>
            <a:pPr algn="ctr" rtl="true" marL="949964" indent="-474982" lvl="1">
              <a:lnSpc>
                <a:spcPts val="6160"/>
              </a:lnSpc>
              <a:buFont typeface="Arial"/>
              <a:buChar char="•"/>
            </a:pPr>
            <a:r>
              <a:rPr lang="en-US" b="true" sz="4400">
                <a:solidFill>
                  <a:srgbClr val="E0513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User ←→ Distribution</a:t>
            </a:r>
            <a:r>
              <a:rPr lang="ar-EG" b="true" sz="4400">
                <a:solidFill>
                  <a:srgbClr val="E0513A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 (كمتطوع أو مستفيد) </a:t>
            </a:r>
          </a:p>
          <a:p>
            <a:pPr algn="ctr" marL="949964" indent="-474982" lvl="1">
              <a:lnSpc>
                <a:spcPts val="6160"/>
              </a:lnSpc>
              <a:buFont typeface="Arial"/>
              <a:buChar char="•"/>
            </a:pPr>
            <a:r>
              <a:rPr lang="en-US" b="true" sz="4400">
                <a:solidFill>
                  <a:srgbClr val="E0513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User ←→ Notifications, Tokens, Sessions</a:t>
            </a:r>
          </a:p>
          <a:p>
            <a:pPr algn="ctr" rtl="true">
              <a:lnSpc>
                <a:spcPts val="6160"/>
              </a:lnSpc>
            </a:pPr>
          </a:p>
          <a:p>
            <a:pPr algn="ctr" rtl="true">
              <a:lnSpc>
                <a:spcPts val="6160"/>
              </a:lnSpc>
            </a:pPr>
          </a:p>
          <a:p>
            <a:pPr algn="ctr" rtl="true">
              <a:lnSpc>
                <a:spcPts val="616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DAG0FQbBxR8</dc:identifier>
  <dcterms:modified xsi:type="dcterms:W3CDTF">2011-08-01T06:04:30Z</dcterms:modified>
  <cp:revision>1</cp:revision>
  <dc:title>Presentation عرض تقديمي فوائد اعتماد تقنيات البناء الصديقة للبيئة أخضر</dc:title>
</cp:coreProperties>
</file>