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1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07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englina\Library\Containers\com.microsoft.Excel\Data\Library\Application%20Support\Microsoft\Final%20Project_workshop_6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englina\Library\Containers\com.microsoft.Excel\Data\Library\Application%20Support\Microsoft\Final%20Project_workshop_6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englina\Desktop\&#21830;&#19994;&#20998;&#26512;&#39033;&#30446;\Excel\Final%20Project_workshop_6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Top 10 Profitable Branches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Suggestion1!$E$30</c:f>
              <c:strCache>
                <c:ptCount val="1"/>
                <c:pt idx="0">
                  <c:v>Branch_ID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Suggestion1!$E$31:$E$40</c:f>
              <c:numCache>
                <c:formatCode>General</c:formatCode>
                <c:ptCount val="10"/>
                <c:pt idx="0">
                  <c:v>18</c:v>
                </c:pt>
                <c:pt idx="1">
                  <c:v>4</c:v>
                </c:pt>
                <c:pt idx="2">
                  <c:v>12</c:v>
                </c:pt>
                <c:pt idx="3">
                  <c:v>43</c:v>
                </c:pt>
                <c:pt idx="4">
                  <c:v>21</c:v>
                </c:pt>
                <c:pt idx="5">
                  <c:v>23</c:v>
                </c:pt>
                <c:pt idx="6">
                  <c:v>50</c:v>
                </c:pt>
                <c:pt idx="7">
                  <c:v>24</c:v>
                </c:pt>
                <c:pt idx="8">
                  <c:v>49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E-ED4E-824A-B0DF11C7E4BA}"/>
            </c:ext>
          </c:extLst>
        </c:ser>
        <c:ser>
          <c:idx val="1"/>
          <c:order val="1"/>
          <c:tx>
            <c:strRef>
              <c:f>Suggestion1!$F$30</c:f>
              <c:strCache>
                <c:ptCount val="1"/>
                <c:pt idx="0">
                  <c:v> Sum of Net_Income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Suggestion1!$F$31:$F$40</c:f>
              <c:numCache>
                <c:formatCode>General</c:formatCode>
                <c:ptCount val="10"/>
                <c:pt idx="0">
                  <c:v>503961.60000000015</c:v>
                </c:pt>
                <c:pt idx="1">
                  <c:v>500781.23999999987</c:v>
                </c:pt>
                <c:pt idx="2">
                  <c:v>498250.32</c:v>
                </c:pt>
                <c:pt idx="3">
                  <c:v>492497.23999999982</c:v>
                </c:pt>
                <c:pt idx="4">
                  <c:v>481686.03999999986</c:v>
                </c:pt>
                <c:pt idx="5">
                  <c:v>478002.91999999993</c:v>
                </c:pt>
                <c:pt idx="6">
                  <c:v>477470.88000000012</c:v>
                </c:pt>
                <c:pt idx="7">
                  <c:v>466808.80000000016</c:v>
                </c:pt>
                <c:pt idx="8">
                  <c:v>453936.43999999965</c:v>
                </c:pt>
                <c:pt idx="9">
                  <c:v>441689.71999999986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0E-ED4E-824A-B0DF11C7E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6437024"/>
        <c:axId val="366439296"/>
      </c:barChart>
      <c:catAx>
        <c:axId val="366437024"/>
        <c:scaling>
          <c:orientation val="minMax"/>
        </c:scaling>
        <c:delete val="1"/>
        <c:axPos val="l"/>
        <c:majorTickMark val="none"/>
        <c:minorTickMark val="none"/>
        <c:tickLblPos val="nextTo"/>
        <c:crossAx val="366439296"/>
        <c:crosses val="autoZero"/>
        <c:auto val="1"/>
        <c:lblAlgn val="ctr"/>
        <c:lblOffset val="100"/>
        <c:noMultiLvlLbl val="0"/>
      </c:catAx>
      <c:valAx>
        <c:axId val="366439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36643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Bottom 10 Profitable Branches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Suggestion1!$E$42</c:f>
              <c:strCache>
                <c:ptCount val="1"/>
                <c:pt idx="0">
                  <c:v>Branch_ID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Suggestion1!$E$43:$E$52</c:f>
              <c:numCache>
                <c:formatCode>General</c:formatCode>
                <c:ptCount val="10"/>
                <c:pt idx="0">
                  <c:v>19</c:v>
                </c:pt>
                <c:pt idx="1">
                  <c:v>44</c:v>
                </c:pt>
                <c:pt idx="2">
                  <c:v>46</c:v>
                </c:pt>
                <c:pt idx="3">
                  <c:v>45</c:v>
                </c:pt>
                <c:pt idx="4">
                  <c:v>9</c:v>
                </c:pt>
                <c:pt idx="5">
                  <c:v>15</c:v>
                </c:pt>
                <c:pt idx="6">
                  <c:v>17</c:v>
                </c:pt>
                <c:pt idx="7">
                  <c:v>10</c:v>
                </c:pt>
                <c:pt idx="8">
                  <c:v>1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6-5441-BDA5-6DA4606A7220}"/>
            </c:ext>
          </c:extLst>
        </c:ser>
        <c:ser>
          <c:idx val="1"/>
          <c:order val="1"/>
          <c:tx>
            <c:strRef>
              <c:f>Suggestion1!$F$42</c:f>
              <c:strCache>
                <c:ptCount val="1"/>
                <c:pt idx="0">
                  <c:v> Sum of Net_Income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Suggestion1!$F$43:$F$52</c:f>
              <c:numCache>
                <c:formatCode>General</c:formatCode>
                <c:ptCount val="10"/>
                <c:pt idx="0">
                  <c:v>348578.6</c:v>
                </c:pt>
                <c:pt idx="1">
                  <c:v>347342.4</c:v>
                </c:pt>
                <c:pt idx="2">
                  <c:v>344188.6399999999</c:v>
                </c:pt>
                <c:pt idx="3">
                  <c:v>341435.64</c:v>
                </c:pt>
                <c:pt idx="4">
                  <c:v>339709.27999999997</c:v>
                </c:pt>
                <c:pt idx="5">
                  <c:v>336683.15999999992</c:v>
                </c:pt>
                <c:pt idx="6">
                  <c:v>333403.83999999997</c:v>
                </c:pt>
                <c:pt idx="7">
                  <c:v>327100.04000000004</c:v>
                </c:pt>
                <c:pt idx="8">
                  <c:v>303020.51999999984</c:v>
                </c:pt>
                <c:pt idx="9">
                  <c:v>270249.6399999999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66-5441-BDA5-6DA4606A722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23827488"/>
        <c:axId val="723876464"/>
      </c:barChart>
      <c:catAx>
        <c:axId val="723827488"/>
        <c:scaling>
          <c:orientation val="minMax"/>
        </c:scaling>
        <c:delete val="1"/>
        <c:axPos val="l"/>
        <c:majorTickMark val="none"/>
        <c:minorTickMark val="none"/>
        <c:tickLblPos val="nextTo"/>
        <c:crossAx val="723876464"/>
        <c:crosses val="autoZero"/>
        <c:auto val="1"/>
        <c:lblAlgn val="ctr"/>
        <c:lblOffset val="100"/>
        <c:noMultiLvlLbl val="0"/>
      </c:catAx>
      <c:valAx>
        <c:axId val="72387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72382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STRATEGIES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Summary'!$D$12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'Model Summary'!$E$11:$H$11</c:f>
              <c:strCache>
                <c:ptCount val="4"/>
                <c:pt idx="0">
                  <c:v>BENCHMARK 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'Model Summary'!$E$12:$H$12</c:f>
              <c:numCache>
                <c:formatCode>_("$"* #,##0.00_);_("$"* \(#,##0.00\);_("$"* "-"??_);_(@_)</c:formatCode>
                <c:ptCount val="4"/>
                <c:pt idx="0">
                  <c:v>52830207</c:v>
                </c:pt>
                <c:pt idx="1">
                  <c:v>59402259</c:v>
                </c:pt>
                <c:pt idx="2">
                  <c:v>58113227.700000003</c:v>
                </c:pt>
                <c:pt idx="3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8F-564B-AFCD-B16BD49E0EB8}"/>
            </c:ext>
          </c:extLst>
        </c:ser>
        <c:ser>
          <c:idx val="1"/>
          <c:order val="1"/>
          <c:tx>
            <c:strRef>
              <c:f>'Model Summary'!$D$13</c:f>
              <c:strCache>
                <c:ptCount val="1"/>
                <c:pt idx="0">
                  <c:v>Total Cost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'Model Summary'!$E$11:$H$11</c:f>
              <c:strCache>
                <c:ptCount val="4"/>
                <c:pt idx="0">
                  <c:v>BENCHMARK 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'Model Summary'!$E$13:$H$13</c:f>
              <c:numCache>
                <c:formatCode>_("$"* #,##0.00_);_("$"* \(#,##0.00\);_("$"* "-"??_);_(@_)</c:formatCode>
                <c:ptCount val="4"/>
                <c:pt idx="0">
                  <c:v>33076688.640000034</c:v>
                </c:pt>
                <c:pt idx="1">
                  <c:v>31892529.479999974</c:v>
                </c:pt>
                <c:pt idx="2">
                  <c:v>33076688.640000034</c:v>
                </c:pt>
                <c:pt idx="3">
                  <c:v>29769019.77600003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8F-564B-AFCD-B16BD49E0EB8}"/>
            </c:ext>
          </c:extLst>
        </c:ser>
        <c:ser>
          <c:idx val="2"/>
          <c:order val="2"/>
          <c:tx>
            <c:strRef>
              <c:f>'Model Summary'!$D$14</c:f>
              <c:strCache>
                <c:ptCount val="1"/>
                <c:pt idx="0">
                  <c:v>Net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'Model Summary'!$E$11:$H$11</c:f>
              <c:strCache>
                <c:ptCount val="4"/>
                <c:pt idx="0">
                  <c:v>BENCHMARK 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'Model Summary'!$E$14:$H$14</c:f>
              <c:numCache>
                <c:formatCode>_("$"* #,##0.00_);_("$"* \(#,##0.00\);_("$"* "-"??_);_(@_)</c:formatCode>
                <c:ptCount val="4"/>
                <c:pt idx="0">
                  <c:v>19753518.359999966</c:v>
                </c:pt>
                <c:pt idx="1">
                  <c:v>27509729.520000026</c:v>
                </c:pt>
                <c:pt idx="2">
                  <c:v>25036539.059999969</c:v>
                </c:pt>
                <c:pt idx="3">
                  <c:v>23061187.22399997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8F-564B-AFCD-B16BD49E0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368500720"/>
        <c:axId val="368816496"/>
      </c:barChart>
      <c:lineChart>
        <c:grouping val="standard"/>
        <c:varyColors val="0"/>
        <c:ser>
          <c:idx val="3"/>
          <c:order val="3"/>
          <c:tx>
            <c:strRef>
              <c:f>'Model Summary'!$D$15</c:f>
              <c:strCache>
                <c:ptCount val="1"/>
                <c:pt idx="0">
                  <c:v>Profit Margin 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Summary'!$E$11:$H$11</c:f>
              <c:strCache>
                <c:ptCount val="4"/>
                <c:pt idx="0">
                  <c:v>BENCHMARK 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'Model Summary'!$E$15:$H$15</c:f>
              <c:numCache>
                <c:formatCode>0.00%</c:formatCode>
                <c:ptCount val="4"/>
                <c:pt idx="0">
                  <c:v>0.37390575357768269</c:v>
                </c:pt>
                <c:pt idx="1">
                  <c:v>0.46310914741474773</c:v>
                </c:pt>
                <c:pt idx="2">
                  <c:v>0.43082341234334792</c:v>
                </c:pt>
                <c:pt idx="3">
                  <c:v>0.43651517821991442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8F-564B-AFCD-B16BD49E0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166912"/>
        <c:axId val="1641714688"/>
      </c:lineChart>
      <c:catAx>
        <c:axId val="36850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368816496"/>
        <c:crosses val="autoZero"/>
        <c:auto val="1"/>
        <c:lblAlgn val="ctr"/>
        <c:lblOffset val="100"/>
        <c:noMultiLvlLbl val="0"/>
      </c:catAx>
      <c:valAx>
        <c:axId val="36881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368500720"/>
        <c:crosses val="autoZero"/>
        <c:crossBetween val="between"/>
      </c:valAx>
      <c:valAx>
        <c:axId val="1641714688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1779166912"/>
        <c:crosses val="max"/>
        <c:crossBetween val="between"/>
      </c:valAx>
      <c:catAx>
        <c:axId val="1779166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1714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A11C2-A8F9-4E64-8382-FFB2058879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7BE7A5-34DB-4DA0-B9EC-ECFF9C8F9334}">
      <dgm:prSet custT="1"/>
      <dgm:spPr/>
      <dgm:t>
        <a:bodyPr/>
        <a:lstStyle/>
        <a:p>
          <a:r>
            <a:rPr lang="en-US" sz="2000" dirty="0"/>
            <a:t>Rent-A-Car Lariat fleet has contracted with DA Consultants, LLC, to perform some analysis of costs and revenues data of the rental car fleet. </a:t>
          </a:r>
        </a:p>
      </dgm:t>
    </dgm:pt>
    <dgm:pt modelId="{6182F926-58FC-4F89-8F0C-5D5A76D03BEB}" type="parTrans" cxnId="{8F2BE6A9-9802-472E-A132-8891ECFA1278}">
      <dgm:prSet/>
      <dgm:spPr/>
      <dgm:t>
        <a:bodyPr/>
        <a:lstStyle/>
        <a:p>
          <a:endParaRPr lang="en-US"/>
        </a:p>
      </dgm:t>
    </dgm:pt>
    <dgm:pt modelId="{9BC92056-5B8C-4B5F-9A96-4F0D133609FE}" type="sibTrans" cxnId="{8F2BE6A9-9802-472E-A132-8891ECFA1278}">
      <dgm:prSet/>
      <dgm:spPr/>
      <dgm:t>
        <a:bodyPr/>
        <a:lstStyle/>
        <a:p>
          <a:endParaRPr lang="en-US"/>
        </a:p>
      </dgm:t>
    </dgm:pt>
    <dgm:pt modelId="{65DD40C2-357B-4DE4-9D97-B378A25D7574}">
      <dgm:prSet custT="1"/>
      <dgm:spPr/>
      <dgm:t>
        <a:bodyPr/>
        <a:lstStyle/>
        <a:p>
          <a:r>
            <a:rPr lang="en-US" sz="2000"/>
            <a:t>Lariat's business objective: to make better business decisions by considering cost and revenue data.</a:t>
          </a:r>
        </a:p>
      </dgm:t>
    </dgm:pt>
    <dgm:pt modelId="{8F21EF34-E476-41BA-A417-89F018738397}" type="parTrans" cxnId="{837CE77B-1C39-430F-B9FF-EFD01D82BE9B}">
      <dgm:prSet/>
      <dgm:spPr/>
      <dgm:t>
        <a:bodyPr/>
        <a:lstStyle/>
        <a:p>
          <a:endParaRPr lang="en-US"/>
        </a:p>
      </dgm:t>
    </dgm:pt>
    <dgm:pt modelId="{2372D455-EDBA-4DCF-BD4D-BE7A4DD91740}" type="sibTrans" cxnId="{837CE77B-1C39-430F-B9FF-EFD01D82BE9B}">
      <dgm:prSet/>
      <dgm:spPr/>
      <dgm:t>
        <a:bodyPr/>
        <a:lstStyle/>
        <a:p>
          <a:endParaRPr lang="en-US"/>
        </a:p>
      </dgm:t>
    </dgm:pt>
    <dgm:pt modelId="{DD8D380F-0D2D-42EA-93AC-D5BCA5C62A49}">
      <dgm:prSet custT="1"/>
      <dgm:spPr/>
      <dgm:t>
        <a:bodyPr/>
        <a:lstStyle/>
        <a:p>
          <a:r>
            <a:rPr lang="en-US" sz="2000" dirty="0"/>
            <a:t>The company owns over 4,000 cars with various car make and models…</a:t>
          </a:r>
        </a:p>
      </dgm:t>
    </dgm:pt>
    <dgm:pt modelId="{2AE5FCC5-6EF6-4CFC-A091-D6DC1AF443A8}" type="parTrans" cxnId="{15FF09A3-AE29-4302-8D66-CB4556045DA4}">
      <dgm:prSet/>
      <dgm:spPr/>
      <dgm:t>
        <a:bodyPr/>
        <a:lstStyle/>
        <a:p>
          <a:endParaRPr lang="en-US"/>
        </a:p>
      </dgm:t>
    </dgm:pt>
    <dgm:pt modelId="{EAF750FE-2599-4A05-95AE-984D8BDBA36A}" type="sibTrans" cxnId="{15FF09A3-AE29-4302-8D66-CB4556045DA4}">
      <dgm:prSet/>
      <dgm:spPr/>
      <dgm:t>
        <a:bodyPr/>
        <a:lstStyle/>
        <a:p>
          <a:endParaRPr lang="en-US"/>
        </a:p>
      </dgm:t>
    </dgm:pt>
    <dgm:pt modelId="{58CA84C0-CC8B-4A69-84AE-370A46406736}" type="pres">
      <dgm:prSet presAssocID="{E80A11C2-A8F9-4E64-8382-FFB2058879DB}" presName="root" presStyleCnt="0">
        <dgm:presLayoutVars>
          <dgm:dir/>
          <dgm:resizeHandles val="exact"/>
        </dgm:presLayoutVars>
      </dgm:prSet>
      <dgm:spPr/>
    </dgm:pt>
    <dgm:pt modelId="{A5FCDA1C-E87E-47FE-BF84-1B154F15AB02}" type="pres">
      <dgm:prSet presAssocID="{A37BE7A5-34DB-4DA0-B9EC-ECFF9C8F9334}" presName="compNode" presStyleCnt="0"/>
      <dgm:spPr/>
    </dgm:pt>
    <dgm:pt modelId="{36D54F54-45E5-45F9-9DE4-2E5BE0B1E7AB}" type="pres">
      <dgm:prSet presAssocID="{A37BE7A5-34DB-4DA0-B9EC-ECFF9C8F93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D00F15DE-A52D-4A71-8A55-2FE2DCDFD7AA}" type="pres">
      <dgm:prSet presAssocID="{A37BE7A5-34DB-4DA0-B9EC-ECFF9C8F9334}" presName="spaceRect" presStyleCnt="0"/>
      <dgm:spPr/>
    </dgm:pt>
    <dgm:pt modelId="{ACB3E2F6-0E97-44DD-9AF2-464532301B79}" type="pres">
      <dgm:prSet presAssocID="{A37BE7A5-34DB-4DA0-B9EC-ECFF9C8F9334}" presName="textRect" presStyleLbl="revTx" presStyleIdx="0" presStyleCnt="3" custScaleX="225563">
        <dgm:presLayoutVars>
          <dgm:chMax val="1"/>
          <dgm:chPref val="1"/>
        </dgm:presLayoutVars>
      </dgm:prSet>
      <dgm:spPr/>
    </dgm:pt>
    <dgm:pt modelId="{53B75D2C-CA5B-4F57-B8EC-81BF9E8FE9CC}" type="pres">
      <dgm:prSet presAssocID="{9BC92056-5B8C-4B5F-9A96-4F0D133609FE}" presName="sibTrans" presStyleCnt="0"/>
      <dgm:spPr/>
    </dgm:pt>
    <dgm:pt modelId="{CD3642E9-402E-46C6-857D-11DFC985BC1C}" type="pres">
      <dgm:prSet presAssocID="{65DD40C2-357B-4DE4-9D97-B378A25D7574}" presName="compNode" presStyleCnt="0"/>
      <dgm:spPr/>
    </dgm:pt>
    <dgm:pt modelId="{EB420ECD-27E5-4017-BA5F-F489E7C9FB20}" type="pres">
      <dgm:prSet presAssocID="{65DD40C2-357B-4DE4-9D97-B378A25D75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A46FCB0E-7B2E-4F65-AF6E-3EF3F1E9E9FA}" type="pres">
      <dgm:prSet presAssocID="{65DD40C2-357B-4DE4-9D97-B378A25D7574}" presName="spaceRect" presStyleCnt="0"/>
      <dgm:spPr/>
    </dgm:pt>
    <dgm:pt modelId="{02DC3966-D860-4843-8135-E3B80671CFFE}" type="pres">
      <dgm:prSet presAssocID="{65DD40C2-357B-4DE4-9D97-B378A25D7574}" presName="textRect" presStyleLbl="revTx" presStyleIdx="1" presStyleCnt="3" custScaleX="225563">
        <dgm:presLayoutVars>
          <dgm:chMax val="1"/>
          <dgm:chPref val="1"/>
        </dgm:presLayoutVars>
      </dgm:prSet>
      <dgm:spPr/>
    </dgm:pt>
    <dgm:pt modelId="{4C379ADE-9C12-4D07-B925-FEE42463CE4B}" type="pres">
      <dgm:prSet presAssocID="{2372D455-EDBA-4DCF-BD4D-BE7A4DD91740}" presName="sibTrans" presStyleCnt="0"/>
      <dgm:spPr/>
    </dgm:pt>
    <dgm:pt modelId="{BD5F0D5D-4DD7-457D-9438-A7DD3B247100}" type="pres">
      <dgm:prSet presAssocID="{DD8D380F-0D2D-42EA-93AC-D5BCA5C62A49}" presName="compNode" presStyleCnt="0"/>
      <dgm:spPr/>
    </dgm:pt>
    <dgm:pt modelId="{A493718B-0E1E-41B0-8338-261F2728FFB5}" type="pres">
      <dgm:prSet presAssocID="{DD8D380F-0D2D-42EA-93AC-D5BCA5C62A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9CF91F2-16B2-4C44-A0A9-CD71CBB95327}" type="pres">
      <dgm:prSet presAssocID="{DD8D380F-0D2D-42EA-93AC-D5BCA5C62A49}" presName="spaceRect" presStyleCnt="0"/>
      <dgm:spPr/>
    </dgm:pt>
    <dgm:pt modelId="{92CAA9C2-7317-4A45-ADB6-9615F6B93363}" type="pres">
      <dgm:prSet presAssocID="{DD8D380F-0D2D-42EA-93AC-D5BCA5C62A49}" presName="textRect" presStyleLbl="revTx" presStyleIdx="2" presStyleCnt="3" custScaleX="225563">
        <dgm:presLayoutVars>
          <dgm:chMax val="1"/>
          <dgm:chPref val="1"/>
        </dgm:presLayoutVars>
      </dgm:prSet>
      <dgm:spPr/>
    </dgm:pt>
  </dgm:ptLst>
  <dgm:cxnLst>
    <dgm:cxn modelId="{36736901-19E3-4236-9D5A-B4A276C2056D}" type="presOf" srcId="{A37BE7A5-34DB-4DA0-B9EC-ECFF9C8F9334}" destId="{ACB3E2F6-0E97-44DD-9AF2-464532301B79}" srcOrd="0" destOrd="0" presId="urn:microsoft.com/office/officeart/2018/2/layout/IconLabelList"/>
    <dgm:cxn modelId="{855D006A-1547-4642-98BD-50EF87169BBF}" type="presOf" srcId="{DD8D380F-0D2D-42EA-93AC-D5BCA5C62A49}" destId="{92CAA9C2-7317-4A45-ADB6-9615F6B93363}" srcOrd="0" destOrd="0" presId="urn:microsoft.com/office/officeart/2018/2/layout/IconLabelList"/>
    <dgm:cxn modelId="{837CE77B-1C39-430F-B9FF-EFD01D82BE9B}" srcId="{E80A11C2-A8F9-4E64-8382-FFB2058879DB}" destId="{65DD40C2-357B-4DE4-9D97-B378A25D7574}" srcOrd="1" destOrd="0" parTransId="{8F21EF34-E476-41BA-A417-89F018738397}" sibTransId="{2372D455-EDBA-4DCF-BD4D-BE7A4DD91740}"/>
    <dgm:cxn modelId="{6971078C-37A7-4D8D-A718-EF962E8CEB93}" type="presOf" srcId="{65DD40C2-357B-4DE4-9D97-B378A25D7574}" destId="{02DC3966-D860-4843-8135-E3B80671CFFE}" srcOrd="0" destOrd="0" presId="urn:microsoft.com/office/officeart/2018/2/layout/IconLabelList"/>
    <dgm:cxn modelId="{15FF09A3-AE29-4302-8D66-CB4556045DA4}" srcId="{E80A11C2-A8F9-4E64-8382-FFB2058879DB}" destId="{DD8D380F-0D2D-42EA-93AC-D5BCA5C62A49}" srcOrd="2" destOrd="0" parTransId="{2AE5FCC5-6EF6-4CFC-A091-D6DC1AF443A8}" sibTransId="{EAF750FE-2599-4A05-95AE-984D8BDBA36A}"/>
    <dgm:cxn modelId="{8F2BE6A9-9802-472E-A132-8891ECFA1278}" srcId="{E80A11C2-A8F9-4E64-8382-FFB2058879DB}" destId="{A37BE7A5-34DB-4DA0-B9EC-ECFF9C8F9334}" srcOrd="0" destOrd="0" parTransId="{6182F926-58FC-4F89-8F0C-5D5A76D03BEB}" sibTransId="{9BC92056-5B8C-4B5F-9A96-4F0D133609FE}"/>
    <dgm:cxn modelId="{D8916FB8-EB2A-47C2-9630-A09BF8806A75}" type="presOf" srcId="{E80A11C2-A8F9-4E64-8382-FFB2058879DB}" destId="{58CA84C0-CC8B-4A69-84AE-370A46406736}" srcOrd="0" destOrd="0" presId="urn:microsoft.com/office/officeart/2018/2/layout/IconLabelList"/>
    <dgm:cxn modelId="{5BD5D6B4-389D-4D17-9907-DAEEC3CF9368}" type="presParOf" srcId="{58CA84C0-CC8B-4A69-84AE-370A46406736}" destId="{A5FCDA1C-E87E-47FE-BF84-1B154F15AB02}" srcOrd="0" destOrd="0" presId="urn:microsoft.com/office/officeart/2018/2/layout/IconLabelList"/>
    <dgm:cxn modelId="{0D3782A1-3141-4A1D-AD12-42BFBEE6D507}" type="presParOf" srcId="{A5FCDA1C-E87E-47FE-BF84-1B154F15AB02}" destId="{36D54F54-45E5-45F9-9DE4-2E5BE0B1E7AB}" srcOrd="0" destOrd="0" presId="urn:microsoft.com/office/officeart/2018/2/layout/IconLabelList"/>
    <dgm:cxn modelId="{17AF6D3F-735F-43EC-AA00-CA9364571262}" type="presParOf" srcId="{A5FCDA1C-E87E-47FE-BF84-1B154F15AB02}" destId="{D00F15DE-A52D-4A71-8A55-2FE2DCDFD7AA}" srcOrd="1" destOrd="0" presId="urn:microsoft.com/office/officeart/2018/2/layout/IconLabelList"/>
    <dgm:cxn modelId="{21DBF5C1-6A55-4CB3-98CD-B4472A70D68E}" type="presParOf" srcId="{A5FCDA1C-E87E-47FE-BF84-1B154F15AB02}" destId="{ACB3E2F6-0E97-44DD-9AF2-464532301B79}" srcOrd="2" destOrd="0" presId="urn:microsoft.com/office/officeart/2018/2/layout/IconLabelList"/>
    <dgm:cxn modelId="{64A9BDE0-FEF0-48BC-BAFA-B4DF99BF9FB9}" type="presParOf" srcId="{58CA84C0-CC8B-4A69-84AE-370A46406736}" destId="{53B75D2C-CA5B-4F57-B8EC-81BF9E8FE9CC}" srcOrd="1" destOrd="0" presId="urn:microsoft.com/office/officeart/2018/2/layout/IconLabelList"/>
    <dgm:cxn modelId="{167AF31B-E8E3-400C-89BF-0C93B97E9527}" type="presParOf" srcId="{58CA84C0-CC8B-4A69-84AE-370A46406736}" destId="{CD3642E9-402E-46C6-857D-11DFC985BC1C}" srcOrd="2" destOrd="0" presId="urn:microsoft.com/office/officeart/2018/2/layout/IconLabelList"/>
    <dgm:cxn modelId="{0C74AEF7-4A23-4713-B761-E43EEDF08E15}" type="presParOf" srcId="{CD3642E9-402E-46C6-857D-11DFC985BC1C}" destId="{EB420ECD-27E5-4017-BA5F-F489E7C9FB20}" srcOrd="0" destOrd="0" presId="urn:microsoft.com/office/officeart/2018/2/layout/IconLabelList"/>
    <dgm:cxn modelId="{093D6C42-20AE-457B-9840-655DFEADA936}" type="presParOf" srcId="{CD3642E9-402E-46C6-857D-11DFC985BC1C}" destId="{A46FCB0E-7B2E-4F65-AF6E-3EF3F1E9E9FA}" srcOrd="1" destOrd="0" presId="urn:microsoft.com/office/officeart/2018/2/layout/IconLabelList"/>
    <dgm:cxn modelId="{0A6B0308-F228-466A-B287-410AA75954E5}" type="presParOf" srcId="{CD3642E9-402E-46C6-857D-11DFC985BC1C}" destId="{02DC3966-D860-4843-8135-E3B80671CFFE}" srcOrd="2" destOrd="0" presId="urn:microsoft.com/office/officeart/2018/2/layout/IconLabelList"/>
    <dgm:cxn modelId="{53697FA3-0BAC-4988-BC30-C5DEE314062B}" type="presParOf" srcId="{58CA84C0-CC8B-4A69-84AE-370A46406736}" destId="{4C379ADE-9C12-4D07-B925-FEE42463CE4B}" srcOrd="3" destOrd="0" presId="urn:microsoft.com/office/officeart/2018/2/layout/IconLabelList"/>
    <dgm:cxn modelId="{79AC995F-8F3C-4154-B60D-584E995790D0}" type="presParOf" srcId="{58CA84C0-CC8B-4A69-84AE-370A46406736}" destId="{BD5F0D5D-4DD7-457D-9438-A7DD3B247100}" srcOrd="4" destOrd="0" presId="urn:microsoft.com/office/officeart/2018/2/layout/IconLabelList"/>
    <dgm:cxn modelId="{25C3F143-83DF-4050-87B8-6FF425673FA1}" type="presParOf" srcId="{BD5F0D5D-4DD7-457D-9438-A7DD3B247100}" destId="{A493718B-0E1E-41B0-8338-261F2728FFB5}" srcOrd="0" destOrd="0" presId="urn:microsoft.com/office/officeart/2018/2/layout/IconLabelList"/>
    <dgm:cxn modelId="{6A461009-0989-47A7-B0C7-3DECDDF5E4D3}" type="presParOf" srcId="{BD5F0D5D-4DD7-457D-9438-A7DD3B247100}" destId="{19CF91F2-16B2-4C44-A0A9-CD71CBB95327}" srcOrd="1" destOrd="0" presId="urn:microsoft.com/office/officeart/2018/2/layout/IconLabelList"/>
    <dgm:cxn modelId="{64590D91-A081-4A55-85EF-3124AAB1B29B}" type="presParOf" srcId="{BD5F0D5D-4DD7-457D-9438-A7DD3B247100}" destId="{92CAA9C2-7317-4A45-ADB6-9615F6B933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85408A-0F5A-47E6-8E7D-0BC8151A0E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858564E-E311-442C-9D68-8BFDC8F05790}">
      <dgm:prSet custT="1"/>
      <dgm:spPr/>
      <dgm:t>
        <a:bodyPr/>
        <a:lstStyle/>
        <a:p>
          <a:r>
            <a:rPr lang="en-US" sz="2000" b="1" dirty="0"/>
            <a:t>Base on the analysis, Strategy 1, replacing the 1000 low income cars with 1000 high income cars, has the highest profit margin (+8,92%) and should be considered.</a:t>
          </a:r>
        </a:p>
      </dgm:t>
    </dgm:pt>
    <dgm:pt modelId="{EC1D7E02-3741-4F75-A496-0133322A1D7E}" type="parTrans" cxnId="{B690F34E-9B37-471C-8333-CDDE168DC163}">
      <dgm:prSet/>
      <dgm:spPr/>
      <dgm:t>
        <a:bodyPr/>
        <a:lstStyle/>
        <a:p>
          <a:endParaRPr lang="en-US"/>
        </a:p>
      </dgm:t>
    </dgm:pt>
    <dgm:pt modelId="{19129CEA-1944-45CC-80E5-AAE846F0B7DF}" type="sibTrans" cxnId="{B690F34E-9B37-471C-8333-CDDE168DC163}">
      <dgm:prSet/>
      <dgm:spPr/>
      <dgm:t>
        <a:bodyPr/>
        <a:lstStyle/>
        <a:p>
          <a:endParaRPr lang="en-US"/>
        </a:p>
      </dgm:t>
    </dgm:pt>
    <dgm:pt modelId="{60FA0FC0-9CFA-4D9F-8029-476AB21DC039}">
      <dgm:prSet custT="1"/>
      <dgm:spPr/>
      <dgm:t>
        <a:bodyPr/>
        <a:lstStyle/>
        <a:p>
          <a:r>
            <a:rPr lang="en-US" sz="2000" b="1" dirty="0"/>
            <a:t>Combining all strategies together LARIAT would have a profit increase of 20.87%. However, applying even one strategies would cause changes in the market thus the real data would be different than our predicted data.</a:t>
          </a:r>
        </a:p>
      </dgm:t>
    </dgm:pt>
    <dgm:pt modelId="{89899670-3144-4BEC-AA3A-31BE1FF94819}" type="parTrans" cxnId="{7B97049A-D6F7-40F5-9D2F-68F80FE3CBBA}">
      <dgm:prSet/>
      <dgm:spPr/>
      <dgm:t>
        <a:bodyPr/>
        <a:lstStyle/>
        <a:p>
          <a:endParaRPr lang="en-US"/>
        </a:p>
      </dgm:t>
    </dgm:pt>
    <dgm:pt modelId="{756E7E9D-1558-4F04-B361-B241C9787AAF}" type="sibTrans" cxnId="{7B97049A-D6F7-40F5-9D2F-68F80FE3CBBA}">
      <dgm:prSet/>
      <dgm:spPr/>
      <dgm:t>
        <a:bodyPr/>
        <a:lstStyle/>
        <a:p>
          <a:endParaRPr lang="en-US"/>
        </a:p>
      </dgm:t>
    </dgm:pt>
    <dgm:pt modelId="{0FA801D8-7000-4505-929E-5986DCD31BB2}" type="pres">
      <dgm:prSet presAssocID="{0E85408A-0F5A-47E6-8E7D-0BC8151A0E12}" presName="root" presStyleCnt="0">
        <dgm:presLayoutVars>
          <dgm:dir/>
          <dgm:resizeHandles val="exact"/>
        </dgm:presLayoutVars>
      </dgm:prSet>
      <dgm:spPr/>
    </dgm:pt>
    <dgm:pt modelId="{3560D3BE-0F3A-4DFC-A755-FC48B64B9D4D}" type="pres">
      <dgm:prSet presAssocID="{1858564E-E311-442C-9D68-8BFDC8F05790}" presName="compNode" presStyleCnt="0"/>
      <dgm:spPr/>
    </dgm:pt>
    <dgm:pt modelId="{DB7A7B40-97E0-4FDC-9EAE-64B348BF8129}" type="pres">
      <dgm:prSet presAssocID="{1858564E-E311-442C-9D68-8BFDC8F05790}" presName="iconRect" presStyleLbl="node1" presStyleIdx="0" presStyleCnt="2" custScaleX="81211" custScaleY="789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FC85330-18D7-4B42-8EA6-546D19F56F5A}" type="pres">
      <dgm:prSet presAssocID="{1858564E-E311-442C-9D68-8BFDC8F05790}" presName="spaceRect" presStyleCnt="0"/>
      <dgm:spPr/>
    </dgm:pt>
    <dgm:pt modelId="{66130E9E-0DEB-413D-A9BD-C555CF02E362}" type="pres">
      <dgm:prSet presAssocID="{1858564E-E311-442C-9D68-8BFDC8F05790}" presName="textRect" presStyleLbl="revTx" presStyleIdx="0" presStyleCnt="2" custScaleX="122541">
        <dgm:presLayoutVars>
          <dgm:chMax val="1"/>
          <dgm:chPref val="1"/>
        </dgm:presLayoutVars>
      </dgm:prSet>
      <dgm:spPr/>
    </dgm:pt>
    <dgm:pt modelId="{86C29CFB-805B-4121-8F9F-AC41E67B7830}" type="pres">
      <dgm:prSet presAssocID="{19129CEA-1944-45CC-80E5-AAE846F0B7DF}" presName="sibTrans" presStyleCnt="0"/>
      <dgm:spPr/>
    </dgm:pt>
    <dgm:pt modelId="{A96585B0-AFE2-4DC4-9851-B2DED38C9713}" type="pres">
      <dgm:prSet presAssocID="{60FA0FC0-9CFA-4D9F-8029-476AB21DC039}" presName="compNode" presStyleCnt="0"/>
      <dgm:spPr/>
    </dgm:pt>
    <dgm:pt modelId="{A5923091-AA57-4A0F-B4CC-12B5BFAC13B6}" type="pres">
      <dgm:prSet presAssocID="{60FA0FC0-9CFA-4D9F-8029-476AB21DC039}" presName="iconRect" presStyleLbl="node1" presStyleIdx="1" presStyleCnt="2" custScaleX="60326" custScaleY="586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A6265012-14CA-45F8-8DD6-AB7653D48A9C}" type="pres">
      <dgm:prSet presAssocID="{60FA0FC0-9CFA-4D9F-8029-476AB21DC039}" presName="spaceRect" presStyleCnt="0"/>
      <dgm:spPr/>
    </dgm:pt>
    <dgm:pt modelId="{58F8BB9B-7919-48A2-AF2F-8C720EC3AB3F}" type="pres">
      <dgm:prSet presAssocID="{60FA0FC0-9CFA-4D9F-8029-476AB21DC039}" presName="textRect" presStyleLbl="revTx" presStyleIdx="1" presStyleCnt="2" custScaleX="117747">
        <dgm:presLayoutVars>
          <dgm:chMax val="1"/>
          <dgm:chPref val="1"/>
        </dgm:presLayoutVars>
      </dgm:prSet>
      <dgm:spPr/>
    </dgm:pt>
  </dgm:ptLst>
  <dgm:cxnLst>
    <dgm:cxn modelId="{B650331A-A050-4D32-93A4-9C2365D4D31D}" type="presOf" srcId="{1858564E-E311-442C-9D68-8BFDC8F05790}" destId="{66130E9E-0DEB-413D-A9BD-C555CF02E362}" srcOrd="0" destOrd="0" presId="urn:microsoft.com/office/officeart/2018/2/layout/IconLabelList"/>
    <dgm:cxn modelId="{B690F34E-9B37-471C-8333-CDDE168DC163}" srcId="{0E85408A-0F5A-47E6-8E7D-0BC8151A0E12}" destId="{1858564E-E311-442C-9D68-8BFDC8F05790}" srcOrd="0" destOrd="0" parTransId="{EC1D7E02-3741-4F75-A496-0133322A1D7E}" sibTransId="{19129CEA-1944-45CC-80E5-AAE846F0B7DF}"/>
    <dgm:cxn modelId="{7B97049A-D6F7-40F5-9D2F-68F80FE3CBBA}" srcId="{0E85408A-0F5A-47E6-8E7D-0BC8151A0E12}" destId="{60FA0FC0-9CFA-4D9F-8029-476AB21DC039}" srcOrd="1" destOrd="0" parTransId="{89899670-3144-4BEC-AA3A-31BE1FF94819}" sibTransId="{756E7E9D-1558-4F04-B361-B241C9787AAF}"/>
    <dgm:cxn modelId="{6FA540D2-596B-446D-B450-779F3736870B}" type="presOf" srcId="{0E85408A-0F5A-47E6-8E7D-0BC8151A0E12}" destId="{0FA801D8-7000-4505-929E-5986DCD31BB2}" srcOrd="0" destOrd="0" presId="urn:microsoft.com/office/officeart/2018/2/layout/IconLabelList"/>
    <dgm:cxn modelId="{F8A54ED2-511F-4B7A-95B2-5FA599A4E9A2}" type="presOf" srcId="{60FA0FC0-9CFA-4D9F-8029-476AB21DC039}" destId="{58F8BB9B-7919-48A2-AF2F-8C720EC3AB3F}" srcOrd="0" destOrd="0" presId="urn:microsoft.com/office/officeart/2018/2/layout/IconLabelList"/>
    <dgm:cxn modelId="{FDB10D8B-3635-441A-A5A8-D1FDC5C6AE39}" type="presParOf" srcId="{0FA801D8-7000-4505-929E-5986DCD31BB2}" destId="{3560D3BE-0F3A-4DFC-A755-FC48B64B9D4D}" srcOrd="0" destOrd="0" presId="urn:microsoft.com/office/officeart/2018/2/layout/IconLabelList"/>
    <dgm:cxn modelId="{7C6A31A2-0A1B-444D-BDA1-6CA6AB8CB350}" type="presParOf" srcId="{3560D3BE-0F3A-4DFC-A755-FC48B64B9D4D}" destId="{DB7A7B40-97E0-4FDC-9EAE-64B348BF8129}" srcOrd="0" destOrd="0" presId="urn:microsoft.com/office/officeart/2018/2/layout/IconLabelList"/>
    <dgm:cxn modelId="{F710A42F-DF55-4FB2-9BE5-D7433B733C90}" type="presParOf" srcId="{3560D3BE-0F3A-4DFC-A755-FC48B64B9D4D}" destId="{BFC85330-18D7-4B42-8EA6-546D19F56F5A}" srcOrd="1" destOrd="0" presId="urn:microsoft.com/office/officeart/2018/2/layout/IconLabelList"/>
    <dgm:cxn modelId="{F9D47441-9787-4F91-B659-8158DC18B53B}" type="presParOf" srcId="{3560D3BE-0F3A-4DFC-A755-FC48B64B9D4D}" destId="{66130E9E-0DEB-413D-A9BD-C555CF02E362}" srcOrd="2" destOrd="0" presId="urn:microsoft.com/office/officeart/2018/2/layout/IconLabelList"/>
    <dgm:cxn modelId="{DAD90769-4999-400F-8FD3-56F07294398D}" type="presParOf" srcId="{0FA801D8-7000-4505-929E-5986DCD31BB2}" destId="{86C29CFB-805B-4121-8F9F-AC41E67B7830}" srcOrd="1" destOrd="0" presId="urn:microsoft.com/office/officeart/2018/2/layout/IconLabelList"/>
    <dgm:cxn modelId="{AC6FE9B9-8E43-4E2E-8751-5235188F672F}" type="presParOf" srcId="{0FA801D8-7000-4505-929E-5986DCD31BB2}" destId="{A96585B0-AFE2-4DC4-9851-B2DED38C9713}" srcOrd="2" destOrd="0" presId="urn:microsoft.com/office/officeart/2018/2/layout/IconLabelList"/>
    <dgm:cxn modelId="{F69B8650-83F2-4E54-9635-20D528AC53E5}" type="presParOf" srcId="{A96585B0-AFE2-4DC4-9851-B2DED38C9713}" destId="{A5923091-AA57-4A0F-B4CC-12B5BFAC13B6}" srcOrd="0" destOrd="0" presId="urn:microsoft.com/office/officeart/2018/2/layout/IconLabelList"/>
    <dgm:cxn modelId="{CCFCE5A4-8809-4FC5-9D35-4CB7F163AB60}" type="presParOf" srcId="{A96585B0-AFE2-4DC4-9851-B2DED38C9713}" destId="{A6265012-14CA-45F8-8DD6-AB7653D48A9C}" srcOrd="1" destOrd="0" presId="urn:microsoft.com/office/officeart/2018/2/layout/IconLabelList"/>
    <dgm:cxn modelId="{F5E3069C-8779-486A-B581-7F9E06387C8D}" type="presParOf" srcId="{A96585B0-AFE2-4DC4-9851-B2DED38C9713}" destId="{58F8BB9B-7919-48A2-AF2F-8C720EC3AB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89DB2E-FC0F-4CF1-B543-F199D9B428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FABC6D-92C3-4286-B02B-98E172CC05C0}">
      <dgm:prSet/>
      <dgm:spPr/>
      <dgm:t>
        <a:bodyPr/>
        <a:lstStyle/>
        <a:p>
          <a:r>
            <a:rPr lang="en-US"/>
            <a:t>Risk Disclosure:</a:t>
          </a:r>
        </a:p>
      </dgm:t>
    </dgm:pt>
    <dgm:pt modelId="{1D59BD67-0AD3-4582-AAD0-6BF116D24C61}" type="parTrans" cxnId="{366117F4-B51C-4D34-A450-8E6B635997AD}">
      <dgm:prSet/>
      <dgm:spPr/>
      <dgm:t>
        <a:bodyPr/>
        <a:lstStyle/>
        <a:p>
          <a:endParaRPr lang="en-US"/>
        </a:p>
      </dgm:t>
    </dgm:pt>
    <dgm:pt modelId="{9B947FFB-F6CA-4640-BB0B-542C53D679B5}" type="sibTrans" cxnId="{366117F4-B51C-4D34-A450-8E6B635997AD}">
      <dgm:prSet/>
      <dgm:spPr/>
      <dgm:t>
        <a:bodyPr/>
        <a:lstStyle/>
        <a:p>
          <a:endParaRPr lang="en-US"/>
        </a:p>
      </dgm:t>
    </dgm:pt>
    <dgm:pt modelId="{632BD1E6-1BF6-418E-B1D7-63FA26107C53}">
      <dgm:prSet/>
      <dgm:spPr/>
      <dgm:t>
        <a:bodyPr/>
        <a:lstStyle/>
        <a:p>
          <a:r>
            <a:rPr lang="en-US"/>
            <a:t>Real data might be different from the predicted data due to market change, etc.</a:t>
          </a:r>
        </a:p>
      </dgm:t>
    </dgm:pt>
    <dgm:pt modelId="{EC7ADCA6-437E-443A-A789-16ED63473060}" type="parTrans" cxnId="{8A50666A-4E48-4A6B-9A77-8E31CC2876AF}">
      <dgm:prSet/>
      <dgm:spPr/>
      <dgm:t>
        <a:bodyPr/>
        <a:lstStyle/>
        <a:p>
          <a:endParaRPr lang="en-US"/>
        </a:p>
      </dgm:t>
    </dgm:pt>
    <dgm:pt modelId="{2202688E-6432-4C38-A0A5-8A120DEB8D9F}" type="sibTrans" cxnId="{8A50666A-4E48-4A6B-9A77-8E31CC2876AF}">
      <dgm:prSet/>
      <dgm:spPr/>
      <dgm:t>
        <a:bodyPr/>
        <a:lstStyle/>
        <a:p>
          <a:endParaRPr lang="en-US"/>
        </a:p>
      </dgm:t>
    </dgm:pt>
    <dgm:pt modelId="{46B74D19-615D-4D49-8C7B-341DD0FC3A51}">
      <dgm:prSet/>
      <dgm:spPr/>
      <dgm:t>
        <a:bodyPr/>
        <a:lstStyle/>
        <a:p>
          <a:r>
            <a:rPr lang="en-US"/>
            <a:t>Beware of the risk.</a:t>
          </a:r>
        </a:p>
      </dgm:t>
    </dgm:pt>
    <dgm:pt modelId="{FEE6DC26-AF26-411F-8E9C-487AAA0D6CF4}" type="parTrans" cxnId="{224E371A-F343-421B-90CF-BDBF6332016C}">
      <dgm:prSet/>
      <dgm:spPr/>
      <dgm:t>
        <a:bodyPr/>
        <a:lstStyle/>
        <a:p>
          <a:endParaRPr lang="en-US"/>
        </a:p>
      </dgm:t>
    </dgm:pt>
    <dgm:pt modelId="{45C06C34-D701-4276-8F0F-87D5A4710E26}" type="sibTrans" cxnId="{224E371A-F343-421B-90CF-BDBF6332016C}">
      <dgm:prSet/>
      <dgm:spPr/>
      <dgm:t>
        <a:bodyPr/>
        <a:lstStyle/>
        <a:p>
          <a:endParaRPr lang="en-US"/>
        </a:p>
      </dgm:t>
    </dgm:pt>
    <dgm:pt modelId="{D7619F39-6FA8-4D60-A72D-2E187CA75297}" type="pres">
      <dgm:prSet presAssocID="{BC89DB2E-FC0F-4CF1-B543-F199D9B42898}" presName="root" presStyleCnt="0">
        <dgm:presLayoutVars>
          <dgm:dir/>
          <dgm:resizeHandles val="exact"/>
        </dgm:presLayoutVars>
      </dgm:prSet>
      <dgm:spPr/>
    </dgm:pt>
    <dgm:pt modelId="{E875BA75-8EDB-4420-8FE6-1DF8526FAC01}" type="pres">
      <dgm:prSet presAssocID="{EFFABC6D-92C3-4286-B02B-98E172CC05C0}" presName="compNode" presStyleCnt="0"/>
      <dgm:spPr/>
    </dgm:pt>
    <dgm:pt modelId="{04EDCAA3-81C5-4C52-9FF7-03B126FB1669}" type="pres">
      <dgm:prSet presAssocID="{EFFABC6D-92C3-4286-B02B-98E172CC05C0}" presName="bgRect" presStyleLbl="bgShp" presStyleIdx="0" presStyleCnt="3"/>
      <dgm:spPr/>
    </dgm:pt>
    <dgm:pt modelId="{BE8B7602-1C1D-4E2A-9EFA-9D3C31C8BF9D}" type="pres">
      <dgm:prSet presAssocID="{EFFABC6D-92C3-4286-B02B-98E172CC05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9594F78-90D4-4315-A77E-5DD43699BCA3}" type="pres">
      <dgm:prSet presAssocID="{EFFABC6D-92C3-4286-B02B-98E172CC05C0}" presName="spaceRect" presStyleCnt="0"/>
      <dgm:spPr/>
    </dgm:pt>
    <dgm:pt modelId="{97494959-E94C-48AE-9141-2EDBA776FF6C}" type="pres">
      <dgm:prSet presAssocID="{EFFABC6D-92C3-4286-B02B-98E172CC05C0}" presName="parTx" presStyleLbl="revTx" presStyleIdx="0" presStyleCnt="3">
        <dgm:presLayoutVars>
          <dgm:chMax val="0"/>
          <dgm:chPref val="0"/>
        </dgm:presLayoutVars>
      </dgm:prSet>
      <dgm:spPr/>
    </dgm:pt>
    <dgm:pt modelId="{735B0234-8ECB-45F0-8B91-2E215FFEFE3E}" type="pres">
      <dgm:prSet presAssocID="{9B947FFB-F6CA-4640-BB0B-542C53D679B5}" presName="sibTrans" presStyleCnt="0"/>
      <dgm:spPr/>
    </dgm:pt>
    <dgm:pt modelId="{8F50C667-DD33-492F-9B4E-D059E9747772}" type="pres">
      <dgm:prSet presAssocID="{632BD1E6-1BF6-418E-B1D7-63FA26107C53}" presName="compNode" presStyleCnt="0"/>
      <dgm:spPr/>
    </dgm:pt>
    <dgm:pt modelId="{4F5DCC94-AC59-4020-BB13-246B043106B2}" type="pres">
      <dgm:prSet presAssocID="{632BD1E6-1BF6-418E-B1D7-63FA26107C53}" presName="bgRect" presStyleLbl="bgShp" presStyleIdx="1" presStyleCnt="3"/>
      <dgm:spPr/>
    </dgm:pt>
    <dgm:pt modelId="{FB7F42E0-35BE-41A3-91AF-98B86A4165A6}" type="pres">
      <dgm:prSet presAssocID="{632BD1E6-1BF6-418E-B1D7-63FA26107C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270546F-B0BF-4FAC-BB73-A25F43EC91F6}" type="pres">
      <dgm:prSet presAssocID="{632BD1E6-1BF6-418E-B1D7-63FA26107C53}" presName="spaceRect" presStyleCnt="0"/>
      <dgm:spPr/>
    </dgm:pt>
    <dgm:pt modelId="{B4D709C3-E539-4B86-8C81-7B96B42D68E6}" type="pres">
      <dgm:prSet presAssocID="{632BD1E6-1BF6-418E-B1D7-63FA26107C53}" presName="parTx" presStyleLbl="revTx" presStyleIdx="1" presStyleCnt="3">
        <dgm:presLayoutVars>
          <dgm:chMax val="0"/>
          <dgm:chPref val="0"/>
        </dgm:presLayoutVars>
      </dgm:prSet>
      <dgm:spPr/>
    </dgm:pt>
    <dgm:pt modelId="{3CAC854F-D921-490B-A6A7-6265C1CF0934}" type="pres">
      <dgm:prSet presAssocID="{2202688E-6432-4C38-A0A5-8A120DEB8D9F}" presName="sibTrans" presStyleCnt="0"/>
      <dgm:spPr/>
    </dgm:pt>
    <dgm:pt modelId="{2275D423-F1BA-4386-BEBD-297895C83D54}" type="pres">
      <dgm:prSet presAssocID="{46B74D19-615D-4D49-8C7B-341DD0FC3A51}" presName="compNode" presStyleCnt="0"/>
      <dgm:spPr/>
    </dgm:pt>
    <dgm:pt modelId="{A8B7B57B-B8FA-47C8-9846-7792115A466F}" type="pres">
      <dgm:prSet presAssocID="{46B74D19-615D-4D49-8C7B-341DD0FC3A51}" presName="bgRect" presStyleLbl="bgShp" presStyleIdx="2" presStyleCnt="3"/>
      <dgm:spPr/>
    </dgm:pt>
    <dgm:pt modelId="{14061480-67ED-4BEF-93AB-6FBF97A26A3F}" type="pres">
      <dgm:prSet presAssocID="{46B74D19-615D-4D49-8C7B-341DD0FC3A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"/>
        </a:ext>
      </dgm:extLst>
    </dgm:pt>
    <dgm:pt modelId="{C4DDB8FE-8C19-47D0-8B16-3373E5FFC8F8}" type="pres">
      <dgm:prSet presAssocID="{46B74D19-615D-4D49-8C7B-341DD0FC3A51}" presName="spaceRect" presStyleCnt="0"/>
      <dgm:spPr/>
    </dgm:pt>
    <dgm:pt modelId="{8363CFC3-C6FE-40FE-8ACB-867390AAD44B}" type="pres">
      <dgm:prSet presAssocID="{46B74D19-615D-4D49-8C7B-341DD0FC3A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E7150D-36D5-4288-9EEA-F34775EF946B}" type="presOf" srcId="{632BD1E6-1BF6-418E-B1D7-63FA26107C53}" destId="{B4D709C3-E539-4B86-8C81-7B96B42D68E6}" srcOrd="0" destOrd="0" presId="urn:microsoft.com/office/officeart/2018/2/layout/IconVerticalSolidList"/>
    <dgm:cxn modelId="{224E371A-F343-421B-90CF-BDBF6332016C}" srcId="{BC89DB2E-FC0F-4CF1-B543-F199D9B42898}" destId="{46B74D19-615D-4D49-8C7B-341DD0FC3A51}" srcOrd="2" destOrd="0" parTransId="{FEE6DC26-AF26-411F-8E9C-487AAA0D6CF4}" sibTransId="{45C06C34-D701-4276-8F0F-87D5A4710E26}"/>
    <dgm:cxn modelId="{173AA255-B569-4F12-86B2-7B372B807A6C}" type="presOf" srcId="{EFFABC6D-92C3-4286-B02B-98E172CC05C0}" destId="{97494959-E94C-48AE-9141-2EDBA776FF6C}" srcOrd="0" destOrd="0" presId="urn:microsoft.com/office/officeart/2018/2/layout/IconVerticalSolidList"/>
    <dgm:cxn modelId="{8A50666A-4E48-4A6B-9A77-8E31CC2876AF}" srcId="{BC89DB2E-FC0F-4CF1-B543-F199D9B42898}" destId="{632BD1E6-1BF6-418E-B1D7-63FA26107C53}" srcOrd="1" destOrd="0" parTransId="{EC7ADCA6-437E-443A-A789-16ED63473060}" sibTransId="{2202688E-6432-4C38-A0A5-8A120DEB8D9F}"/>
    <dgm:cxn modelId="{90FB527A-8B8C-41CD-A61D-F1B9244A545F}" type="presOf" srcId="{BC89DB2E-FC0F-4CF1-B543-F199D9B42898}" destId="{D7619F39-6FA8-4D60-A72D-2E187CA75297}" srcOrd="0" destOrd="0" presId="urn:microsoft.com/office/officeart/2018/2/layout/IconVerticalSolidList"/>
    <dgm:cxn modelId="{776856B0-5551-4DF1-A7D5-D057EDE229B0}" type="presOf" srcId="{46B74D19-615D-4D49-8C7B-341DD0FC3A51}" destId="{8363CFC3-C6FE-40FE-8ACB-867390AAD44B}" srcOrd="0" destOrd="0" presId="urn:microsoft.com/office/officeart/2018/2/layout/IconVerticalSolidList"/>
    <dgm:cxn modelId="{366117F4-B51C-4D34-A450-8E6B635997AD}" srcId="{BC89DB2E-FC0F-4CF1-B543-F199D9B42898}" destId="{EFFABC6D-92C3-4286-B02B-98E172CC05C0}" srcOrd="0" destOrd="0" parTransId="{1D59BD67-0AD3-4582-AAD0-6BF116D24C61}" sibTransId="{9B947FFB-F6CA-4640-BB0B-542C53D679B5}"/>
    <dgm:cxn modelId="{1C344897-5A5F-4909-947D-9CD8B74F0253}" type="presParOf" srcId="{D7619F39-6FA8-4D60-A72D-2E187CA75297}" destId="{E875BA75-8EDB-4420-8FE6-1DF8526FAC01}" srcOrd="0" destOrd="0" presId="urn:microsoft.com/office/officeart/2018/2/layout/IconVerticalSolidList"/>
    <dgm:cxn modelId="{E93B2C3E-52E4-4202-B56E-1BE3BCE6250B}" type="presParOf" srcId="{E875BA75-8EDB-4420-8FE6-1DF8526FAC01}" destId="{04EDCAA3-81C5-4C52-9FF7-03B126FB1669}" srcOrd="0" destOrd="0" presId="urn:microsoft.com/office/officeart/2018/2/layout/IconVerticalSolidList"/>
    <dgm:cxn modelId="{26D6FDB3-3989-4AD2-B41E-0A4EB954760E}" type="presParOf" srcId="{E875BA75-8EDB-4420-8FE6-1DF8526FAC01}" destId="{BE8B7602-1C1D-4E2A-9EFA-9D3C31C8BF9D}" srcOrd="1" destOrd="0" presId="urn:microsoft.com/office/officeart/2018/2/layout/IconVerticalSolidList"/>
    <dgm:cxn modelId="{B211CD44-C98D-4798-B378-9092C8665C27}" type="presParOf" srcId="{E875BA75-8EDB-4420-8FE6-1DF8526FAC01}" destId="{09594F78-90D4-4315-A77E-5DD43699BCA3}" srcOrd="2" destOrd="0" presId="urn:microsoft.com/office/officeart/2018/2/layout/IconVerticalSolidList"/>
    <dgm:cxn modelId="{63119360-1CFF-42DD-823A-4746377E03FC}" type="presParOf" srcId="{E875BA75-8EDB-4420-8FE6-1DF8526FAC01}" destId="{97494959-E94C-48AE-9141-2EDBA776FF6C}" srcOrd="3" destOrd="0" presId="urn:microsoft.com/office/officeart/2018/2/layout/IconVerticalSolidList"/>
    <dgm:cxn modelId="{7B606FFF-918E-4BF3-A827-43DEC2B53A5C}" type="presParOf" srcId="{D7619F39-6FA8-4D60-A72D-2E187CA75297}" destId="{735B0234-8ECB-45F0-8B91-2E215FFEFE3E}" srcOrd="1" destOrd="0" presId="urn:microsoft.com/office/officeart/2018/2/layout/IconVerticalSolidList"/>
    <dgm:cxn modelId="{9D6F3EF3-D0D8-4A75-8A06-491B24830206}" type="presParOf" srcId="{D7619F39-6FA8-4D60-A72D-2E187CA75297}" destId="{8F50C667-DD33-492F-9B4E-D059E9747772}" srcOrd="2" destOrd="0" presId="urn:microsoft.com/office/officeart/2018/2/layout/IconVerticalSolidList"/>
    <dgm:cxn modelId="{0F36C8D5-E46F-46C6-A1BF-4680D3605721}" type="presParOf" srcId="{8F50C667-DD33-492F-9B4E-D059E9747772}" destId="{4F5DCC94-AC59-4020-BB13-246B043106B2}" srcOrd="0" destOrd="0" presId="urn:microsoft.com/office/officeart/2018/2/layout/IconVerticalSolidList"/>
    <dgm:cxn modelId="{DABF6838-3867-4D11-B38D-EAA517FD1C0C}" type="presParOf" srcId="{8F50C667-DD33-492F-9B4E-D059E9747772}" destId="{FB7F42E0-35BE-41A3-91AF-98B86A4165A6}" srcOrd="1" destOrd="0" presId="urn:microsoft.com/office/officeart/2018/2/layout/IconVerticalSolidList"/>
    <dgm:cxn modelId="{787035A6-EC57-4009-8251-FC44460DA93C}" type="presParOf" srcId="{8F50C667-DD33-492F-9B4E-D059E9747772}" destId="{3270546F-B0BF-4FAC-BB73-A25F43EC91F6}" srcOrd="2" destOrd="0" presId="urn:microsoft.com/office/officeart/2018/2/layout/IconVerticalSolidList"/>
    <dgm:cxn modelId="{23E99792-8F00-4FD1-9978-CE1BDCB38B43}" type="presParOf" srcId="{8F50C667-DD33-492F-9B4E-D059E9747772}" destId="{B4D709C3-E539-4B86-8C81-7B96B42D68E6}" srcOrd="3" destOrd="0" presId="urn:microsoft.com/office/officeart/2018/2/layout/IconVerticalSolidList"/>
    <dgm:cxn modelId="{4A8CD4CF-8BB6-48C0-80D4-91EDFD909898}" type="presParOf" srcId="{D7619F39-6FA8-4D60-A72D-2E187CA75297}" destId="{3CAC854F-D921-490B-A6A7-6265C1CF0934}" srcOrd="3" destOrd="0" presId="urn:microsoft.com/office/officeart/2018/2/layout/IconVerticalSolidList"/>
    <dgm:cxn modelId="{D2C2E4F0-D325-4110-B59C-F644A97C0B2E}" type="presParOf" srcId="{D7619F39-6FA8-4D60-A72D-2E187CA75297}" destId="{2275D423-F1BA-4386-BEBD-297895C83D54}" srcOrd="4" destOrd="0" presId="urn:microsoft.com/office/officeart/2018/2/layout/IconVerticalSolidList"/>
    <dgm:cxn modelId="{04D93EC9-C210-4422-BC32-BEC907599242}" type="presParOf" srcId="{2275D423-F1BA-4386-BEBD-297895C83D54}" destId="{A8B7B57B-B8FA-47C8-9846-7792115A466F}" srcOrd="0" destOrd="0" presId="urn:microsoft.com/office/officeart/2018/2/layout/IconVerticalSolidList"/>
    <dgm:cxn modelId="{EC89B79B-575D-49AF-A7DF-0ED20884B249}" type="presParOf" srcId="{2275D423-F1BA-4386-BEBD-297895C83D54}" destId="{14061480-67ED-4BEF-93AB-6FBF97A26A3F}" srcOrd="1" destOrd="0" presId="urn:microsoft.com/office/officeart/2018/2/layout/IconVerticalSolidList"/>
    <dgm:cxn modelId="{2449DDDC-6D9E-4DF3-9351-77DC761F8609}" type="presParOf" srcId="{2275D423-F1BA-4386-BEBD-297895C83D54}" destId="{C4DDB8FE-8C19-47D0-8B16-3373E5FFC8F8}" srcOrd="2" destOrd="0" presId="urn:microsoft.com/office/officeart/2018/2/layout/IconVerticalSolidList"/>
    <dgm:cxn modelId="{2A8535B0-1C0D-43B5-BB44-936134BE9DCF}" type="presParOf" srcId="{2275D423-F1BA-4386-BEBD-297895C83D54}" destId="{8363CFC3-C6FE-40FE-8ACB-867390AAD4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54F54-45E5-45F9-9DE4-2E5BE0B1E7AB}">
      <dsp:nvSpPr>
        <dsp:cNvPr id="0" name=""/>
        <dsp:cNvSpPr/>
      </dsp:nvSpPr>
      <dsp:spPr>
        <a:xfrm>
          <a:off x="1418563" y="561093"/>
          <a:ext cx="704794" cy="704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3E2F6-0E97-44DD-9AF2-464532301B79}">
      <dsp:nvSpPr>
        <dsp:cNvPr id="0" name=""/>
        <dsp:cNvSpPr/>
      </dsp:nvSpPr>
      <dsp:spPr>
        <a:xfrm>
          <a:off x="4564" y="1625347"/>
          <a:ext cx="3532792" cy="133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Rent-A-Car Lariat fleet has contracted with DA Consultants, LLC, to perform some analysis of costs and revenues data of the rental car fleet. </a:t>
          </a:r>
        </a:p>
      </dsp:txBody>
      <dsp:txXfrm>
        <a:off x="4564" y="1625347"/>
        <a:ext cx="3532792" cy="1331201"/>
      </dsp:txXfrm>
    </dsp:sp>
    <dsp:sp modelId="{EB420ECD-27E5-4017-BA5F-F489E7C9FB20}">
      <dsp:nvSpPr>
        <dsp:cNvPr id="0" name=""/>
        <dsp:cNvSpPr/>
      </dsp:nvSpPr>
      <dsp:spPr>
        <a:xfrm>
          <a:off x="5225442" y="561093"/>
          <a:ext cx="704794" cy="704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C3966-D860-4843-8135-E3B80671CFFE}">
      <dsp:nvSpPr>
        <dsp:cNvPr id="0" name=""/>
        <dsp:cNvSpPr/>
      </dsp:nvSpPr>
      <dsp:spPr>
        <a:xfrm>
          <a:off x="3811443" y="1625347"/>
          <a:ext cx="3532792" cy="133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Lariat's business objective: to make better business decisions by considering cost and revenue data.</a:t>
          </a:r>
        </a:p>
      </dsp:txBody>
      <dsp:txXfrm>
        <a:off x="3811443" y="1625347"/>
        <a:ext cx="3532792" cy="1331201"/>
      </dsp:txXfrm>
    </dsp:sp>
    <dsp:sp modelId="{A493718B-0E1E-41B0-8338-261F2728FFB5}">
      <dsp:nvSpPr>
        <dsp:cNvPr id="0" name=""/>
        <dsp:cNvSpPr/>
      </dsp:nvSpPr>
      <dsp:spPr>
        <a:xfrm>
          <a:off x="9032321" y="561093"/>
          <a:ext cx="704794" cy="7047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AA9C2-7317-4A45-ADB6-9615F6B93363}">
      <dsp:nvSpPr>
        <dsp:cNvPr id="0" name=""/>
        <dsp:cNvSpPr/>
      </dsp:nvSpPr>
      <dsp:spPr>
        <a:xfrm>
          <a:off x="7618323" y="1625347"/>
          <a:ext cx="3532792" cy="133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company owns over 4,000 cars with various car make and models…</a:t>
          </a:r>
        </a:p>
      </dsp:txBody>
      <dsp:txXfrm>
        <a:off x="7618323" y="1625347"/>
        <a:ext cx="3532792" cy="1331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A7B40-97E0-4FDC-9EAE-64B348BF8129}">
      <dsp:nvSpPr>
        <dsp:cNvPr id="0" name=""/>
        <dsp:cNvSpPr/>
      </dsp:nvSpPr>
      <dsp:spPr>
        <a:xfrm>
          <a:off x="2080388" y="224063"/>
          <a:ext cx="1258740" cy="1188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0E9E-0DEB-413D-A9BD-C555CF02E362}">
      <dsp:nvSpPr>
        <dsp:cNvPr id="0" name=""/>
        <dsp:cNvSpPr/>
      </dsp:nvSpPr>
      <dsp:spPr>
        <a:xfrm>
          <a:off x="111123" y="2115908"/>
          <a:ext cx="5197270" cy="117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Base on the analysis, Strategy 1, replacing the 1000 low income cars with 1000 high income cars, has the highest profit margin (+8,92%) and should be considered.</a:t>
          </a:r>
        </a:p>
      </dsp:txBody>
      <dsp:txXfrm>
        <a:off x="111123" y="2115908"/>
        <a:ext cx="5197270" cy="1177669"/>
      </dsp:txXfrm>
    </dsp:sp>
    <dsp:sp modelId="{A5923091-AA57-4A0F-B4CC-12B5BFAC13B6}">
      <dsp:nvSpPr>
        <dsp:cNvPr id="0" name=""/>
        <dsp:cNvSpPr/>
      </dsp:nvSpPr>
      <dsp:spPr>
        <a:xfrm>
          <a:off x="8200299" y="454049"/>
          <a:ext cx="694569" cy="655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8BB9B-7919-48A2-AF2F-8C720EC3AB3F}">
      <dsp:nvSpPr>
        <dsp:cNvPr id="0" name=""/>
        <dsp:cNvSpPr/>
      </dsp:nvSpPr>
      <dsp:spPr>
        <a:xfrm>
          <a:off x="6050612" y="1885922"/>
          <a:ext cx="4993944" cy="117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 all strategies together LARIAT would have a profit increase of 20.87%. However, applying even one strategies would cause changes in the market thus the real data would be different than our predicted data.</a:t>
          </a:r>
        </a:p>
      </dsp:txBody>
      <dsp:txXfrm>
        <a:off x="6050612" y="1885922"/>
        <a:ext cx="4993944" cy="1177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DCAA3-81C5-4C52-9FF7-03B126FB1669}">
      <dsp:nvSpPr>
        <dsp:cNvPr id="0" name=""/>
        <dsp:cNvSpPr/>
      </dsp:nvSpPr>
      <dsp:spPr>
        <a:xfrm>
          <a:off x="0" y="429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7602-1C1D-4E2A-9EFA-9D3C31C8BF9D}">
      <dsp:nvSpPr>
        <dsp:cNvPr id="0" name=""/>
        <dsp:cNvSpPr/>
      </dsp:nvSpPr>
      <dsp:spPr>
        <a:xfrm>
          <a:off x="303950" y="226508"/>
          <a:ext cx="552637" cy="552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94959-E94C-48AE-9141-2EDBA776FF6C}">
      <dsp:nvSpPr>
        <dsp:cNvPr id="0" name=""/>
        <dsp:cNvSpPr/>
      </dsp:nvSpPr>
      <dsp:spPr>
        <a:xfrm>
          <a:off x="1160538" y="429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Risk Disclosure:</a:t>
          </a:r>
        </a:p>
      </dsp:txBody>
      <dsp:txXfrm>
        <a:off x="1160538" y="429"/>
        <a:ext cx="9995141" cy="1004795"/>
      </dsp:txXfrm>
    </dsp:sp>
    <dsp:sp modelId="{4F5DCC94-AC59-4020-BB13-246B043106B2}">
      <dsp:nvSpPr>
        <dsp:cNvPr id="0" name=""/>
        <dsp:cNvSpPr/>
      </dsp:nvSpPr>
      <dsp:spPr>
        <a:xfrm>
          <a:off x="0" y="1256423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F42E0-35BE-41A3-91AF-98B86A4165A6}">
      <dsp:nvSpPr>
        <dsp:cNvPr id="0" name=""/>
        <dsp:cNvSpPr/>
      </dsp:nvSpPr>
      <dsp:spPr>
        <a:xfrm>
          <a:off x="303950" y="1482502"/>
          <a:ext cx="552637" cy="552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709C3-E539-4B86-8C81-7B96B42D68E6}">
      <dsp:nvSpPr>
        <dsp:cNvPr id="0" name=""/>
        <dsp:cNvSpPr/>
      </dsp:nvSpPr>
      <dsp:spPr>
        <a:xfrm>
          <a:off x="1160538" y="1256423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 data might be different from the predicted data due to market change, etc.</a:t>
          </a:r>
        </a:p>
      </dsp:txBody>
      <dsp:txXfrm>
        <a:off x="1160538" y="1256423"/>
        <a:ext cx="9995141" cy="1004795"/>
      </dsp:txXfrm>
    </dsp:sp>
    <dsp:sp modelId="{A8B7B57B-B8FA-47C8-9846-7792115A466F}">
      <dsp:nvSpPr>
        <dsp:cNvPr id="0" name=""/>
        <dsp:cNvSpPr/>
      </dsp:nvSpPr>
      <dsp:spPr>
        <a:xfrm>
          <a:off x="0" y="2512417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61480-67ED-4BEF-93AB-6FBF97A26A3F}">
      <dsp:nvSpPr>
        <dsp:cNvPr id="0" name=""/>
        <dsp:cNvSpPr/>
      </dsp:nvSpPr>
      <dsp:spPr>
        <a:xfrm>
          <a:off x="303950" y="2738496"/>
          <a:ext cx="552637" cy="552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3CFC3-C6FE-40FE-8ACB-867390AAD44B}">
      <dsp:nvSpPr>
        <dsp:cNvPr id="0" name=""/>
        <dsp:cNvSpPr/>
      </dsp:nvSpPr>
      <dsp:spPr>
        <a:xfrm>
          <a:off x="1160538" y="2512417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Beware of the risk.</a:t>
          </a:r>
        </a:p>
      </dsp:txBody>
      <dsp:txXfrm>
        <a:off x="1160538" y="2512417"/>
        <a:ext cx="9995141" cy="1004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5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7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hyperlink" Target="file:///Users/penglina/Desktop/&#21830;&#19994;&#20998;&#26512;&#39033;&#30446;/Excel/DA_-_branch_locations.xls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Users/penglina/Desktop/&#21830;&#19994;&#20998;&#26512;&#39033;&#30446;/Excel/DA_-_car_revenue.xlsx" TargetMode="External"/><Relationship Id="rId5" Type="http://schemas.openxmlformats.org/officeDocument/2006/relationships/hyperlink" Target="file:///Users/penglina/Desktop/&#21830;&#19994;&#20998;&#26512;&#39033;&#30446;/Excel/DA_-_car_costs.xlsx" TargetMode="External"/><Relationship Id="rId4" Type="http://schemas.openxmlformats.org/officeDocument/2006/relationships/hyperlink" Target="file:///Users/penglina/Desktop/&#21830;&#19994;&#20998;&#26512;&#39033;&#30446;/Excel/DA_-_car_id_mapping.xlsx" TargetMode="Externa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B9423-7130-5DD4-97AA-C40959475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GB"/>
              <a:t>Rental Car </a:t>
            </a:r>
            <a:br>
              <a:rPr lang="en-GB"/>
            </a:br>
            <a:r>
              <a:rPr lang="en-CN"/>
              <a:t>Analysis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F87D4-D2F5-2229-CEA6-BD94F0D2D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CN"/>
              <a:t>Presented by Lina Peng</a:t>
            </a:r>
          </a:p>
          <a:p>
            <a:endParaRPr lang="en-CN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he logo for Lariat, a fictional rent-a-car company.">
            <a:extLst>
              <a:ext uri="{FF2B5EF4-FFF2-40B4-BE49-F238E27FC236}">
                <a16:creationId xmlns:a16="http://schemas.microsoft.com/office/drawing/2014/main" id="{E3AB3B0A-408A-556C-7E70-B6361B60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168" y="3764203"/>
            <a:ext cx="5040780" cy="22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54F70-1347-1138-179D-39A17D02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800"/>
              <a:t>Helping </a:t>
            </a:r>
            <a:br>
              <a:rPr lang="en-GB" sz="1800"/>
            </a:br>
            <a:r>
              <a:rPr lang="en-GB" sz="1800"/>
              <a:t>Businesses </a:t>
            </a:r>
            <a:br>
              <a:rPr lang="en-GB" sz="1800"/>
            </a:br>
            <a:r>
              <a:rPr lang="en-GB" sz="1800"/>
              <a:t>make</a:t>
            </a:r>
            <a:br>
              <a:rPr lang="en-GB" sz="1800"/>
            </a:br>
            <a:r>
              <a:rPr lang="en-GB" sz="1800"/>
              <a:t>Smart  </a:t>
            </a:r>
            <a:br>
              <a:rPr lang="en-GB" sz="1800"/>
            </a:br>
            <a:r>
              <a:rPr lang="en-GB" sz="1800"/>
              <a:t>Decisions</a:t>
            </a:r>
            <a:br>
              <a:rPr lang="en-GB" sz="1800"/>
            </a:br>
            <a:r>
              <a:rPr lang="en-GB" sz="1800"/>
              <a:t>:)</a:t>
            </a:r>
            <a:endParaRPr lang="en-C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028A4-87D6-DA84-3923-EA6DF4935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200826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4AAD3-93AF-6836-A125-BF0D586D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CN" dirty="0"/>
              <a:t>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3C6EBE-36F7-4264-539B-CB40A16ED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394956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5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B00EA-8A82-CFCE-CC11-2C39CE17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>
            <a:normAutofit/>
          </a:bodyPr>
          <a:lstStyle/>
          <a:p>
            <a:r>
              <a:rPr lang="en-CN" dirty="0"/>
              <a:t>Goals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447F06A-D362-6688-104C-CDAF56E18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11" y="1063707"/>
            <a:ext cx="5028041" cy="50280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C654-6BE2-4B13-5868-6C38DBC54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7" y="3172570"/>
            <a:ext cx="4945183" cy="3016294"/>
          </a:xfrm>
        </p:spPr>
        <p:txBody>
          <a:bodyPr>
            <a:normAutofit/>
          </a:bodyPr>
          <a:lstStyle/>
          <a:p>
            <a:r>
              <a:rPr lang="en-CN" dirty="0"/>
              <a:t>Their primary goal is to receive suggestion on how to minimize the costs and maximize the revenue for the year of 2019.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6C62F-EB9D-316A-A97B-E1A2E6D0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>
            <a:normAutofit/>
          </a:bodyPr>
          <a:lstStyle/>
          <a:p>
            <a:r>
              <a:rPr lang="en-CN" dirty="0"/>
              <a:t>The Data</a:t>
            </a:r>
            <a:br>
              <a:rPr lang="en-CN" dirty="0"/>
            </a:br>
            <a:r>
              <a:rPr lang="en-CN" dirty="0"/>
              <a:t>/Raw Data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Profit Transparent PNG | PNG Mart">
            <a:extLst>
              <a:ext uri="{FF2B5EF4-FFF2-40B4-BE49-F238E27FC236}">
                <a16:creationId xmlns:a16="http://schemas.microsoft.com/office/drawing/2014/main" id="{FDDE7FF0-92FD-3BCC-ECFA-635BA5BB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866" y="919702"/>
            <a:ext cx="1872365" cy="19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cation - Free signs icons">
            <a:extLst>
              <a:ext uri="{FF2B5EF4-FFF2-40B4-BE49-F238E27FC236}">
                <a16:creationId xmlns:a16="http://schemas.microsoft.com/office/drawing/2014/main" id="{E5DF4A7C-5072-D065-7CB5-C524BE84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9862" y="966388"/>
            <a:ext cx="1872365" cy="187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26EB-6458-DE2B-558C-ED61A766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6126480" cy="3016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Rent-a-Car Lariat fleet has provided the following dataset from the year 2018 of operations. The dataset includes xx data files:</a:t>
            </a:r>
          </a:p>
          <a:p>
            <a:pPr>
              <a:lnSpc>
                <a:spcPct val="100000"/>
              </a:lnSpc>
            </a:pPr>
            <a:r>
              <a:rPr lang="en-US" sz="1700" b="0">
                <a:effectLst/>
                <a:hlinkClick r:id="rId4"/>
              </a:rPr>
              <a:t>car</a:t>
            </a:r>
            <a:r>
              <a:rPr lang="en-US" sz="1700">
                <a:hlinkClick r:id="rId4"/>
              </a:rPr>
              <a:t> </a:t>
            </a:r>
            <a:r>
              <a:rPr lang="en-US" sz="1700" b="0">
                <a:effectLst/>
                <a:hlinkClick r:id="rId4"/>
              </a:rPr>
              <a:t>id mapping </a:t>
            </a:r>
            <a:r>
              <a:rPr lang="en-US" sz="1700" b="0">
                <a:effectLst/>
              </a:rPr>
              <a:t>(maps a unique id to the make, model, model year and branch id)4000cars</a:t>
            </a:r>
          </a:p>
          <a:p>
            <a:pPr>
              <a:lnSpc>
                <a:spcPct val="100000"/>
              </a:lnSpc>
            </a:pPr>
            <a:r>
              <a:rPr lang="en-US" sz="1700">
                <a:hlinkClick r:id="rId5"/>
              </a:rPr>
              <a:t>c</a:t>
            </a:r>
            <a:r>
              <a:rPr lang="en-US" sz="1700" b="0">
                <a:effectLst/>
                <a:hlinkClick r:id="rId5"/>
              </a:rPr>
              <a:t>ar costs </a:t>
            </a:r>
            <a:r>
              <a:rPr lang="en-US" sz="1700" b="0">
                <a:effectLst/>
              </a:rPr>
              <a:t>(costs to maintain each vehicle)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hlinkClick r:id="rId6"/>
              </a:rPr>
              <a:t>c</a:t>
            </a:r>
            <a:r>
              <a:rPr lang="en-US" sz="1700" b="0">
                <a:effectLst/>
                <a:hlinkClick r:id="rId6"/>
              </a:rPr>
              <a:t>ar revenue </a:t>
            </a:r>
            <a:r>
              <a:rPr lang="en-US" sz="1700" b="0">
                <a:effectLst/>
              </a:rPr>
              <a:t>(number of rental days, branch id and rental price per day)</a:t>
            </a:r>
          </a:p>
          <a:p>
            <a:pPr>
              <a:lnSpc>
                <a:spcPct val="100000"/>
              </a:lnSpc>
            </a:pPr>
            <a:r>
              <a:rPr lang="en-US" sz="1700">
                <a:hlinkClick r:id="rId7"/>
              </a:rPr>
              <a:t>b</a:t>
            </a:r>
            <a:r>
              <a:rPr lang="en-US" sz="1700" b="0">
                <a:effectLst/>
                <a:hlinkClick r:id="rId7"/>
              </a:rPr>
              <a:t>ranch location </a:t>
            </a:r>
            <a:r>
              <a:rPr lang="en-US" sz="1700" b="0">
                <a:effectLst/>
              </a:rPr>
              <a:t>(branch id mapped to city and state)50 branches</a:t>
            </a:r>
            <a:endParaRPr lang="en-CN" sz="1700"/>
          </a:p>
        </p:txBody>
      </p:sp>
      <p:pic>
        <p:nvPicPr>
          <p:cNvPr id="6" name="Picture 4" descr="Dollar Sign PNG Logo, Gold Dollar Sign, Black Dollar Sign, Green Dollar Sign  Icon Images - Free Transparent PNG Logos">
            <a:extLst>
              <a:ext uri="{FF2B5EF4-FFF2-40B4-BE49-F238E27FC236}">
                <a16:creationId xmlns:a16="http://schemas.microsoft.com/office/drawing/2014/main" id="{70080A3C-EA36-D627-163B-34636017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866" y="4052999"/>
            <a:ext cx="1872365" cy="187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wnload Png File Svg - Car Icon Vector Svg PNG Image with No Background -  PNGkey.com">
            <a:extLst>
              <a:ext uri="{FF2B5EF4-FFF2-40B4-BE49-F238E27FC236}">
                <a16:creationId xmlns:a16="http://schemas.microsoft.com/office/drawing/2014/main" id="{E2FF0389-E3B9-0E91-8D10-079E23DD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9862" y="4404069"/>
            <a:ext cx="1872365" cy="152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5D368BE2-9DCA-4304-A05D-DDC5571BC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8867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6C62F-EB9D-316A-A97B-E1A2E6D0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Key Findings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Most profitable Branches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5A563-28A3-5666-F6D6-EA7772D05295}"/>
              </a:ext>
            </a:extLst>
          </p:cNvPr>
          <p:cNvSpPr txBox="1">
            <a:spLocks/>
          </p:cNvSpPr>
          <p:nvPr/>
        </p:nvSpPr>
        <p:spPr>
          <a:xfrm>
            <a:off x="517870" y="3172570"/>
            <a:ext cx="4945183" cy="30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b="0" dirty="0">
                <a:latin typeface="+mn-lt"/>
                <a:ea typeface="+mn-ea"/>
                <a:cs typeface="+mn-cs"/>
              </a:rPr>
              <a:t>These are 10 branches, including 1000 vehicles, that contribute the highest net income to the company.</a:t>
            </a:r>
            <a:br>
              <a:rPr lang="en-US" sz="2000" b="0" dirty="0">
                <a:latin typeface="+mn-lt"/>
                <a:ea typeface="+mn-ea"/>
                <a:cs typeface="+mn-cs"/>
              </a:rPr>
            </a:br>
            <a:endParaRPr lang="en-US" sz="20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b="0" dirty="0">
                <a:latin typeface="+mn-lt"/>
                <a:ea typeface="+mn-ea"/>
                <a:cs typeface="+mn-cs"/>
              </a:rPr>
              <a:t>Recommendation: Replacing the bottom 10 branches with these.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7409F6D5-2A81-1069-E4BC-65322E356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513645"/>
              </p:ext>
            </p:extLst>
          </p:nvPr>
        </p:nvGraphicFramePr>
        <p:xfrm>
          <a:off x="6662168" y="657369"/>
          <a:ext cx="5028041" cy="543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65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6C62F-EB9D-316A-A97B-E1A2E6D0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Key Findings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Least profitable Branches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C5A563-28A3-5666-F6D6-EA7772D05295}"/>
              </a:ext>
            </a:extLst>
          </p:cNvPr>
          <p:cNvSpPr txBox="1">
            <a:spLocks/>
          </p:cNvSpPr>
          <p:nvPr/>
        </p:nvSpPr>
        <p:spPr>
          <a:xfrm>
            <a:off x="517870" y="3172570"/>
            <a:ext cx="4945183" cy="30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b="0" dirty="0">
                <a:latin typeface="+mn-lt"/>
                <a:ea typeface="+mn-ea"/>
                <a:cs typeface="+mn-cs"/>
              </a:rPr>
              <a:t>These are 10 branches, including 1000 vehicles, that contribute the lowest net income to the company.</a:t>
            </a:r>
            <a:br>
              <a:rPr lang="en-US" sz="2000" b="0" dirty="0">
                <a:latin typeface="+mn-lt"/>
                <a:ea typeface="+mn-ea"/>
                <a:cs typeface="+mn-cs"/>
              </a:rPr>
            </a:br>
            <a:endParaRPr lang="en-US" sz="20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b="0" dirty="0">
                <a:latin typeface="+mn-lt"/>
                <a:ea typeface="+mn-ea"/>
                <a:cs typeface="+mn-cs"/>
              </a:rPr>
              <a:t>Recommendation: removing these branches from the company.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DA94CB77-7717-BA88-9392-DE66283ED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17670"/>
              </p:ext>
            </p:extLst>
          </p:nvPr>
        </p:nvGraphicFramePr>
        <p:xfrm>
          <a:off x="6662168" y="657369"/>
          <a:ext cx="5028041" cy="543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205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284A9-5E1A-309E-B476-D23D10E3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Strategy Comparison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Content Placeholder 3">
            <a:extLst>
              <a:ext uri="{FF2B5EF4-FFF2-40B4-BE49-F238E27FC236}">
                <a16:creationId xmlns:a16="http://schemas.microsoft.com/office/drawing/2014/main" id="{A652EE25-B7C5-956C-7997-91854C8A4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829872"/>
              </p:ext>
            </p:extLst>
          </p:nvPr>
        </p:nvGraphicFramePr>
        <p:xfrm>
          <a:off x="741469" y="2364195"/>
          <a:ext cx="10413769" cy="3517645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243110">
                  <a:extLst>
                    <a:ext uri="{9D8B030D-6E8A-4147-A177-3AD203B41FA5}">
                      <a16:colId xmlns:a16="http://schemas.microsoft.com/office/drawing/2014/main" val="2561045212"/>
                    </a:ext>
                  </a:extLst>
                </a:gridCol>
                <a:gridCol w="1890916">
                  <a:extLst>
                    <a:ext uri="{9D8B030D-6E8A-4147-A177-3AD203B41FA5}">
                      <a16:colId xmlns:a16="http://schemas.microsoft.com/office/drawing/2014/main" val="1282449493"/>
                    </a:ext>
                  </a:extLst>
                </a:gridCol>
                <a:gridCol w="3044838">
                  <a:extLst>
                    <a:ext uri="{9D8B030D-6E8A-4147-A177-3AD203B41FA5}">
                      <a16:colId xmlns:a16="http://schemas.microsoft.com/office/drawing/2014/main" val="1355174745"/>
                    </a:ext>
                  </a:extLst>
                </a:gridCol>
                <a:gridCol w="2229816">
                  <a:extLst>
                    <a:ext uri="{9D8B030D-6E8A-4147-A177-3AD203B41FA5}">
                      <a16:colId xmlns:a16="http://schemas.microsoft.com/office/drawing/2014/main" val="1404165433"/>
                    </a:ext>
                  </a:extLst>
                </a:gridCol>
                <a:gridCol w="2005089">
                  <a:extLst>
                    <a:ext uri="{9D8B030D-6E8A-4147-A177-3AD203B41FA5}">
                      <a16:colId xmlns:a16="http://schemas.microsoft.com/office/drawing/2014/main" val="3751903807"/>
                    </a:ext>
                  </a:extLst>
                </a:gridCol>
              </a:tblGrid>
              <a:tr h="9358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KPI</a:t>
                      </a:r>
                      <a:endParaRPr lang="en-GB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BENCHMARK </a:t>
                      </a:r>
                    </a:p>
                    <a:p>
                      <a:pPr algn="ctr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GB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STRATEGY 1:</a:t>
                      </a:r>
                    </a:p>
                    <a:p>
                      <a:pPr algn="l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Replace the 1000 low income cars </a:t>
                      </a:r>
                    </a:p>
                    <a:p>
                      <a:pPr algn="l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with 1000 high income cars</a:t>
                      </a:r>
                      <a:endParaRPr lang="en-GB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STRATEGY 2:</a:t>
                      </a:r>
                    </a:p>
                    <a:p>
                      <a:pPr algn="l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Increase revenue by 10%</a:t>
                      </a:r>
                      <a:endParaRPr lang="en-GB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STRATEGY 3:</a:t>
                      </a:r>
                    </a:p>
                    <a:p>
                      <a:pPr algn="l" fontAlgn="b"/>
                      <a:r>
                        <a:rPr lang="en-GB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Decrease cost by 10%</a:t>
                      </a:r>
                      <a:endParaRPr lang="en-GB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30868"/>
                  </a:ext>
                </a:extLst>
              </a:tr>
              <a:tr h="703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Gross Revenue</a:t>
                      </a:r>
                      <a:endParaRPr lang="en-GB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 52,830,207.00 </a:t>
                      </a:r>
                      <a:endParaRPr lang="en-CN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59,402,259.00 </a:t>
                      </a:r>
                      <a:endParaRPr lang="en-CN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58,113,227.70 </a:t>
                      </a:r>
                      <a:endParaRPr lang="en-CN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$  52,830,207.00 </a:t>
                      </a:r>
                      <a:endParaRPr lang="en-C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19224"/>
                  </a:ext>
                </a:extLst>
              </a:tr>
              <a:tr h="703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Cost </a:t>
                      </a:r>
                      <a:endParaRPr lang="en-GB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 33,076,688.64 </a:t>
                      </a:r>
                      <a:endParaRPr lang="en-CN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31,892,529.48 </a:t>
                      </a:r>
                      <a:endParaRPr lang="en-CN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$  33,076,688.64 </a:t>
                      </a:r>
                      <a:endParaRPr lang="en-C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$  29,769,019.78 </a:t>
                      </a:r>
                      <a:endParaRPr lang="en-C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23306"/>
                  </a:ext>
                </a:extLst>
              </a:tr>
              <a:tr h="703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Net Income</a:t>
                      </a:r>
                      <a:endParaRPr lang="en-GB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 19,753,518.36 </a:t>
                      </a:r>
                      <a:endParaRPr lang="en-CN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$  27,509,729.52 </a:t>
                      </a:r>
                      <a:endParaRPr lang="en-C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$  25,036,539.06 </a:t>
                      </a:r>
                      <a:endParaRPr lang="en-C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$  23,061,187.22 </a:t>
                      </a:r>
                      <a:endParaRPr lang="en-C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972974"/>
                  </a:ext>
                </a:extLst>
              </a:tr>
              <a:tr h="471232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Profit Margin </a:t>
                      </a:r>
                      <a:endParaRPr lang="en-GB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37.39%</a:t>
                      </a:r>
                      <a:endParaRPr lang="en-C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50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46.31%</a:t>
                      </a:r>
                      <a:endParaRPr lang="en-CN" sz="1500" b="0" i="0" u="none" strike="noStrike" cap="none" spc="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43.08%</a:t>
                      </a:r>
                      <a:endParaRPr lang="en-C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43.65%</a:t>
                      </a:r>
                      <a:endParaRPr lang="en-CN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23" marR="8893" marT="99556" marB="9955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61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284A9-5E1A-309E-B476-D23D10E3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Strategy Comparison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8" name="Content Placeholder 4">
            <a:extLst>
              <a:ext uri="{FF2B5EF4-FFF2-40B4-BE49-F238E27FC236}">
                <a16:creationId xmlns:a16="http://schemas.microsoft.com/office/drawing/2014/main" id="{03F832D4-4B82-FD5A-7755-93F53CC35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972110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121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3C95E-91A0-C104-06AB-B2848849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CN" dirty="0"/>
              <a:t>Recommendations: Strategy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CA802DB-0F58-4712-34F8-E02F07D6A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63670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70310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456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Bierstadt</vt:lpstr>
      <vt:lpstr>Calibri</vt:lpstr>
      <vt:lpstr>GestaltVTI</vt:lpstr>
      <vt:lpstr>Rental Car  Analysis</vt:lpstr>
      <vt:lpstr>Background</vt:lpstr>
      <vt:lpstr>Goals</vt:lpstr>
      <vt:lpstr>The Data /Raw Data</vt:lpstr>
      <vt:lpstr>Key Findings  Most profitable Branches</vt:lpstr>
      <vt:lpstr>Key Findings  Least profitable Branches</vt:lpstr>
      <vt:lpstr>Strategy Comparison</vt:lpstr>
      <vt:lpstr>Strategy Comparison</vt:lpstr>
      <vt:lpstr>Recommendations: Strategy 1</vt:lpstr>
      <vt:lpstr>Helping  Businesses  make Smart   Decisions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Car  Analysis</dc:title>
  <dc:creator>Peng, Lina</dc:creator>
  <cp:lastModifiedBy>Peng, Lina</cp:lastModifiedBy>
  <cp:revision>2</cp:revision>
  <dcterms:created xsi:type="dcterms:W3CDTF">2023-06-27T02:16:45Z</dcterms:created>
  <dcterms:modified xsi:type="dcterms:W3CDTF">2023-06-28T06:55:32Z</dcterms:modified>
</cp:coreProperties>
</file>