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bene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ebene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Quellenangabe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Textebene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„Bemerkenswert“</a:t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ild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ild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 und Datum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bene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Präsentationsuntertitel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Textebene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bene 1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bene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 für Folienpunkt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Textebene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Textebene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Textebene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Agendathemen</a:t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ourceRef, Sender, Receiver"/>
          <p:cNvGrpSpPr/>
          <p:nvPr/>
        </p:nvGrpSpPr>
        <p:grpSpPr>
          <a:xfrm>
            <a:off x="8753577" y="5221127"/>
            <a:ext cx="4824636" cy="1016002"/>
            <a:chOff x="0" y="0"/>
            <a:chExt cx="4824634" cy="1016000"/>
          </a:xfrm>
        </p:grpSpPr>
        <p:sp>
          <p:nvSpPr>
            <p:cNvPr id="151" name="Abgerundetes Rechteck"/>
            <p:cNvSpPr/>
            <p:nvPr/>
          </p:nvSpPr>
          <p:spPr>
            <a:xfrm>
              <a:off x="0" y="0"/>
              <a:ext cx="4824635" cy="1016001"/>
            </a:xfrm>
            <a:prstGeom prst="roundRect">
              <a:avLst>
                <a:gd name="adj" fmla="val 26804"/>
              </a:avLst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 sz="2200"/>
              </a:pPr>
            </a:p>
          </p:txBody>
        </p:sp>
        <p:sp>
          <p:nvSpPr>
            <p:cNvPr id="152" name="SourceRef, Sender, Receiver"/>
            <p:cNvSpPr txBox="1"/>
            <p:nvPr/>
          </p:nvSpPr>
          <p:spPr>
            <a:xfrm>
              <a:off x="79762" y="289802"/>
              <a:ext cx="4665111" cy="436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b="1" sz="2200"/>
              </a:lvl1pPr>
            </a:lstStyle>
            <a:p>
              <a:pPr/>
              <a:r>
                <a:t>SourceRef, Sender, Receiver</a:t>
              </a:r>
            </a:p>
          </p:txBody>
        </p:sp>
      </p:grpSp>
      <p:sp>
        <p:nvSpPr>
          <p:cNvPr id="154" name="Rechteck"/>
          <p:cNvSpPr/>
          <p:nvPr/>
        </p:nvSpPr>
        <p:spPr>
          <a:xfrm>
            <a:off x="14028078" y="8350511"/>
            <a:ext cx="8587520" cy="268399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5" name="Rechteck"/>
          <p:cNvSpPr/>
          <p:nvPr/>
        </p:nvSpPr>
        <p:spPr>
          <a:xfrm>
            <a:off x="357278" y="8350511"/>
            <a:ext cx="8587521" cy="2683995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Rechteck"/>
          <p:cNvSpPr/>
          <p:nvPr/>
        </p:nvSpPr>
        <p:spPr>
          <a:xfrm>
            <a:off x="357279" y="2524543"/>
            <a:ext cx="7440336" cy="41532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59" name="Master"/>
          <p:cNvGrpSpPr/>
          <p:nvPr/>
        </p:nvGrpSpPr>
        <p:grpSpPr>
          <a:xfrm>
            <a:off x="1169273" y="2976099"/>
            <a:ext cx="2275586" cy="1528286"/>
            <a:chOff x="0" y="0"/>
            <a:chExt cx="2275585" cy="1528285"/>
          </a:xfrm>
        </p:grpSpPr>
        <p:sp>
          <p:nvSpPr>
            <p:cNvPr id="157" name="Abgerundetes Rechteck"/>
            <p:cNvSpPr/>
            <p:nvPr/>
          </p:nvSpPr>
          <p:spPr>
            <a:xfrm>
              <a:off x="0" y="0"/>
              <a:ext cx="2275586" cy="1528286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8" name="Master"/>
            <p:cNvSpPr txBox="1"/>
            <p:nvPr/>
          </p:nvSpPr>
          <p:spPr>
            <a:xfrm>
              <a:off x="67143" y="471586"/>
              <a:ext cx="214130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162" name="LargeMessageProxy"/>
          <p:cNvGrpSpPr/>
          <p:nvPr/>
        </p:nvGrpSpPr>
        <p:grpSpPr>
          <a:xfrm>
            <a:off x="4371151" y="5262100"/>
            <a:ext cx="3061574" cy="1298308"/>
            <a:chOff x="0" y="0"/>
            <a:chExt cx="3061573" cy="1298306"/>
          </a:xfrm>
        </p:grpSpPr>
        <p:sp>
          <p:nvSpPr>
            <p:cNvPr id="160" name="Abgerundetes Rechteck"/>
            <p:cNvSpPr/>
            <p:nvPr/>
          </p:nvSpPr>
          <p:spPr>
            <a:xfrm>
              <a:off x="0" y="0"/>
              <a:ext cx="3061574" cy="1298307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1" name="LargeMessageProxy"/>
            <p:cNvSpPr txBox="1"/>
            <p:nvPr/>
          </p:nvSpPr>
          <p:spPr>
            <a:xfrm>
              <a:off x="57038" y="108947"/>
              <a:ext cx="2947498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LargeMessageProxy</a:t>
              </a:r>
            </a:p>
          </p:txBody>
        </p:sp>
      </p:grpSp>
      <p:sp>
        <p:nvSpPr>
          <p:cNvPr id="163" name="Linie"/>
          <p:cNvSpPr/>
          <p:nvPr/>
        </p:nvSpPr>
        <p:spPr>
          <a:xfrm>
            <a:off x="3427369" y="3753801"/>
            <a:ext cx="2521473" cy="15173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Rechteck"/>
          <p:cNvSpPr/>
          <p:nvPr/>
        </p:nvSpPr>
        <p:spPr>
          <a:xfrm>
            <a:off x="14069434" y="2524543"/>
            <a:ext cx="7440337" cy="41532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167" name="Worker"/>
          <p:cNvGrpSpPr/>
          <p:nvPr/>
        </p:nvGrpSpPr>
        <p:grpSpPr>
          <a:xfrm>
            <a:off x="19065453" y="2976099"/>
            <a:ext cx="2275587" cy="1528286"/>
            <a:chOff x="0" y="0"/>
            <a:chExt cx="2275585" cy="1528285"/>
          </a:xfrm>
        </p:grpSpPr>
        <p:sp>
          <p:nvSpPr>
            <p:cNvPr id="165" name="Abgerundetes Rechteck"/>
            <p:cNvSpPr/>
            <p:nvPr/>
          </p:nvSpPr>
          <p:spPr>
            <a:xfrm>
              <a:off x="0" y="0"/>
              <a:ext cx="2275586" cy="1528286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6" name="Worker"/>
            <p:cNvSpPr txBox="1"/>
            <p:nvPr/>
          </p:nvSpPr>
          <p:spPr>
            <a:xfrm>
              <a:off x="67143" y="471586"/>
              <a:ext cx="2141300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Worker</a:t>
              </a:r>
            </a:p>
          </p:txBody>
        </p:sp>
      </p:grpSp>
      <p:grpSp>
        <p:nvGrpSpPr>
          <p:cNvPr id="170" name="LargeMessageProxy"/>
          <p:cNvGrpSpPr/>
          <p:nvPr/>
        </p:nvGrpSpPr>
        <p:grpSpPr>
          <a:xfrm>
            <a:off x="14534173" y="5262100"/>
            <a:ext cx="3061575" cy="1298308"/>
            <a:chOff x="0" y="0"/>
            <a:chExt cx="3061573" cy="1298306"/>
          </a:xfrm>
        </p:grpSpPr>
        <p:sp>
          <p:nvSpPr>
            <p:cNvPr id="168" name="Abgerundetes Rechteck"/>
            <p:cNvSpPr/>
            <p:nvPr/>
          </p:nvSpPr>
          <p:spPr>
            <a:xfrm>
              <a:off x="0" y="0"/>
              <a:ext cx="3061574" cy="1298307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9" name="LargeMessageProxy"/>
            <p:cNvSpPr txBox="1"/>
            <p:nvPr/>
          </p:nvSpPr>
          <p:spPr>
            <a:xfrm>
              <a:off x="57038" y="108947"/>
              <a:ext cx="2947498" cy="1080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LargeMessageProxy</a:t>
              </a:r>
            </a:p>
          </p:txBody>
        </p:sp>
      </p:grpSp>
      <p:sp>
        <p:nvSpPr>
          <p:cNvPr id="171" name="Linie"/>
          <p:cNvSpPr/>
          <p:nvPr/>
        </p:nvSpPr>
        <p:spPr>
          <a:xfrm flipV="1">
            <a:off x="15974261" y="3788023"/>
            <a:ext cx="3056017" cy="1502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🔎"/>
          <p:cNvSpPr txBox="1"/>
          <p:nvPr/>
        </p:nvSpPr>
        <p:spPr>
          <a:xfrm>
            <a:off x="5700977" y="6292108"/>
            <a:ext cx="812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🔎</a:t>
            </a:r>
          </a:p>
        </p:txBody>
      </p:sp>
      <p:sp>
        <p:nvSpPr>
          <p:cNvPr id="173" name="private void handle(LargeMessage&lt;?&gt; message) {"/>
          <p:cNvSpPr txBox="1"/>
          <p:nvPr/>
        </p:nvSpPr>
        <p:spPr>
          <a:xfrm>
            <a:off x="357278" y="7939816"/>
            <a:ext cx="7852099" cy="419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C9D1D9"/>
                </a:solidFill>
              </a:rPr>
              <a:t> </a:t>
            </a:r>
            <a:r>
              <a:t>void</a:t>
            </a:r>
            <a:r>
              <a:rPr>
                <a:solidFill>
                  <a:srgbClr val="C9D1D9"/>
                </a:solidFill>
              </a:rPr>
              <a:t> </a:t>
            </a:r>
            <a:r>
              <a:rPr>
                <a:solidFill>
                  <a:srgbClr val="D2A8FF"/>
                </a:solidFill>
              </a:rPr>
              <a:t>handle</a:t>
            </a:r>
            <a:r>
              <a:rPr>
                <a:solidFill>
                  <a:srgbClr val="C9D1D9"/>
                </a:solidFill>
              </a:rPr>
              <a:t>(</a:t>
            </a:r>
            <a:r>
              <a:t>LargeMessage&lt;?&gt;</a:t>
            </a:r>
            <a:r>
              <a:rPr>
                <a:solidFill>
                  <a:srgbClr val="C9D1D9"/>
                </a:solidFill>
              </a:rPr>
              <a:t> </a:t>
            </a:r>
            <a:r>
              <a:rPr>
                <a:solidFill>
                  <a:srgbClr val="FFA657"/>
                </a:solidFill>
              </a:rPr>
              <a:t>message</a:t>
            </a:r>
            <a:r>
              <a:rPr>
                <a:solidFill>
                  <a:srgbClr val="C9D1D9"/>
                </a:solidFill>
              </a:rPr>
              <a:t>) {</a:t>
            </a:r>
          </a:p>
        </p:txBody>
      </p:sp>
      <p:grpSp>
        <p:nvGrpSpPr>
          <p:cNvPr id="186" name="Gruppieren"/>
          <p:cNvGrpSpPr/>
          <p:nvPr/>
        </p:nvGrpSpPr>
        <p:grpSpPr>
          <a:xfrm>
            <a:off x="813367" y="8474006"/>
            <a:ext cx="7742930" cy="1883887"/>
            <a:chOff x="0" y="0"/>
            <a:chExt cx="7742929" cy="1883885"/>
          </a:xfrm>
        </p:grpSpPr>
        <p:sp>
          <p:nvSpPr>
            <p:cNvPr id="174" name="Textdokument"/>
            <p:cNvSpPr/>
            <p:nvPr/>
          </p:nvSpPr>
          <p:spPr>
            <a:xfrm>
              <a:off x="-1" y="548412"/>
              <a:ext cx="607777" cy="78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180" name="Gruppieren"/>
            <p:cNvGrpSpPr/>
            <p:nvPr/>
          </p:nvGrpSpPr>
          <p:grpSpPr>
            <a:xfrm>
              <a:off x="2395142" y="473947"/>
              <a:ext cx="992522" cy="935992"/>
              <a:chOff x="0" y="0"/>
              <a:chExt cx="992521" cy="935991"/>
            </a:xfrm>
          </p:grpSpPr>
          <p:sp>
            <p:nvSpPr>
              <p:cNvPr id="175" name="Textdokument"/>
              <p:cNvSpPr/>
              <p:nvPr/>
            </p:nvSpPr>
            <p:spPr>
              <a:xfrm>
                <a:off x="-1" y="-1"/>
                <a:ext cx="356273" cy="4613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6" name="Textdokument"/>
              <p:cNvSpPr/>
              <p:nvPr/>
            </p:nvSpPr>
            <p:spPr>
              <a:xfrm>
                <a:off x="636248" y="474623"/>
                <a:ext cx="356274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7" name="Textdokument"/>
              <p:cNvSpPr/>
              <p:nvPr/>
            </p:nvSpPr>
            <p:spPr>
              <a:xfrm>
                <a:off x="-1" y="474623"/>
                <a:ext cx="356273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8" name="Textdokument"/>
              <p:cNvSpPr/>
              <p:nvPr/>
            </p:nvSpPr>
            <p:spPr>
              <a:xfrm>
                <a:off x="362761" y="474623"/>
                <a:ext cx="356274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79" name="Textdokument"/>
              <p:cNvSpPr/>
              <p:nvPr/>
            </p:nvSpPr>
            <p:spPr>
              <a:xfrm>
                <a:off x="362761" y="-1"/>
                <a:ext cx="356274" cy="4613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181" name="Linie"/>
            <p:cNvSpPr/>
            <p:nvPr/>
          </p:nvSpPr>
          <p:spPr>
            <a:xfrm>
              <a:off x="705378" y="941941"/>
              <a:ext cx="1489711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2" name="Linie"/>
            <p:cNvSpPr/>
            <p:nvPr/>
          </p:nvSpPr>
          <p:spPr>
            <a:xfrm>
              <a:off x="3818830" y="941941"/>
              <a:ext cx="1489710" cy="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85" name="Akka Stream Source"/>
            <p:cNvGrpSpPr/>
            <p:nvPr/>
          </p:nvGrpSpPr>
          <p:grpSpPr>
            <a:xfrm>
              <a:off x="5414278" y="0"/>
              <a:ext cx="2328652" cy="1883886"/>
              <a:chOff x="0" y="0"/>
              <a:chExt cx="2328650" cy="1883885"/>
            </a:xfrm>
          </p:grpSpPr>
          <p:sp>
            <p:nvSpPr>
              <p:cNvPr id="183" name="Abgerundetes Rechteck"/>
              <p:cNvSpPr/>
              <p:nvPr/>
            </p:nvSpPr>
            <p:spPr>
              <a:xfrm>
                <a:off x="0" y="0"/>
                <a:ext cx="2328651" cy="1883886"/>
              </a:xfrm>
              <a:prstGeom prst="roundRect">
                <a:avLst>
                  <a:gd name="adj" fmla="val 12452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84" name="Akka Stream Source"/>
              <p:cNvSpPr txBox="1"/>
              <p:nvPr/>
            </p:nvSpPr>
            <p:spPr>
              <a:xfrm>
                <a:off x="68706" y="154087"/>
                <a:ext cx="2191238" cy="1575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Akka Stream Source</a:t>
                </a:r>
              </a:p>
            </p:txBody>
          </p:sp>
        </p:grpSp>
      </p:grpSp>
      <p:sp>
        <p:nvSpPr>
          <p:cNvPr id="187" name="Linie"/>
          <p:cNvSpPr/>
          <p:nvPr/>
        </p:nvSpPr>
        <p:spPr>
          <a:xfrm>
            <a:off x="16916418" y="9301201"/>
            <a:ext cx="148971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Linie"/>
          <p:cNvSpPr/>
          <p:nvPr/>
        </p:nvSpPr>
        <p:spPr>
          <a:xfrm>
            <a:off x="19788939" y="9340528"/>
            <a:ext cx="1489711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9" name="Gruppieren"/>
          <p:cNvGrpSpPr/>
          <p:nvPr/>
        </p:nvGrpSpPr>
        <p:grpSpPr>
          <a:xfrm>
            <a:off x="14590134" y="8461306"/>
            <a:ext cx="7463408" cy="1883887"/>
            <a:chOff x="0" y="0"/>
            <a:chExt cx="7463407" cy="1883885"/>
          </a:xfrm>
        </p:grpSpPr>
        <p:sp>
          <p:nvSpPr>
            <p:cNvPr id="189" name="Textdokument"/>
            <p:cNvSpPr/>
            <p:nvPr/>
          </p:nvSpPr>
          <p:spPr>
            <a:xfrm>
              <a:off x="6855631" y="548412"/>
              <a:ext cx="607776" cy="78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" y="0"/>
                  </a:moveTo>
                  <a:cubicBezTo>
                    <a:pt x="96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6" y="21600"/>
                    <a:pt x="213" y="21600"/>
                  </a:cubicBezTo>
                  <a:lnTo>
                    <a:pt x="21387" y="21600"/>
                  </a:lnTo>
                  <a:cubicBezTo>
                    <a:pt x="21504" y="21600"/>
                    <a:pt x="21600" y="21528"/>
                    <a:pt x="21600" y="21438"/>
                  </a:cubicBezTo>
                  <a:lnTo>
                    <a:pt x="21600" y="5895"/>
                  </a:lnTo>
                  <a:cubicBezTo>
                    <a:pt x="21600" y="5863"/>
                    <a:pt x="21567" y="5837"/>
                    <a:pt x="21525" y="5837"/>
                  </a:cubicBezTo>
                  <a:lnTo>
                    <a:pt x="14257" y="5837"/>
                  </a:lnTo>
                  <a:cubicBezTo>
                    <a:pt x="14140" y="5837"/>
                    <a:pt x="14044" y="5765"/>
                    <a:pt x="14044" y="5674"/>
                  </a:cubicBezTo>
                  <a:lnTo>
                    <a:pt x="14044" y="58"/>
                  </a:lnTo>
                  <a:cubicBezTo>
                    <a:pt x="14044" y="26"/>
                    <a:pt x="14011" y="0"/>
                    <a:pt x="13969" y="0"/>
                  </a:cubicBezTo>
                  <a:lnTo>
                    <a:pt x="213" y="0"/>
                  </a:lnTo>
                  <a:close/>
                  <a:moveTo>
                    <a:pt x="15018" y="86"/>
                  </a:moveTo>
                  <a:cubicBezTo>
                    <a:pt x="14992" y="94"/>
                    <a:pt x="14972" y="114"/>
                    <a:pt x="14972" y="140"/>
                  </a:cubicBezTo>
                  <a:lnTo>
                    <a:pt x="14972" y="4958"/>
                  </a:lnTo>
                  <a:cubicBezTo>
                    <a:pt x="14972" y="5048"/>
                    <a:pt x="15068" y="5120"/>
                    <a:pt x="15185" y="5120"/>
                  </a:cubicBezTo>
                  <a:lnTo>
                    <a:pt x="21419" y="5120"/>
                  </a:lnTo>
                  <a:cubicBezTo>
                    <a:pt x="21486" y="5120"/>
                    <a:pt x="21519" y="5058"/>
                    <a:pt x="21472" y="5021"/>
                  </a:cubicBezTo>
                  <a:lnTo>
                    <a:pt x="15100" y="99"/>
                  </a:lnTo>
                  <a:cubicBezTo>
                    <a:pt x="15077" y="81"/>
                    <a:pt x="15044" y="78"/>
                    <a:pt x="15018" y="86"/>
                  </a:cubicBezTo>
                  <a:close/>
                  <a:moveTo>
                    <a:pt x="3916" y="7813"/>
                  </a:moveTo>
                  <a:lnTo>
                    <a:pt x="17684" y="7813"/>
                  </a:lnTo>
                  <a:cubicBezTo>
                    <a:pt x="17718" y="7813"/>
                    <a:pt x="17747" y="7836"/>
                    <a:pt x="17747" y="7862"/>
                  </a:cubicBezTo>
                  <a:lnTo>
                    <a:pt x="17747" y="8842"/>
                  </a:lnTo>
                  <a:cubicBezTo>
                    <a:pt x="17747" y="8868"/>
                    <a:pt x="17718" y="8890"/>
                    <a:pt x="17684" y="8890"/>
                  </a:cubicBezTo>
                  <a:lnTo>
                    <a:pt x="3916" y="8890"/>
                  </a:lnTo>
                  <a:cubicBezTo>
                    <a:pt x="3882" y="8890"/>
                    <a:pt x="3853" y="8868"/>
                    <a:pt x="3853" y="8842"/>
                  </a:cubicBezTo>
                  <a:lnTo>
                    <a:pt x="3853" y="7862"/>
                  </a:lnTo>
                  <a:cubicBezTo>
                    <a:pt x="3853" y="7836"/>
                    <a:pt x="3882" y="7813"/>
                    <a:pt x="3916" y="7813"/>
                  </a:cubicBezTo>
                  <a:close/>
                  <a:moveTo>
                    <a:pt x="3916" y="10498"/>
                  </a:moveTo>
                  <a:lnTo>
                    <a:pt x="17684" y="10498"/>
                  </a:lnTo>
                  <a:cubicBezTo>
                    <a:pt x="17718" y="10498"/>
                    <a:pt x="17747" y="10520"/>
                    <a:pt x="17747" y="10546"/>
                  </a:cubicBezTo>
                  <a:lnTo>
                    <a:pt x="17747" y="11526"/>
                  </a:lnTo>
                  <a:cubicBezTo>
                    <a:pt x="17747" y="11552"/>
                    <a:pt x="17718" y="11573"/>
                    <a:pt x="17684" y="11573"/>
                  </a:cubicBezTo>
                  <a:lnTo>
                    <a:pt x="3916" y="11573"/>
                  </a:lnTo>
                  <a:cubicBezTo>
                    <a:pt x="3882" y="11573"/>
                    <a:pt x="3853" y="11552"/>
                    <a:pt x="3853" y="11526"/>
                  </a:cubicBezTo>
                  <a:lnTo>
                    <a:pt x="3853" y="10546"/>
                  </a:lnTo>
                  <a:cubicBezTo>
                    <a:pt x="3853" y="10520"/>
                    <a:pt x="3882" y="10498"/>
                    <a:pt x="3916" y="10498"/>
                  </a:cubicBezTo>
                  <a:close/>
                  <a:moveTo>
                    <a:pt x="3916" y="13182"/>
                  </a:moveTo>
                  <a:lnTo>
                    <a:pt x="17684" y="13182"/>
                  </a:lnTo>
                  <a:cubicBezTo>
                    <a:pt x="17718" y="13182"/>
                    <a:pt x="17747" y="13204"/>
                    <a:pt x="17747" y="13230"/>
                  </a:cubicBezTo>
                  <a:lnTo>
                    <a:pt x="17747" y="14210"/>
                  </a:lnTo>
                  <a:cubicBezTo>
                    <a:pt x="17747" y="14237"/>
                    <a:pt x="17718" y="14257"/>
                    <a:pt x="17684" y="14257"/>
                  </a:cubicBezTo>
                  <a:lnTo>
                    <a:pt x="3916" y="14257"/>
                  </a:lnTo>
                  <a:cubicBezTo>
                    <a:pt x="3882" y="14257"/>
                    <a:pt x="3853" y="14237"/>
                    <a:pt x="3853" y="14210"/>
                  </a:cubicBezTo>
                  <a:lnTo>
                    <a:pt x="3853" y="13230"/>
                  </a:lnTo>
                  <a:cubicBezTo>
                    <a:pt x="3853" y="13204"/>
                    <a:pt x="3882" y="13182"/>
                    <a:pt x="3916" y="13182"/>
                  </a:cubicBezTo>
                  <a:close/>
                  <a:moveTo>
                    <a:pt x="3916" y="15866"/>
                  </a:moveTo>
                  <a:lnTo>
                    <a:pt x="17684" y="15866"/>
                  </a:lnTo>
                  <a:cubicBezTo>
                    <a:pt x="17718" y="15866"/>
                    <a:pt x="17747" y="15888"/>
                    <a:pt x="17747" y="15914"/>
                  </a:cubicBezTo>
                  <a:lnTo>
                    <a:pt x="17747" y="16894"/>
                  </a:lnTo>
                  <a:cubicBezTo>
                    <a:pt x="17747" y="16921"/>
                    <a:pt x="17718" y="16941"/>
                    <a:pt x="17684" y="16941"/>
                  </a:cubicBezTo>
                  <a:lnTo>
                    <a:pt x="3916" y="16941"/>
                  </a:lnTo>
                  <a:cubicBezTo>
                    <a:pt x="3882" y="16941"/>
                    <a:pt x="3853" y="16921"/>
                    <a:pt x="3853" y="16894"/>
                  </a:cubicBezTo>
                  <a:lnTo>
                    <a:pt x="3853" y="15914"/>
                  </a:lnTo>
                  <a:cubicBezTo>
                    <a:pt x="3853" y="15888"/>
                    <a:pt x="3882" y="15866"/>
                    <a:pt x="3916" y="158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195" name="Gruppieren"/>
            <p:cNvGrpSpPr/>
            <p:nvPr/>
          </p:nvGrpSpPr>
          <p:grpSpPr>
            <a:xfrm>
              <a:off x="4024710" y="473947"/>
              <a:ext cx="992522" cy="935992"/>
              <a:chOff x="0" y="0"/>
              <a:chExt cx="992521" cy="935991"/>
            </a:xfrm>
          </p:grpSpPr>
          <p:sp>
            <p:nvSpPr>
              <p:cNvPr id="190" name="Textdokument"/>
              <p:cNvSpPr/>
              <p:nvPr/>
            </p:nvSpPr>
            <p:spPr>
              <a:xfrm>
                <a:off x="-1" y="-1"/>
                <a:ext cx="356273" cy="4613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1" name="Textdokument"/>
              <p:cNvSpPr/>
              <p:nvPr/>
            </p:nvSpPr>
            <p:spPr>
              <a:xfrm>
                <a:off x="636248" y="474623"/>
                <a:ext cx="356274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2" name="Textdokument"/>
              <p:cNvSpPr/>
              <p:nvPr/>
            </p:nvSpPr>
            <p:spPr>
              <a:xfrm>
                <a:off x="-1" y="474623"/>
                <a:ext cx="356273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3" name="Textdokument"/>
              <p:cNvSpPr/>
              <p:nvPr/>
            </p:nvSpPr>
            <p:spPr>
              <a:xfrm>
                <a:off x="362762" y="474623"/>
                <a:ext cx="356273" cy="461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4" name="Textdokument"/>
              <p:cNvSpPr/>
              <p:nvPr/>
            </p:nvSpPr>
            <p:spPr>
              <a:xfrm>
                <a:off x="362762" y="-1"/>
                <a:ext cx="356273" cy="4613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1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3916" y="7813"/>
                    </a:moveTo>
                    <a:lnTo>
                      <a:pt x="17684" y="7813"/>
                    </a:lnTo>
                    <a:cubicBezTo>
                      <a:pt x="17718" y="7813"/>
                      <a:pt x="17747" y="7836"/>
                      <a:pt x="17747" y="7862"/>
                    </a:cubicBezTo>
                    <a:lnTo>
                      <a:pt x="17747" y="8842"/>
                    </a:lnTo>
                    <a:cubicBezTo>
                      <a:pt x="17747" y="8868"/>
                      <a:pt x="17718" y="8890"/>
                      <a:pt x="17684" y="8890"/>
                    </a:cubicBezTo>
                    <a:lnTo>
                      <a:pt x="3916" y="8890"/>
                    </a:lnTo>
                    <a:cubicBezTo>
                      <a:pt x="3882" y="8890"/>
                      <a:pt x="3853" y="8868"/>
                      <a:pt x="3853" y="8842"/>
                    </a:cubicBezTo>
                    <a:lnTo>
                      <a:pt x="3853" y="7862"/>
                    </a:lnTo>
                    <a:cubicBezTo>
                      <a:pt x="3853" y="7836"/>
                      <a:pt x="3882" y="7813"/>
                      <a:pt x="3916" y="7813"/>
                    </a:cubicBezTo>
                    <a:close/>
                    <a:moveTo>
                      <a:pt x="3916" y="10498"/>
                    </a:moveTo>
                    <a:lnTo>
                      <a:pt x="17684" y="10498"/>
                    </a:lnTo>
                    <a:cubicBezTo>
                      <a:pt x="17718" y="10498"/>
                      <a:pt x="17747" y="10520"/>
                      <a:pt x="17747" y="10546"/>
                    </a:cubicBezTo>
                    <a:lnTo>
                      <a:pt x="17747" y="11526"/>
                    </a:lnTo>
                    <a:cubicBezTo>
                      <a:pt x="17747" y="11552"/>
                      <a:pt x="17718" y="11573"/>
                      <a:pt x="17684" y="11573"/>
                    </a:cubicBezTo>
                    <a:lnTo>
                      <a:pt x="3916" y="11573"/>
                    </a:lnTo>
                    <a:cubicBezTo>
                      <a:pt x="3882" y="11573"/>
                      <a:pt x="3853" y="11552"/>
                      <a:pt x="3853" y="11526"/>
                    </a:cubicBezTo>
                    <a:lnTo>
                      <a:pt x="3853" y="10546"/>
                    </a:lnTo>
                    <a:cubicBezTo>
                      <a:pt x="3853" y="10520"/>
                      <a:pt x="3882" y="10498"/>
                      <a:pt x="3916" y="10498"/>
                    </a:cubicBezTo>
                    <a:close/>
                    <a:moveTo>
                      <a:pt x="3916" y="13182"/>
                    </a:moveTo>
                    <a:lnTo>
                      <a:pt x="17684" y="13182"/>
                    </a:lnTo>
                    <a:cubicBezTo>
                      <a:pt x="17718" y="13182"/>
                      <a:pt x="17747" y="13204"/>
                      <a:pt x="17747" y="13230"/>
                    </a:cubicBezTo>
                    <a:lnTo>
                      <a:pt x="17747" y="14210"/>
                    </a:lnTo>
                    <a:cubicBezTo>
                      <a:pt x="17747" y="14237"/>
                      <a:pt x="17718" y="14257"/>
                      <a:pt x="17684" y="14257"/>
                    </a:cubicBezTo>
                    <a:lnTo>
                      <a:pt x="3916" y="14257"/>
                    </a:lnTo>
                    <a:cubicBezTo>
                      <a:pt x="3882" y="14257"/>
                      <a:pt x="3853" y="14237"/>
                      <a:pt x="3853" y="14210"/>
                    </a:cubicBezTo>
                    <a:lnTo>
                      <a:pt x="3853" y="13230"/>
                    </a:lnTo>
                    <a:cubicBezTo>
                      <a:pt x="3853" y="13204"/>
                      <a:pt x="3882" y="13182"/>
                      <a:pt x="3916" y="13182"/>
                    </a:cubicBezTo>
                    <a:close/>
                    <a:moveTo>
                      <a:pt x="3916" y="15866"/>
                    </a:moveTo>
                    <a:lnTo>
                      <a:pt x="17684" y="15866"/>
                    </a:lnTo>
                    <a:cubicBezTo>
                      <a:pt x="17718" y="15866"/>
                      <a:pt x="17747" y="15888"/>
                      <a:pt x="17747" y="15914"/>
                    </a:cubicBezTo>
                    <a:lnTo>
                      <a:pt x="17747" y="16894"/>
                    </a:lnTo>
                    <a:cubicBezTo>
                      <a:pt x="17747" y="16921"/>
                      <a:pt x="17718" y="16941"/>
                      <a:pt x="17684" y="16941"/>
                    </a:cubicBezTo>
                    <a:lnTo>
                      <a:pt x="3916" y="16941"/>
                    </a:lnTo>
                    <a:cubicBezTo>
                      <a:pt x="3882" y="16941"/>
                      <a:pt x="3853" y="16921"/>
                      <a:pt x="3853" y="16894"/>
                    </a:cubicBezTo>
                    <a:lnTo>
                      <a:pt x="3853" y="15914"/>
                    </a:lnTo>
                    <a:cubicBezTo>
                      <a:pt x="3853" y="15888"/>
                      <a:pt x="3882" y="15866"/>
                      <a:pt x="3916" y="158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198" name="Akka Stream Sink"/>
            <p:cNvGrpSpPr/>
            <p:nvPr/>
          </p:nvGrpSpPr>
          <p:grpSpPr>
            <a:xfrm>
              <a:off x="-1" y="0"/>
              <a:ext cx="2275587" cy="1883886"/>
              <a:chOff x="0" y="0"/>
              <a:chExt cx="2275585" cy="1883885"/>
            </a:xfrm>
          </p:grpSpPr>
          <p:sp>
            <p:nvSpPr>
              <p:cNvPr id="196" name="Abgerundetes Rechteck"/>
              <p:cNvSpPr/>
              <p:nvPr/>
            </p:nvSpPr>
            <p:spPr>
              <a:xfrm>
                <a:off x="0" y="0"/>
                <a:ext cx="2275586" cy="1883886"/>
              </a:xfrm>
              <a:prstGeom prst="roundRect">
                <a:avLst>
                  <a:gd name="adj" fmla="val 12217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197" name="Akka Stream Sink"/>
              <p:cNvSpPr txBox="1"/>
              <p:nvPr/>
            </p:nvSpPr>
            <p:spPr>
              <a:xfrm>
                <a:off x="67409" y="154087"/>
                <a:ext cx="2140767" cy="15757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Akka Stream Sink</a:t>
                </a:r>
              </a:p>
            </p:txBody>
          </p:sp>
        </p:grpSp>
      </p:grpSp>
      <p:sp>
        <p:nvSpPr>
          <p:cNvPr id="200" name="private void handle(BytesMessage&lt;?&gt; message) {"/>
          <p:cNvSpPr txBox="1"/>
          <p:nvPr/>
        </p:nvSpPr>
        <p:spPr>
          <a:xfrm>
            <a:off x="14069434" y="7967581"/>
            <a:ext cx="7852098" cy="419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FF7B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C9D1D9"/>
                </a:solidFill>
              </a:rPr>
              <a:t> </a:t>
            </a:r>
            <a:r>
              <a:t>void</a:t>
            </a:r>
            <a:r>
              <a:rPr>
                <a:solidFill>
                  <a:srgbClr val="C9D1D9"/>
                </a:solidFill>
              </a:rPr>
              <a:t> </a:t>
            </a:r>
            <a:r>
              <a:rPr>
                <a:solidFill>
                  <a:srgbClr val="D2A8FF"/>
                </a:solidFill>
              </a:rPr>
              <a:t>handle</a:t>
            </a:r>
            <a:r>
              <a:rPr>
                <a:solidFill>
                  <a:srgbClr val="C9D1D9"/>
                </a:solidFill>
              </a:rPr>
              <a:t>(</a:t>
            </a:r>
            <a:r>
              <a:t>BytesMessage&lt;?&gt;</a:t>
            </a:r>
            <a:r>
              <a:rPr>
                <a:solidFill>
                  <a:srgbClr val="C9D1D9"/>
                </a:solidFill>
              </a:rPr>
              <a:t> </a:t>
            </a:r>
            <a:r>
              <a:rPr>
                <a:solidFill>
                  <a:srgbClr val="FFA657"/>
                </a:solidFill>
              </a:rPr>
              <a:t>message</a:t>
            </a:r>
            <a:r>
              <a:rPr>
                <a:solidFill>
                  <a:srgbClr val="C9D1D9"/>
                </a:solidFill>
              </a:rPr>
              <a:t>) {</a:t>
            </a:r>
          </a:p>
        </p:txBody>
      </p:sp>
      <p:sp>
        <p:nvSpPr>
          <p:cNvPr id="201" name="🔎"/>
          <p:cNvSpPr txBox="1"/>
          <p:nvPr/>
        </p:nvSpPr>
        <p:spPr>
          <a:xfrm>
            <a:off x="15293291" y="6212713"/>
            <a:ext cx="8128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🔎</a:t>
            </a:r>
          </a:p>
        </p:txBody>
      </p:sp>
      <p:sp>
        <p:nvSpPr>
          <p:cNvPr id="202" name="Linie"/>
          <p:cNvSpPr/>
          <p:nvPr/>
        </p:nvSpPr>
        <p:spPr>
          <a:xfrm>
            <a:off x="7512474" y="5931931"/>
            <a:ext cx="69419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Assignment 2…"/>
          <p:cNvSpPr txBox="1"/>
          <p:nvPr/>
        </p:nvSpPr>
        <p:spPr>
          <a:xfrm>
            <a:off x="399298" y="140457"/>
            <a:ext cx="10046971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825500">
              <a:defRPr b="1" sz="5500">
                <a:solidFill>
                  <a:srgbClr val="000000"/>
                </a:solidFill>
              </a:defRPr>
            </a:pPr>
            <a:r>
              <a:t>Assignment 2</a:t>
            </a:r>
          </a:p>
          <a:p>
            <a:pPr algn="l" defTabSz="825500">
              <a:defRPr b="1" sz="5500">
                <a:solidFill>
                  <a:srgbClr val="000000"/>
                </a:solidFill>
              </a:defRPr>
            </a:pPr>
            <a:r>
              <a:t>Group: supreme-broccoli 👑🥦</a:t>
            </a:r>
          </a:p>
        </p:txBody>
      </p:sp>
      <p:sp>
        <p:nvSpPr>
          <p:cNvPr id="204" name="Linie"/>
          <p:cNvSpPr/>
          <p:nvPr/>
        </p:nvSpPr>
        <p:spPr>
          <a:xfrm>
            <a:off x="6099233" y="6703694"/>
            <a:ext cx="2" cy="10215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ie"/>
          <p:cNvSpPr/>
          <p:nvPr/>
        </p:nvSpPr>
        <p:spPr>
          <a:xfrm>
            <a:off x="15870828" y="6746413"/>
            <a:ext cx="2" cy="10215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First, we use the Kryo Singleton to serialize the message and chunk it subsequently as a List of ByteStrings. Then, we create a Source that is a ByteStream from the serialized message chunks and run it with a sourceRef with help from Akka. Further, this "/>
          <p:cNvSpPr txBox="1"/>
          <p:nvPr/>
        </p:nvSpPr>
        <p:spPr>
          <a:xfrm>
            <a:off x="357278" y="11244389"/>
            <a:ext cx="22018444" cy="2124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t>First, we use the Kryo Singleton to serialize the message and chunk it subsequently as a List of ByteStrings.</a:t>
            </a:r>
            <a:br/>
            <a:r>
              <a:t>Then, we create a Source that is a ByteStream from the serialized message chunks and run it with a sourceRef with help from Akka.</a:t>
            </a:r>
            <a:br/>
            <a:r>
              <a:t>Further, this sourceRef is what we send as BytesMessage from one to the other system. </a:t>
            </a:r>
            <a:br/>
            <a:r>
              <a:t>The other system can generate a Sink from this sourceRef.</a:t>
            </a:r>
            <a:br/>
            <a:r>
              <a:t>This Sink then, again with the help from Akka, can be used to stream the entire message from one system to the other.</a:t>
            </a:r>
          </a:p>
        </p:txBody>
      </p:sp>
      <p:grpSp>
        <p:nvGrpSpPr>
          <p:cNvPr id="209" name="Serialize Large Message to Chunks Via Kryo Singleton"/>
          <p:cNvGrpSpPr/>
          <p:nvPr/>
        </p:nvGrpSpPr>
        <p:grpSpPr>
          <a:xfrm>
            <a:off x="526365" y="9946292"/>
            <a:ext cx="5538080" cy="967967"/>
            <a:chOff x="0" y="0"/>
            <a:chExt cx="5538079" cy="967966"/>
          </a:xfrm>
        </p:grpSpPr>
        <p:sp>
          <p:nvSpPr>
            <p:cNvPr id="207" name="Abgerundetes Rechteck"/>
            <p:cNvSpPr/>
            <p:nvPr/>
          </p:nvSpPr>
          <p:spPr>
            <a:xfrm>
              <a:off x="0" y="0"/>
              <a:ext cx="5538080" cy="967967"/>
            </a:xfrm>
            <a:prstGeom prst="roundRect">
              <a:avLst>
                <a:gd name="adj" fmla="val 23252"/>
              </a:avLst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200"/>
              </a:pPr>
            </a:p>
          </p:txBody>
        </p:sp>
        <p:sp>
          <p:nvSpPr>
            <p:cNvPr id="208" name="Serialize Large Message to Chunks Via Kryo Singleton"/>
            <p:cNvSpPr txBox="1"/>
            <p:nvPr/>
          </p:nvSpPr>
          <p:spPr>
            <a:xfrm>
              <a:off x="65920" y="94335"/>
              <a:ext cx="5406239" cy="779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b="1" sz="2200"/>
              </a:pPr>
              <a:r>
                <a:t>Serialize Large Message to Chunks</a:t>
              </a:r>
              <a:br/>
              <a:r>
                <a:t>Via Kryo Singleton</a:t>
              </a:r>
            </a:p>
          </p:txBody>
        </p:sp>
      </p:grpSp>
      <p:grpSp>
        <p:nvGrpSpPr>
          <p:cNvPr id="212" name="Deserialize Chunks from BytesMessage to Large Message Via Kryo Singleton"/>
          <p:cNvGrpSpPr/>
          <p:nvPr/>
        </p:nvGrpSpPr>
        <p:grpSpPr>
          <a:xfrm>
            <a:off x="17199840" y="9831992"/>
            <a:ext cx="5271130" cy="1135257"/>
            <a:chOff x="0" y="0"/>
            <a:chExt cx="5271129" cy="1135255"/>
          </a:xfrm>
        </p:grpSpPr>
        <p:sp>
          <p:nvSpPr>
            <p:cNvPr id="210" name="Abgerundetes Rechteck"/>
            <p:cNvSpPr/>
            <p:nvPr/>
          </p:nvSpPr>
          <p:spPr>
            <a:xfrm>
              <a:off x="0" y="0"/>
              <a:ext cx="5271130" cy="1135256"/>
            </a:xfrm>
            <a:prstGeom prst="roundRect">
              <a:avLst>
                <a:gd name="adj" fmla="val 19826"/>
              </a:avLst>
            </a:prstGeom>
            <a:solidFill>
              <a:srgbClr val="72FDE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2200"/>
              </a:pPr>
            </a:p>
          </p:txBody>
        </p:sp>
        <p:sp>
          <p:nvSpPr>
            <p:cNvPr id="211" name="Deserialize Chunks from BytesMessage to Large Message Via Kryo Singleton"/>
            <p:cNvSpPr txBox="1"/>
            <p:nvPr/>
          </p:nvSpPr>
          <p:spPr>
            <a:xfrm>
              <a:off x="65921" y="6530"/>
              <a:ext cx="5139287" cy="11221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2200"/>
              </a:lvl1pPr>
            </a:lstStyle>
            <a:p>
              <a:pPr/>
              <a:r>
                <a:t>Deserialize Chunks from BytesMessage to Large Message Via Kryo Singleton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