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31"/>
  </p:normalViewPr>
  <p:slideViewPr>
    <p:cSldViewPr snapToGrid="0" snapToObjects="1">
      <p:cViewPr varScale="1">
        <p:scale>
          <a:sx n="90" d="100"/>
          <a:sy n="90" d="100"/>
        </p:scale>
        <p:origin x="14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FCABF-9EAB-CA4F-9402-1E8DA587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1E50F-8A1B-6546-8439-0C937585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74E4A-DF94-014F-A83D-124F018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E312C-74BB-104F-8656-45E22147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3A41C-F865-D644-A46B-46B434A5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36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5497-CDFE-6B4F-8134-1E862BE5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BF2900-51C3-F247-AF13-D654CAA53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0DF689-FC7E-AE44-B8B5-5A1C476E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E55C-D3C3-ED48-AC91-59B58AB3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E1EA4-3B77-B24E-B2E8-47E25FAB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7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F6155E-AFFD-594B-ABAA-4EDD3D29B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026EED-50CC-0744-A5CD-5F8F38D2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EC2AA-1BE6-2448-98CD-E829757D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AEDB5-CAB4-0043-B2A6-190E8E48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31C24-DE1D-8B47-BE4A-6492AB3E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0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Autor und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3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Präsentationsuntertitel</a:t>
            </a:r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5859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AE30-5E50-814F-BD19-9A2E551E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9DBD8-0830-474A-BBFC-EE62FB56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CFE76-B317-CD42-9F59-CBB4C196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E78B6-D7E3-A945-A946-3E6E79A4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EC643-F6C1-4744-BB9C-87229EDB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75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040DC-99BE-FD47-9170-698E1AF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B1A847-7F03-A941-8239-E1587DF3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85D55-1DC3-4042-A1FA-BB3E9C04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99382-DE16-484E-9094-076D1EF1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50EF4-1D1F-4A44-A69F-B446665C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9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C5187-4BFF-3B40-BB12-0258FCA2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28D6F-B9B2-2643-8AA2-FED240D80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F31E7C-B6E3-BA4E-8F66-1A6FD97BF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97E38B-14C3-4947-A0C8-EB083CCA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FF8308-B9F8-F342-9654-AE159516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9B588-4510-4840-930B-2EC7CDE1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86C65-ED75-EB4D-B51D-942EDF9E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8F471-2703-EA4E-BB46-6A0DAE31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D6FDD-14AD-0445-A630-CBE0D4C4E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666A1B-B67C-F445-B40A-9713D8FD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97EB75-CDDD-2E4A-B81B-767453901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19E9AF-B65E-9945-B046-6A707BA1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28A76C-3406-4F44-A842-02DD4E31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9E10B8-7F28-214B-9485-CD327D5E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5110A-4E2B-C948-88FC-280F4B4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841DE0-6B29-8E48-8957-6A8EBD42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1B0AF6-5A32-7941-AB7D-5B8323E2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578DFD-C15F-254F-8076-C1948BED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087627-23BA-F849-B25B-19296A91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8C0C2C-83E0-4540-9DF8-0B10FE5D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D5225-8CB1-E342-AE75-60DFEE13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B408-2C88-DF4C-9DFA-F1285CEF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31193-068E-6F4B-9E61-C3642159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9EC39-E401-B347-A805-766001B8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84D6E4-BEA0-AA48-B775-43BDEFAC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FEEF46-3DD0-D54F-AF1C-79A26F97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01D1E-6B29-424E-ACD8-76A0F053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87FE3-7121-3A4B-A04F-CBC63C50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E180D0-D3A5-8A41-A38D-62FCB5323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AC6983-0B6A-8E4E-A736-C7806EFF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E205D-0F8A-D849-88D1-49D5CE7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66CF93-62B0-F143-A08C-129CFFA6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560E7-CB88-F743-BC78-DF1C46B0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48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36F6E4-C6C7-DF4A-B77F-A4D2076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0CF77-B13C-A64F-9F43-1AEC9EA3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48A91-A715-3C45-BBF2-D15714521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6342-90A9-9F4B-9525-F739123768B3}" type="datetimeFigureOut">
              <a:rPr lang="de-DE" smtClean="0"/>
              <a:t>06.07.21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2339A7-2971-2648-8CAF-337EE284F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A10BC-0822-0143-B386-09938E825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7E9-8FAA-A940-ACB8-186D1B5DE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06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"/>
          <p:cNvSpPr/>
          <p:nvPr/>
        </p:nvSpPr>
        <p:spPr>
          <a:xfrm>
            <a:off x="178639" y="1257418"/>
            <a:ext cx="11526330" cy="542210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0" name="Abgerundetes Rechteck"/>
          <p:cNvSpPr/>
          <p:nvPr/>
        </p:nvSpPr>
        <p:spPr>
          <a:xfrm>
            <a:off x="51840" y="1001374"/>
            <a:ext cx="4206652" cy="469143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sz="1600" dirty="0"/>
              <a:t>1) Zip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cell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column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endParaRPr sz="1600" dirty="0"/>
          </a:p>
        </p:txBody>
      </p:sp>
      <p:sp>
        <p:nvSpPr>
          <p:cNvPr id="203" name="Assignment 2…"/>
          <p:cNvSpPr txBox="1"/>
          <p:nvPr/>
        </p:nvSpPr>
        <p:spPr>
          <a:xfrm>
            <a:off x="199649" y="91288"/>
            <a:ext cx="4472506" cy="897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5500" b="1">
                <a:solidFill>
                  <a:srgbClr val="000000"/>
                </a:solidFill>
              </a:defRPr>
            </a:pPr>
            <a:r>
              <a:rPr sz="2750" dirty="0"/>
              <a:t>Assignment </a:t>
            </a:r>
            <a:r>
              <a:rPr lang="de-DE" sz="2750" dirty="0"/>
              <a:t>4</a:t>
            </a:r>
            <a:endParaRPr sz="2750" dirty="0"/>
          </a:p>
          <a:p>
            <a:pPr defTabSz="412750">
              <a:defRPr sz="5500" b="1">
                <a:solidFill>
                  <a:srgbClr val="000000"/>
                </a:solidFill>
              </a:defRPr>
            </a:pPr>
            <a:r>
              <a:rPr sz="2750" dirty="0"/>
              <a:t>Group: supreme-broccoli 👑🥦</a:t>
            </a:r>
          </a:p>
        </p:txBody>
      </p:sp>
      <p:sp>
        <p:nvSpPr>
          <p:cNvPr id="9" name="private void handle(LargeMessage&lt;?&gt; message) {">
            <a:extLst>
              <a:ext uri="{FF2B5EF4-FFF2-40B4-BE49-F238E27FC236}">
                <a16:creationId xmlns:a16="http://schemas.microsoft.com/office/drawing/2014/main" id="{47CEB824-67F6-0F4F-B91F-6320E1D2341F}"/>
              </a:ext>
            </a:extLst>
          </p:cNvPr>
          <p:cNvSpPr txBox="1"/>
          <p:nvPr/>
        </p:nvSpPr>
        <p:spPr>
          <a:xfrm>
            <a:off x="487032" y="1583578"/>
            <a:ext cx="7716443" cy="2667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228600">
              <a:defRPr sz="2200">
                <a:solidFill>
                  <a:srgbClr val="FF7B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de-DE" sz="1400" dirty="0" err="1">
                <a:solidFill>
                  <a:schemeClr val="bg1"/>
                </a:solidFill>
                <a:sym typeface="Menlo Regular"/>
              </a:rPr>
              <a:t>map</a:t>
            </a:r>
            <a:r>
              <a:rPr lang="de-DE" sz="1400" dirty="0">
                <a:solidFill>
                  <a:schemeClr val="bg1"/>
                </a:solidFill>
                <a:sym typeface="Menlo Regular"/>
              </a:rPr>
              <a:t>(</a:t>
            </a:r>
            <a:r>
              <a:rPr lang="de-DE" sz="1400" dirty="0" err="1">
                <a:solidFill>
                  <a:schemeClr val="bg1"/>
                </a:solidFill>
                <a:sym typeface="Menlo Regular"/>
              </a:rPr>
              <a:t>df</a:t>
            </a:r>
            <a:r>
              <a:rPr lang="de-DE" sz="1400" dirty="0">
                <a:solidFill>
                  <a:schemeClr val="bg1"/>
                </a:solidFill>
                <a:sym typeface="Menlo Regular"/>
              </a:rPr>
              <a:t> =&gt; {</a:t>
            </a:r>
            <a:r>
              <a:rPr lang="de-DE" sz="1400" dirty="0" err="1">
                <a:solidFill>
                  <a:schemeClr val="bg1"/>
                </a:solidFill>
                <a:sym typeface="Menlo Regular"/>
              </a:rPr>
              <a:t>df.flatMap</a:t>
            </a:r>
            <a:r>
              <a:rPr lang="de-DE" sz="1400" dirty="0">
                <a:solidFill>
                  <a:schemeClr val="bg1"/>
                </a:solidFill>
                <a:sym typeface="Menlo Regular"/>
              </a:rPr>
              <a:t>(</a:t>
            </a:r>
            <a:r>
              <a:rPr lang="de-DE" sz="1400" dirty="0" err="1">
                <a:solidFill>
                  <a:schemeClr val="bg1"/>
                </a:solidFill>
                <a:sym typeface="Menlo Regular"/>
              </a:rPr>
              <a:t>row</a:t>
            </a:r>
            <a:r>
              <a:rPr lang="de-DE" sz="1400" dirty="0">
                <a:solidFill>
                  <a:schemeClr val="bg1"/>
                </a:solidFill>
                <a:sym typeface="Menlo Regular"/>
              </a:rPr>
              <a:t> </a:t>
            </a:r>
            <a:r>
              <a:rPr lang="de-DE" sz="1400" dirty="0">
                <a:sym typeface="Menlo Regular"/>
              </a:rPr>
              <a:t>=&gt; </a:t>
            </a:r>
            <a:r>
              <a:rPr lang="de-DE" sz="1400" dirty="0" err="1">
                <a:solidFill>
                  <a:schemeClr val="bg1"/>
                </a:solidFill>
                <a:sym typeface="Menlo Regular"/>
              </a:rPr>
              <a:t>row.toSeq.map</a:t>
            </a:r>
            <a:r>
              <a:rPr lang="de-DE" sz="1400" dirty="0">
                <a:solidFill>
                  <a:schemeClr val="bg1"/>
                </a:solidFill>
                <a:sym typeface="Menlo Regular"/>
              </a:rPr>
              <a:t>(p </a:t>
            </a:r>
            <a:r>
              <a:rPr lang="de-DE" sz="1400" dirty="0">
                <a:sym typeface="Menlo Regular"/>
              </a:rPr>
              <a:t>=&gt; </a:t>
            </a:r>
            <a:r>
              <a:rPr lang="de-DE" sz="1400" dirty="0" err="1">
                <a:solidFill>
                  <a:schemeClr val="bg1"/>
                </a:solidFill>
                <a:sym typeface="Menlo Regular"/>
              </a:rPr>
              <a:t>p.zip</a:t>
            </a:r>
            <a:r>
              <a:rPr lang="de-DE" sz="1400" dirty="0">
                <a:solidFill>
                  <a:schemeClr val="bg1"/>
                </a:solidFill>
                <a:sym typeface="Menlo Regular"/>
              </a:rPr>
              <a:t>(</a:t>
            </a:r>
            <a:r>
              <a:rPr lang="de-DE" sz="1400" dirty="0" err="1">
                <a:solidFill>
                  <a:schemeClr val="bg1"/>
                </a:solidFill>
                <a:sym typeface="Menlo Regular"/>
              </a:rPr>
              <a:t>columns</a:t>
            </a:r>
            <a:r>
              <a:rPr lang="de-DE" sz="1400" dirty="0">
                <a:solidFill>
                  <a:schemeClr val="bg1"/>
                </a:solidFill>
                <a:sym typeface="Menlo Regular"/>
              </a:rPr>
              <a:t>))</a:t>
            </a: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3DF1F9FE-4EAA-AA4C-AADE-74D2F97B5196}"/>
              </a:ext>
            </a:extLst>
          </p:cNvPr>
          <p:cNvSpPr/>
          <p:nvPr/>
        </p:nvSpPr>
        <p:spPr>
          <a:xfrm>
            <a:off x="51840" y="2057496"/>
            <a:ext cx="3733177" cy="432247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sz="1600" dirty="0"/>
              <a:t>2) </a:t>
            </a:r>
            <a:r>
              <a:rPr lang="de-DE" sz="1600" dirty="0" err="1">
                <a:sym typeface="Helvetica Neue Medium"/>
              </a:rPr>
              <a:t>Reduce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by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value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union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attributes</a:t>
            </a:r>
            <a:r>
              <a:rPr lang="de-DE" sz="1600" dirty="0"/>
              <a:t> </a:t>
            </a:r>
            <a:endParaRPr sz="1600" dirty="0"/>
          </a:p>
        </p:txBody>
      </p:sp>
      <p:sp>
        <p:nvSpPr>
          <p:cNvPr id="16" name="Abgerundetes Rechteck">
            <a:extLst>
              <a:ext uri="{FF2B5EF4-FFF2-40B4-BE49-F238E27FC236}">
                <a16:creationId xmlns:a16="http://schemas.microsoft.com/office/drawing/2014/main" id="{6E436BF6-6383-0B4E-9470-1ACE98050B92}"/>
              </a:ext>
            </a:extLst>
          </p:cNvPr>
          <p:cNvSpPr/>
          <p:nvPr/>
        </p:nvSpPr>
        <p:spPr>
          <a:xfrm rot="1866726">
            <a:off x="8926141" y="638425"/>
            <a:ext cx="3510894" cy="1237987"/>
          </a:xfrm>
          <a:prstGeom prst="roundRect">
            <a:avLst>
              <a:gd name="adj" fmla="val 26804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defTabSz="412750">
              <a:defRPr sz="2200" b="1"/>
            </a:pPr>
            <a:r>
              <a:rPr lang="de-DE" sz="1500" dirty="0" err="1">
                <a:solidFill>
                  <a:schemeClr val="bg1"/>
                </a:solidFill>
              </a:rPr>
              <a:t>Caution</a:t>
            </a:r>
            <a:r>
              <a:rPr lang="de-DE" sz="1500" dirty="0">
                <a:solidFill>
                  <a:schemeClr val="bg1"/>
                </a:solidFill>
              </a:rPr>
              <a:t>: </a:t>
            </a:r>
          </a:p>
          <a:p>
            <a:pPr defTabSz="412750">
              <a:defRPr sz="2200" b="1"/>
            </a:pPr>
            <a:r>
              <a:rPr lang="de-DE" sz="1500" dirty="0">
                <a:solidFill>
                  <a:schemeClr val="bg1"/>
                </a:solidFill>
              </a:rPr>
              <a:t>Code was </a:t>
            </a:r>
            <a:r>
              <a:rPr lang="de-DE" sz="1500" dirty="0" err="1">
                <a:solidFill>
                  <a:schemeClr val="bg1"/>
                </a:solidFill>
              </a:rPr>
              <a:t>simplified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and</a:t>
            </a:r>
            <a:r>
              <a:rPr lang="de-DE" sz="1500" dirty="0">
                <a:solidFill>
                  <a:schemeClr val="bg1"/>
                </a:solidFill>
              </a:rPr>
              <a:t> </a:t>
            </a:r>
            <a:r>
              <a:rPr lang="de-DE" sz="1500" dirty="0" err="1">
                <a:solidFill>
                  <a:schemeClr val="bg1"/>
                </a:solidFill>
              </a:rPr>
              <a:t>shortened</a:t>
            </a:r>
            <a:endParaRPr sz="1500" dirty="0">
              <a:solidFill>
                <a:schemeClr val="bg1"/>
              </a:solidFill>
            </a:endParaRPr>
          </a:p>
        </p:txBody>
      </p:sp>
      <p:sp>
        <p:nvSpPr>
          <p:cNvPr id="18" name="private void handle(LargeMessage&lt;?&gt; message) {">
            <a:extLst>
              <a:ext uri="{FF2B5EF4-FFF2-40B4-BE49-F238E27FC236}">
                <a16:creationId xmlns:a16="http://schemas.microsoft.com/office/drawing/2014/main" id="{5D404606-E8CD-EE41-A032-6EBE442A0C31}"/>
              </a:ext>
            </a:extLst>
          </p:cNvPr>
          <p:cNvSpPr txBox="1"/>
          <p:nvPr/>
        </p:nvSpPr>
        <p:spPr>
          <a:xfrm>
            <a:off x="487032" y="2591592"/>
            <a:ext cx="9179483" cy="2667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228600">
              <a:defRPr sz="2200">
                <a:solidFill>
                  <a:srgbClr val="FF7B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((a, b) </a:t>
            </a:r>
            <a:r>
              <a:rPr lang="de-DE" sz="1400" dirty="0">
                <a:solidFill>
                  <a:srgbClr val="FF7B7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a.union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(b)).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reduceByKey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((a, b) </a:t>
            </a:r>
            <a:r>
              <a:rPr lang="de-DE" sz="1400" dirty="0">
                <a:solidFill>
                  <a:srgbClr val="FF7B7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 </a:t>
            </a:r>
            <a:r>
              <a:rPr lang="de-DE" sz="1400" dirty="0">
                <a:solidFill>
                  <a:srgbClr val="FF7B7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distinct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(_._2)</a:t>
            </a:r>
          </a:p>
        </p:txBody>
      </p:sp>
      <p:sp>
        <p:nvSpPr>
          <p:cNvPr id="21" name="Abgerundetes Rechteck">
            <a:extLst>
              <a:ext uri="{FF2B5EF4-FFF2-40B4-BE49-F238E27FC236}">
                <a16:creationId xmlns:a16="http://schemas.microsoft.com/office/drawing/2014/main" id="{BFA997DB-513F-C641-B81B-989CD606343E}"/>
              </a:ext>
            </a:extLst>
          </p:cNvPr>
          <p:cNvSpPr/>
          <p:nvPr/>
        </p:nvSpPr>
        <p:spPr>
          <a:xfrm>
            <a:off x="51840" y="3051009"/>
            <a:ext cx="2296501" cy="432248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sz="1600" dirty="0"/>
              <a:t>3) </a:t>
            </a:r>
            <a:r>
              <a:rPr lang="de-DE" sz="1600" dirty="0">
                <a:sym typeface="Helvetica Neue Medium"/>
              </a:rPr>
              <a:t>Create </a:t>
            </a:r>
            <a:r>
              <a:rPr lang="de-DE" sz="1600" dirty="0" err="1">
                <a:sym typeface="Helvetica Neue Medium"/>
              </a:rPr>
              <a:t>inclusion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lists</a:t>
            </a:r>
            <a:endParaRPr lang="de-DE" sz="1600" dirty="0">
              <a:sym typeface="Helvetica Neue Medium"/>
            </a:endParaRPr>
          </a:p>
        </p:txBody>
      </p:sp>
      <p:sp>
        <p:nvSpPr>
          <p:cNvPr id="22" name="private void handle(LargeMessage&lt;?&gt; message) {">
            <a:extLst>
              <a:ext uri="{FF2B5EF4-FFF2-40B4-BE49-F238E27FC236}">
                <a16:creationId xmlns:a16="http://schemas.microsoft.com/office/drawing/2014/main" id="{F0288634-6A05-8A4D-8DB6-635A60B05E58}"/>
              </a:ext>
            </a:extLst>
          </p:cNvPr>
          <p:cNvSpPr txBox="1"/>
          <p:nvPr/>
        </p:nvSpPr>
        <p:spPr>
          <a:xfrm>
            <a:off x="487032" y="3647151"/>
            <a:ext cx="8278146" cy="2667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228600">
              <a:defRPr sz="2200">
                <a:solidFill>
                  <a:srgbClr val="FF7B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flatMap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>
                <a:solidFill>
                  <a:srgbClr val="FF7B7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set.map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>
                <a:solidFill>
                  <a:srgbClr val="FF7B7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 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>
                <a:solidFill>
                  <a:srgbClr val="FF7B7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})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4" name="private void handle(LargeMessage&lt;?&gt; message) {">
            <a:extLst>
              <a:ext uri="{FF2B5EF4-FFF2-40B4-BE49-F238E27FC236}">
                <a16:creationId xmlns:a16="http://schemas.microsoft.com/office/drawing/2014/main" id="{392C4F2E-D724-3E40-B7C4-8DC8D7AAF656}"/>
              </a:ext>
            </a:extLst>
          </p:cNvPr>
          <p:cNvSpPr txBox="1"/>
          <p:nvPr/>
        </p:nvSpPr>
        <p:spPr>
          <a:xfrm>
            <a:off x="487032" y="4872608"/>
            <a:ext cx="8278146" cy="2667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228600">
              <a:defRPr sz="2200">
                <a:solidFill>
                  <a:srgbClr val="FF7B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reduceByKey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(_ 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intersect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_).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(_._2.nonEmpty)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5" name="Abgerundetes Rechteck">
            <a:extLst>
              <a:ext uri="{FF2B5EF4-FFF2-40B4-BE49-F238E27FC236}">
                <a16:creationId xmlns:a16="http://schemas.microsoft.com/office/drawing/2014/main" id="{12D2F1FA-9446-1941-8969-07575BE3DA1D}"/>
              </a:ext>
            </a:extLst>
          </p:cNvPr>
          <p:cNvSpPr/>
          <p:nvPr/>
        </p:nvSpPr>
        <p:spPr>
          <a:xfrm>
            <a:off x="51840" y="4161066"/>
            <a:ext cx="4480972" cy="432248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sz="1600" dirty="0"/>
              <a:t>4) 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Reduce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by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intersect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and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drop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empty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ones</a:t>
            </a:r>
            <a:endParaRPr lang="de-DE" sz="1600" dirty="0">
              <a:sym typeface="Helvetica Neue Medium"/>
            </a:endParaRPr>
          </a:p>
        </p:txBody>
      </p:sp>
      <p:sp>
        <p:nvSpPr>
          <p:cNvPr id="26" name="Abgerundetes Rechteck">
            <a:extLst>
              <a:ext uri="{FF2B5EF4-FFF2-40B4-BE49-F238E27FC236}">
                <a16:creationId xmlns:a16="http://schemas.microsoft.com/office/drawing/2014/main" id="{B3744DE6-5B09-8D47-921A-9417C25D18DF}"/>
              </a:ext>
            </a:extLst>
          </p:cNvPr>
          <p:cNvSpPr/>
          <p:nvPr/>
        </p:nvSpPr>
        <p:spPr>
          <a:xfrm>
            <a:off x="51840" y="5449454"/>
            <a:ext cx="4480972" cy="384136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sz="1600" dirty="0"/>
              <a:t>5) 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Collect</a:t>
            </a:r>
            <a:r>
              <a:rPr lang="de-DE" sz="1600" dirty="0">
                <a:sym typeface="Helvetica Neue Medium"/>
              </a:rPr>
              <a:t> </a:t>
            </a:r>
            <a:r>
              <a:rPr lang="de-DE" sz="1600" dirty="0" err="1">
                <a:sym typeface="Helvetica Neue Medium"/>
              </a:rPr>
              <a:t>and</a:t>
            </a:r>
            <a:r>
              <a:rPr lang="de-DE" sz="1600" dirty="0">
                <a:sym typeface="Helvetica Neue Medium"/>
              </a:rPr>
              <a:t> Print</a:t>
            </a:r>
          </a:p>
        </p:txBody>
      </p:sp>
      <p:sp>
        <p:nvSpPr>
          <p:cNvPr id="27" name="private void handle(LargeMessage&lt;?&gt; message) {">
            <a:extLst>
              <a:ext uri="{FF2B5EF4-FFF2-40B4-BE49-F238E27FC236}">
                <a16:creationId xmlns:a16="http://schemas.microsoft.com/office/drawing/2014/main" id="{4DE181BD-50E6-2242-8CAF-5DEAC9260B11}"/>
              </a:ext>
            </a:extLst>
          </p:cNvPr>
          <p:cNvSpPr txBox="1"/>
          <p:nvPr/>
        </p:nvSpPr>
        <p:spPr>
          <a:xfrm>
            <a:off x="487031" y="6047088"/>
            <a:ext cx="8278146" cy="2667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defTabSz="228600">
              <a:defRPr sz="2200">
                <a:solidFill>
                  <a:srgbClr val="FF7B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collect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sortBy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(_._1).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de-DE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204442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Neue Medium</vt:lpstr>
      <vt:lpstr>Menlo</vt:lpstr>
      <vt:lpstr>Menlo Regular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Kulms</dc:creator>
  <cp:lastModifiedBy>Leonard Kulms</cp:lastModifiedBy>
  <cp:revision>1</cp:revision>
  <dcterms:created xsi:type="dcterms:W3CDTF">2021-07-06T14:12:56Z</dcterms:created>
  <dcterms:modified xsi:type="dcterms:W3CDTF">2021-07-06T14:13:24Z</dcterms:modified>
</cp:coreProperties>
</file>