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3" r:id="rId8"/>
    <p:sldId id="265" r:id="rId9"/>
    <p:sldId id="259" r:id="rId10"/>
    <p:sldId id="260" r:id="rId11"/>
    <p:sldId id="26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1/31/2020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1/31/2020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1/31/2020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1/31/2020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1/31/2020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2FDAD-B016-4DBE-9D44-4B82B28562AF}"/>
              </a:ext>
            </a:extLst>
          </p:cNvPr>
          <p:cNvSpPr>
            <a:spLocks noGrp="1"/>
          </p:cNvSpPr>
          <p:nvPr>
            <p:ph type="ctrTitle"/>
          </p:nvPr>
        </p:nvSpPr>
        <p:spPr>
          <a:xfrm>
            <a:off x="1915128" y="1788454"/>
            <a:ext cx="8361229" cy="2098226"/>
          </a:xfrm>
        </p:spPr>
        <p:txBody>
          <a:bodyPr/>
          <a:lstStyle/>
          <a:p>
            <a:r>
              <a:rPr lang="en-US" sz="4800" dirty="0"/>
              <a:t>Incident management process enriched event log Data Set</a:t>
            </a:r>
            <a:endParaRPr lang="fr-FR" sz="4800" dirty="0"/>
          </a:p>
        </p:txBody>
      </p:sp>
      <p:sp>
        <p:nvSpPr>
          <p:cNvPr id="3" name="Sous-titre 2">
            <a:extLst>
              <a:ext uri="{FF2B5EF4-FFF2-40B4-BE49-F238E27FC236}">
                <a16:creationId xmlns:a16="http://schemas.microsoft.com/office/drawing/2014/main" id="{79770434-91BB-4122-B4DD-3150DA36C0B9}"/>
              </a:ext>
            </a:extLst>
          </p:cNvPr>
          <p:cNvSpPr>
            <a:spLocks noGrp="1"/>
          </p:cNvSpPr>
          <p:nvPr>
            <p:ph type="subTitle" idx="1"/>
          </p:nvPr>
        </p:nvSpPr>
        <p:spPr/>
        <p:txBody>
          <a:bodyPr/>
          <a:lstStyle/>
          <a:p>
            <a:r>
              <a:rPr lang="fr-FR" dirty="0"/>
              <a:t>Projet Python for Data </a:t>
            </a:r>
            <a:r>
              <a:rPr lang="fr-FR" dirty="0" err="1"/>
              <a:t>Analysis</a:t>
            </a:r>
            <a:r>
              <a:rPr lang="fr-FR" dirty="0"/>
              <a:t> – Lindsay Grondin</a:t>
            </a:r>
          </a:p>
        </p:txBody>
      </p:sp>
    </p:spTree>
    <p:extLst>
      <p:ext uri="{BB962C8B-B14F-4D97-AF65-F5344CB8AC3E}">
        <p14:creationId xmlns:p14="http://schemas.microsoft.com/office/powerpoint/2010/main" val="336708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C1FC0-5E5A-4415-9A34-BDABEC9E1995}"/>
              </a:ext>
            </a:extLst>
          </p:cNvPr>
          <p:cNvSpPr>
            <a:spLocks noGrp="1"/>
          </p:cNvSpPr>
          <p:nvPr>
            <p:ph type="title"/>
          </p:nvPr>
        </p:nvSpPr>
        <p:spPr/>
        <p:txBody>
          <a:bodyPr/>
          <a:lstStyle/>
          <a:p>
            <a:r>
              <a:rPr lang="fr-FR" dirty="0"/>
              <a:t>Le </a:t>
            </a:r>
            <a:r>
              <a:rPr lang="fr-FR" dirty="0" err="1"/>
              <a:t>Dataset</a:t>
            </a:r>
            <a:endParaRPr lang="fr-FR" dirty="0"/>
          </a:p>
        </p:txBody>
      </p:sp>
      <p:sp>
        <p:nvSpPr>
          <p:cNvPr id="3" name="Espace réservé du contenu 2">
            <a:extLst>
              <a:ext uri="{FF2B5EF4-FFF2-40B4-BE49-F238E27FC236}">
                <a16:creationId xmlns:a16="http://schemas.microsoft.com/office/drawing/2014/main" id="{23685809-D07F-4345-8FF8-ADAD37DCE8BC}"/>
              </a:ext>
            </a:extLst>
          </p:cNvPr>
          <p:cNvSpPr>
            <a:spLocks noGrp="1"/>
          </p:cNvSpPr>
          <p:nvPr>
            <p:ph idx="1"/>
          </p:nvPr>
        </p:nvSpPr>
        <p:spPr/>
        <p:txBody>
          <a:bodyPr/>
          <a:lstStyle/>
          <a:p>
            <a:r>
              <a:rPr lang="fr-FR" dirty="0"/>
              <a:t>On utilise ce </a:t>
            </a:r>
            <a:r>
              <a:rPr lang="fr-FR" dirty="0" err="1"/>
              <a:t>dataset</a:t>
            </a:r>
            <a:r>
              <a:rPr lang="fr-FR" dirty="0"/>
              <a:t> afin de prédire le temps restant avant la complétion de problèmes gérés par un service d’IT.</a:t>
            </a:r>
          </a:p>
          <a:p>
            <a:r>
              <a:rPr lang="fr-FR" dirty="0"/>
              <a:t>Plusieurs lignes faisaient référence au même incident, mais se différenciaient de par les mises à jour que l’incident a pu avoir avant sa résolution. C’est pourquoi on peut essayer de calculer le temps restant avant complétion car on dispose de différents états dans lequel s’est trouvé la gestion de l’incident. </a:t>
            </a:r>
          </a:p>
          <a:p>
            <a:r>
              <a:rPr lang="fr-FR" dirty="0"/>
              <a:t>This </a:t>
            </a:r>
            <a:r>
              <a:rPr lang="fr-FR" dirty="0" err="1"/>
              <a:t>event</a:t>
            </a:r>
            <a:r>
              <a:rPr lang="fr-FR" dirty="0"/>
              <a:t> log </a:t>
            </a:r>
            <a:r>
              <a:rPr lang="fr-FR" dirty="0" err="1"/>
              <a:t>was</a:t>
            </a:r>
            <a:r>
              <a:rPr lang="fr-FR" dirty="0"/>
              <a:t> </a:t>
            </a:r>
            <a:r>
              <a:rPr lang="fr-FR" dirty="0" err="1"/>
              <a:t>extracted</a:t>
            </a:r>
            <a:r>
              <a:rPr lang="fr-FR" dirty="0"/>
              <a:t> </a:t>
            </a:r>
            <a:r>
              <a:rPr lang="fr-FR" dirty="0" err="1"/>
              <a:t>from</a:t>
            </a:r>
            <a:r>
              <a:rPr lang="fr-FR" dirty="0"/>
              <a:t> data </a:t>
            </a:r>
            <a:r>
              <a:rPr lang="fr-FR" dirty="0" err="1"/>
              <a:t>gathered</a:t>
            </a:r>
            <a:r>
              <a:rPr lang="fr-FR" dirty="0"/>
              <a:t> </a:t>
            </a:r>
            <a:r>
              <a:rPr lang="fr-FR" dirty="0" err="1"/>
              <a:t>from</a:t>
            </a:r>
            <a:r>
              <a:rPr lang="fr-FR" dirty="0"/>
              <a:t> the audit system of an instance of the </a:t>
            </a:r>
            <a:r>
              <a:rPr lang="fr-FR" dirty="0" err="1"/>
              <a:t>ServiceNow</a:t>
            </a:r>
            <a:r>
              <a:rPr lang="fr-FR" dirty="0"/>
              <a:t> platform </a:t>
            </a:r>
            <a:r>
              <a:rPr lang="fr-FR" dirty="0" err="1"/>
              <a:t>used</a:t>
            </a:r>
            <a:r>
              <a:rPr lang="fr-FR" dirty="0"/>
              <a:t> by an IT </a:t>
            </a:r>
            <a:r>
              <a:rPr lang="fr-FR" dirty="0" err="1"/>
              <a:t>company</a:t>
            </a:r>
            <a:r>
              <a:rPr lang="fr-FR" dirty="0"/>
              <a:t> and </a:t>
            </a:r>
            <a:r>
              <a:rPr lang="fr-FR" dirty="0" err="1"/>
              <a:t>enriched</a:t>
            </a:r>
            <a:r>
              <a:rPr lang="fr-FR" dirty="0"/>
              <a:t> </a:t>
            </a:r>
            <a:r>
              <a:rPr lang="fr-FR" dirty="0" err="1"/>
              <a:t>with</a:t>
            </a:r>
            <a:r>
              <a:rPr lang="fr-FR" dirty="0"/>
              <a:t> data </a:t>
            </a:r>
            <a:r>
              <a:rPr lang="fr-FR" dirty="0" err="1"/>
              <a:t>loaded</a:t>
            </a:r>
            <a:r>
              <a:rPr lang="fr-FR" dirty="0"/>
              <a:t> </a:t>
            </a:r>
            <a:r>
              <a:rPr lang="fr-FR" dirty="0" err="1"/>
              <a:t>from</a:t>
            </a:r>
            <a:r>
              <a:rPr lang="fr-FR" dirty="0"/>
              <a:t> a </a:t>
            </a:r>
            <a:r>
              <a:rPr lang="fr-FR" dirty="0" err="1"/>
              <a:t>relational</a:t>
            </a:r>
            <a:r>
              <a:rPr lang="fr-FR" dirty="0"/>
              <a:t> </a:t>
            </a:r>
            <a:r>
              <a:rPr lang="fr-FR" dirty="0" err="1"/>
              <a:t>database</a:t>
            </a:r>
            <a:r>
              <a:rPr lang="fr-FR" dirty="0"/>
              <a:t>.</a:t>
            </a:r>
          </a:p>
        </p:txBody>
      </p:sp>
    </p:spTree>
    <p:extLst>
      <p:ext uri="{BB962C8B-B14F-4D97-AF65-F5344CB8AC3E}">
        <p14:creationId xmlns:p14="http://schemas.microsoft.com/office/powerpoint/2010/main" val="298551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929404-33DF-4C98-847E-7F6E4B03C8CC}"/>
              </a:ext>
            </a:extLst>
          </p:cNvPr>
          <p:cNvSpPr>
            <a:spLocks noGrp="1"/>
          </p:cNvSpPr>
          <p:nvPr>
            <p:ph type="title"/>
          </p:nvPr>
        </p:nvSpPr>
        <p:spPr/>
        <p:txBody>
          <a:bodyPr/>
          <a:lstStyle/>
          <a:p>
            <a:r>
              <a:rPr lang="fr-FR" dirty="0"/>
              <a:t>Traitement des données</a:t>
            </a:r>
          </a:p>
        </p:txBody>
      </p:sp>
      <p:sp>
        <p:nvSpPr>
          <p:cNvPr id="3" name="Espace réservé du contenu 2">
            <a:extLst>
              <a:ext uri="{FF2B5EF4-FFF2-40B4-BE49-F238E27FC236}">
                <a16:creationId xmlns:a16="http://schemas.microsoft.com/office/drawing/2014/main" id="{9F2A9273-E73C-4982-85E6-D720E207FCC4}"/>
              </a:ext>
            </a:extLst>
          </p:cNvPr>
          <p:cNvSpPr>
            <a:spLocks noGrp="1"/>
          </p:cNvSpPr>
          <p:nvPr>
            <p:ph idx="1"/>
          </p:nvPr>
        </p:nvSpPr>
        <p:spPr/>
        <p:txBody>
          <a:bodyPr>
            <a:normAutofit fontScale="70000" lnSpcReduction="20000"/>
          </a:bodyPr>
          <a:lstStyle/>
          <a:p>
            <a:r>
              <a:rPr lang="fr-FR" u="sng" dirty="0"/>
              <a:t>Valeurs manquantes</a:t>
            </a:r>
          </a:p>
          <a:p>
            <a:pPr marL="0" indent="0">
              <a:buNone/>
            </a:pPr>
            <a:r>
              <a:rPr lang="fr-FR" dirty="0"/>
              <a:t>Dans un premier temps, j’ai regardé sous quelle forme étaient les valeurs manquantes (elles étaient sous la forme d’un « ? ») et je les ai transformée en NaN. J’ai repéré les colonnes en contenant plus de 97% et je les ai supprimées de la </a:t>
            </a:r>
            <a:r>
              <a:rPr lang="fr-FR" dirty="0" err="1"/>
              <a:t>DataFrame</a:t>
            </a:r>
            <a:r>
              <a:rPr lang="fr-FR" dirty="0"/>
              <a:t>.</a:t>
            </a:r>
          </a:p>
          <a:p>
            <a:r>
              <a:rPr lang="fr-FR" u="sng" dirty="0"/>
              <a:t>Données catégoriques</a:t>
            </a:r>
          </a:p>
          <a:p>
            <a:pPr marL="0" indent="0">
              <a:buNone/>
            </a:pPr>
            <a:r>
              <a:rPr lang="fr-FR" dirty="0"/>
              <a:t>J’ai isolé les données catégoriques pour les traiter à part (puis je les ai remises dans la </a:t>
            </a:r>
            <a:r>
              <a:rPr lang="fr-FR" dirty="0" err="1"/>
              <a:t>DataFrame</a:t>
            </a:r>
            <a:r>
              <a:rPr lang="fr-FR" dirty="0"/>
              <a:t> de base). </a:t>
            </a:r>
          </a:p>
          <a:p>
            <a:pPr marL="0" indent="0">
              <a:buNone/>
            </a:pPr>
            <a:r>
              <a:rPr lang="fr-FR" dirty="0"/>
              <a:t>J’ai d’abord regardé les colonnes qui me semblaient avoir un réel impact avec le délai de résolution d’un problème, puis je les ai traitées différemment en fonction du nombre de valeurs distinctes qu’on pouvait trouver dans une colonnes : </a:t>
            </a:r>
          </a:p>
          <a:p>
            <a:pPr>
              <a:buFontTx/>
              <a:buChar char="-"/>
            </a:pPr>
            <a:r>
              <a:rPr lang="fr-FR" dirty="0"/>
              <a:t>Celles qui en comportaient moins d’une dizaine (</a:t>
            </a:r>
            <a:r>
              <a:rPr lang="fr-FR" i="1" dirty="0" err="1"/>
              <a:t>contact_type</a:t>
            </a:r>
            <a:r>
              <a:rPr lang="fr-FR" i="1" dirty="0"/>
              <a:t> </a:t>
            </a:r>
            <a:r>
              <a:rPr lang="fr-FR" dirty="0"/>
              <a:t>et </a:t>
            </a:r>
            <a:r>
              <a:rPr lang="fr-FR" i="1" dirty="0" err="1"/>
              <a:t>incident_state</a:t>
            </a:r>
            <a:r>
              <a:rPr lang="fr-FR" dirty="0"/>
              <a:t>), j’utilisais le « One Hot </a:t>
            </a:r>
            <a:r>
              <a:rPr lang="fr-FR" dirty="0" err="1"/>
              <a:t>Encoding</a:t>
            </a:r>
            <a:r>
              <a:rPr lang="fr-FR" dirty="0"/>
              <a:t> » ;</a:t>
            </a:r>
          </a:p>
          <a:p>
            <a:pPr>
              <a:buFontTx/>
              <a:buChar char="-"/>
            </a:pPr>
            <a:r>
              <a:rPr lang="fr-FR" dirty="0"/>
              <a:t>Celles qui en comportaient plus (pouvant aller jusqu’à plus de 200 valeurs différentes), je les ai juste attribuées une valeur numérique, quitte à risquer d’influencer le modèle avec une notion d’ordre, car la dimension de mon tableau aurait été trop grande ;</a:t>
            </a:r>
          </a:p>
          <a:p>
            <a:pPr>
              <a:buFontTx/>
              <a:buChar char="-"/>
            </a:pPr>
            <a:r>
              <a:rPr lang="fr-FR" dirty="0"/>
              <a:t>Celles qui comportaient moins de dix valeurs différentes comme </a:t>
            </a:r>
            <a:r>
              <a:rPr lang="fr-FR" i="1" dirty="0" err="1"/>
              <a:t>priority</a:t>
            </a:r>
            <a:r>
              <a:rPr lang="fr-FR" dirty="0"/>
              <a:t>,</a:t>
            </a:r>
            <a:r>
              <a:rPr lang="fr-FR" i="1" dirty="0"/>
              <a:t> </a:t>
            </a:r>
            <a:r>
              <a:rPr lang="fr-FR" i="1" dirty="0" err="1"/>
              <a:t>urgency</a:t>
            </a:r>
            <a:r>
              <a:rPr lang="fr-FR" i="1" dirty="0"/>
              <a:t> </a:t>
            </a:r>
            <a:r>
              <a:rPr lang="fr-FR" dirty="0"/>
              <a:t>ou </a:t>
            </a:r>
            <a:r>
              <a:rPr lang="fr-FR" i="1" dirty="0"/>
              <a:t>impact</a:t>
            </a:r>
            <a:r>
              <a:rPr lang="fr-FR" dirty="0"/>
              <a:t> ont aussi eu une simple valeur numérique, car il y a effectivement une notion d’ordre dans l’importance de ces valeurs.</a:t>
            </a:r>
          </a:p>
        </p:txBody>
      </p:sp>
    </p:spTree>
    <p:extLst>
      <p:ext uri="{BB962C8B-B14F-4D97-AF65-F5344CB8AC3E}">
        <p14:creationId xmlns:p14="http://schemas.microsoft.com/office/powerpoint/2010/main" val="231523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929404-33DF-4C98-847E-7F6E4B03C8CC}"/>
              </a:ext>
            </a:extLst>
          </p:cNvPr>
          <p:cNvSpPr>
            <a:spLocks noGrp="1"/>
          </p:cNvSpPr>
          <p:nvPr>
            <p:ph type="title"/>
          </p:nvPr>
        </p:nvSpPr>
        <p:spPr/>
        <p:txBody>
          <a:bodyPr/>
          <a:lstStyle/>
          <a:p>
            <a:r>
              <a:rPr lang="fr-FR" dirty="0"/>
              <a:t>Traitement des données</a:t>
            </a:r>
          </a:p>
        </p:txBody>
      </p:sp>
      <p:sp>
        <p:nvSpPr>
          <p:cNvPr id="3" name="Espace réservé du contenu 2">
            <a:extLst>
              <a:ext uri="{FF2B5EF4-FFF2-40B4-BE49-F238E27FC236}">
                <a16:creationId xmlns:a16="http://schemas.microsoft.com/office/drawing/2014/main" id="{9F2A9273-E73C-4982-85E6-D720E207FCC4}"/>
              </a:ext>
            </a:extLst>
          </p:cNvPr>
          <p:cNvSpPr>
            <a:spLocks noGrp="1"/>
          </p:cNvSpPr>
          <p:nvPr>
            <p:ph idx="1"/>
          </p:nvPr>
        </p:nvSpPr>
        <p:spPr/>
        <p:txBody>
          <a:bodyPr>
            <a:normAutofit fontScale="85000" lnSpcReduction="20000"/>
          </a:bodyPr>
          <a:lstStyle/>
          <a:p>
            <a:r>
              <a:rPr lang="fr-FR" dirty="0"/>
              <a:t>Colonnes ajoutées</a:t>
            </a:r>
          </a:p>
          <a:p>
            <a:pPr marL="0" indent="0">
              <a:buNone/>
            </a:pPr>
            <a:r>
              <a:rPr lang="fr-FR" dirty="0"/>
              <a:t>J’ai ajouté une colonne </a:t>
            </a:r>
            <a:r>
              <a:rPr lang="fr-FR" i="1" dirty="0" err="1"/>
              <a:t>time_before_resolution</a:t>
            </a:r>
            <a:r>
              <a:rPr lang="fr-FR" dirty="0"/>
              <a:t> qui sera notre </a:t>
            </a:r>
            <a:r>
              <a:rPr lang="fr-FR" dirty="0" err="1"/>
              <a:t>target</a:t>
            </a:r>
            <a:r>
              <a:rPr lang="fr-FR" dirty="0"/>
              <a:t> finale calculée à partir de la différence des colonnes </a:t>
            </a:r>
            <a:r>
              <a:rPr lang="fr-FR" i="1" dirty="0" err="1"/>
              <a:t>sys_updated_by</a:t>
            </a:r>
            <a:r>
              <a:rPr lang="fr-FR" i="1" dirty="0"/>
              <a:t> </a:t>
            </a:r>
            <a:r>
              <a:rPr lang="fr-FR" dirty="0"/>
              <a:t>et</a:t>
            </a:r>
            <a:r>
              <a:rPr lang="fr-FR" i="1" dirty="0"/>
              <a:t> </a:t>
            </a:r>
            <a:r>
              <a:rPr lang="fr-FR" i="1" dirty="0" err="1"/>
              <a:t>closed_at</a:t>
            </a:r>
            <a:r>
              <a:rPr lang="fr-FR" dirty="0"/>
              <a:t>. Je n’ai pas choisi la colonne </a:t>
            </a:r>
            <a:r>
              <a:rPr lang="fr-FR" i="1" dirty="0" err="1"/>
              <a:t>resolved_at</a:t>
            </a:r>
            <a:r>
              <a:rPr lang="fr-FR" i="1" dirty="0"/>
              <a:t> </a:t>
            </a:r>
            <a:r>
              <a:rPr lang="fr-FR" dirty="0"/>
              <a:t>pour ce calcul à cause des valeurs manquantes de cette dernière.</a:t>
            </a:r>
          </a:p>
          <a:p>
            <a:r>
              <a:rPr lang="fr-FR" dirty="0"/>
              <a:t>Colonnes supprimées</a:t>
            </a:r>
          </a:p>
          <a:p>
            <a:pPr marL="0" indent="0">
              <a:buNone/>
            </a:pPr>
            <a:r>
              <a:rPr lang="fr-FR" dirty="0"/>
              <a:t>J’ai ensuite supprimé toutes les colonnes dont je ne me servais pas : </a:t>
            </a:r>
            <a:r>
              <a:rPr lang="en-US" i="1" dirty="0" err="1"/>
              <a:t>closed_code</a:t>
            </a:r>
            <a:r>
              <a:rPr lang="en-US" i="1" dirty="0"/>
              <a:t>, notify, </a:t>
            </a:r>
            <a:r>
              <a:rPr lang="en-US" i="1" dirty="0" err="1"/>
              <a:t>sys_created_by</a:t>
            </a:r>
            <a:r>
              <a:rPr lang="en-US" i="1" dirty="0"/>
              <a:t>, </a:t>
            </a:r>
            <a:r>
              <a:rPr lang="en-US" i="1" dirty="0" err="1"/>
              <a:t>sys_created_at</a:t>
            </a:r>
            <a:r>
              <a:rPr lang="en-US" i="1" dirty="0"/>
              <a:t>, </a:t>
            </a:r>
            <a:r>
              <a:rPr lang="en-US" i="1" dirty="0" err="1"/>
              <a:t>opened_by</a:t>
            </a:r>
            <a:r>
              <a:rPr lang="en-US" i="1" dirty="0"/>
              <a:t>, </a:t>
            </a:r>
            <a:r>
              <a:rPr lang="en-US" i="1" dirty="0" err="1"/>
              <a:t>opened_at</a:t>
            </a:r>
            <a:r>
              <a:rPr lang="en-US" i="1" dirty="0"/>
              <a:t>, </a:t>
            </a:r>
            <a:r>
              <a:rPr lang="en-US" i="1" dirty="0" err="1"/>
              <a:t>caller_id</a:t>
            </a:r>
            <a:r>
              <a:rPr lang="en-US" i="1" dirty="0"/>
              <a:t>, location, </a:t>
            </a:r>
            <a:r>
              <a:rPr lang="en-US" i="1" dirty="0" err="1"/>
              <a:t>assigned_to</a:t>
            </a:r>
            <a:r>
              <a:rPr lang="en-US" i="1" dirty="0"/>
              <a:t>, </a:t>
            </a:r>
            <a:r>
              <a:rPr lang="en-US" i="1" dirty="0" err="1"/>
              <a:t>assignment_group</a:t>
            </a:r>
            <a:r>
              <a:rPr lang="en-US" i="1" dirty="0"/>
              <a:t>, </a:t>
            </a:r>
            <a:r>
              <a:rPr lang="en-US" i="1" dirty="0" err="1"/>
              <a:t>resolved_by</a:t>
            </a:r>
            <a:r>
              <a:rPr lang="en-US" i="1" dirty="0"/>
              <a:t>, number, </a:t>
            </a:r>
            <a:r>
              <a:rPr lang="en-US" i="1" dirty="0" err="1"/>
              <a:t>resolved_at</a:t>
            </a:r>
            <a:r>
              <a:rPr lang="en-US" i="1" dirty="0"/>
              <a:t>, </a:t>
            </a:r>
            <a:r>
              <a:rPr lang="en-US" dirty="0"/>
              <a:t>et</a:t>
            </a:r>
            <a:r>
              <a:rPr lang="en-US" i="1" dirty="0"/>
              <a:t> </a:t>
            </a:r>
            <a:r>
              <a:rPr lang="en-US" i="1" dirty="0" err="1"/>
              <a:t>closed_at</a:t>
            </a:r>
            <a:r>
              <a:rPr lang="en-US" i="1" dirty="0"/>
              <a:t>. </a:t>
            </a:r>
            <a:r>
              <a:rPr lang="en-US" dirty="0" err="1"/>
              <a:t>J’ai</a:t>
            </a:r>
            <a:r>
              <a:rPr lang="en-US" dirty="0"/>
              <a:t> </a:t>
            </a:r>
            <a:r>
              <a:rPr lang="en-US" dirty="0" err="1"/>
              <a:t>également</a:t>
            </a:r>
            <a:r>
              <a:rPr lang="en-US" dirty="0"/>
              <a:t> </a:t>
            </a:r>
            <a:r>
              <a:rPr lang="en-US" dirty="0" err="1"/>
              <a:t>supprimé</a:t>
            </a:r>
            <a:r>
              <a:rPr lang="en-US" dirty="0"/>
              <a:t> la </a:t>
            </a:r>
            <a:r>
              <a:rPr lang="en-US" dirty="0" err="1"/>
              <a:t>colonne</a:t>
            </a:r>
            <a:r>
              <a:rPr lang="en-US" dirty="0"/>
              <a:t> </a:t>
            </a:r>
            <a:r>
              <a:rPr lang="en-US" dirty="0" err="1"/>
              <a:t>closed_at</a:t>
            </a:r>
            <a:r>
              <a:rPr lang="en-US" dirty="0"/>
              <a:t> car </a:t>
            </a:r>
            <a:r>
              <a:rPr lang="en-US" dirty="0" err="1"/>
              <a:t>elle</a:t>
            </a:r>
            <a:r>
              <a:rPr lang="en-US" dirty="0"/>
              <a:t> me </a:t>
            </a:r>
            <a:r>
              <a:rPr lang="en-US" dirty="0" err="1"/>
              <a:t>semblait</a:t>
            </a:r>
            <a:r>
              <a:rPr lang="en-US" dirty="0"/>
              <a:t> inutile </a:t>
            </a:r>
            <a:r>
              <a:rPr lang="en-US" dirty="0" err="1"/>
              <a:t>maintenant</a:t>
            </a:r>
            <a:r>
              <a:rPr lang="en-US" dirty="0"/>
              <a:t> </a:t>
            </a:r>
            <a:r>
              <a:rPr lang="en-US" dirty="0" err="1"/>
              <a:t>qu’on</a:t>
            </a:r>
            <a:r>
              <a:rPr lang="en-US" dirty="0"/>
              <a:t> </a:t>
            </a:r>
            <a:r>
              <a:rPr lang="en-US" dirty="0" err="1"/>
              <a:t>avait</a:t>
            </a:r>
            <a:r>
              <a:rPr lang="en-US" dirty="0"/>
              <a:t> le temps de resolution </a:t>
            </a:r>
            <a:r>
              <a:rPr lang="en-US" dirty="0" err="1"/>
              <a:t>restant</a:t>
            </a:r>
            <a:r>
              <a:rPr lang="en-US" dirty="0"/>
              <a:t> grâce au </a:t>
            </a:r>
            <a:r>
              <a:rPr lang="en-US" dirty="0" err="1"/>
              <a:t>calcul</a:t>
            </a:r>
            <a:r>
              <a:rPr lang="en-US" dirty="0"/>
              <a:t> precedent.</a:t>
            </a:r>
            <a:endParaRPr lang="fr-FR" dirty="0"/>
          </a:p>
          <a:p>
            <a:r>
              <a:rPr lang="fr-FR" dirty="0"/>
              <a:t>Dates </a:t>
            </a:r>
          </a:p>
          <a:p>
            <a:pPr marL="0" indent="0">
              <a:buNone/>
            </a:pPr>
            <a:r>
              <a:rPr lang="fr-FR" dirty="0"/>
              <a:t>En ce qui concerne les dates, j’ai décidé de garder uniquement la date à laquelle la ligne du problème a été mise à jour, et d’encoder les jours de la semaine, le jour du mois, le mois, et l’heure de cette date.</a:t>
            </a:r>
          </a:p>
        </p:txBody>
      </p:sp>
    </p:spTree>
    <p:extLst>
      <p:ext uri="{BB962C8B-B14F-4D97-AF65-F5344CB8AC3E}">
        <p14:creationId xmlns:p14="http://schemas.microsoft.com/office/powerpoint/2010/main" val="170126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9F6F685-53DF-484B-AA0E-DDA97499D511}"/>
              </a:ext>
            </a:extLst>
          </p:cNvPr>
          <p:cNvSpPr>
            <a:spLocks noGrp="1"/>
          </p:cNvSpPr>
          <p:nvPr>
            <p:ph type="title"/>
          </p:nvPr>
        </p:nvSpPr>
        <p:spPr>
          <a:xfrm>
            <a:off x="8471424" y="1110882"/>
            <a:ext cx="3053039" cy="1060817"/>
          </a:xfrm>
        </p:spPr>
        <p:txBody>
          <a:bodyPr anchor="b">
            <a:normAutofit/>
          </a:bodyPr>
          <a:lstStyle/>
          <a:p>
            <a:r>
              <a:rPr lang="fr-FR" sz="2800"/>
              <a:t>Observations</a:t>
            </a:r>
          </a:p>
        </p:txBody>
      </p:sp>
      <p:pic>
        <p:nvPicPr>
          <p:cNvPr id="5" name="Image 4" descr="Une image contenant moniteur, écran, horloge&#10;&#10;Description générée automatiquement">
            <a:extLst>
              <a:ext uri="{FF2B5EF4-FFF2-40B4-BE49-F238E27FC236}">
                <a16:creationId xmlns:a16="http://schemas.microsoft.com/office/drawing/2014/main" id="{B053D137-ABA9-4088-9F46-F53AB1A5713A}"/>
              </a:ext>
            </a:extLst>
          </p:cNvPr>
          <p:cNvPicPr>
            <a:picLocks noChangeAspect="1"/>
          </p:cNvPicPr>
          <p:nvPr/>
        </p:nvPicPr>
        <p:blipFill>
          <a:blip r:embed="rId2"/>
          <a:stretch>
            <a:fillRect/>
          </a:stretch>
        </p:blipFill>
        <p:spPr>
          <a:xfrm>
            <a:off x="1011275" y="640080"/>
            <a:ext cx="6146380" cy="5577840"/>
          </a:xfrm>
          <a:prstGeom prst="rect">
            <a:avLst/>
          </a:prstGeom>
          <a:ln>
            <a:noFill/>
          </a:ln>
          <a:effectLst>
            <a:outerShdw blurRad="292100" dist="139700" dir="2700000" algn="tl" rotWithShape="0">
              <a:srgbClr val="333333">
                <a:alpha val="65000"/>
              </a:srgbClr>
            </a:outerShdw>
          </a:effectLst>
        </p:spPr>
      </p:pic>
      <p:sp>
        <p:nvSpPr>
          <p:cNvPr id="3" name="Espace réservé du contenu 2">
            <a:extLst>
              <a:ext uri="{FF2B5EF4-FFF2-40B4-BE49-F238E27FC236}">
                <a16:creationId xmlns:a16="http://schemas.microsoft.com/office/drawing/2014/main" id="{FAEB9127-93D2-4601-B739-EA417345F4BE}"/>
              </a:ext>
            </a:extLst>
          </p:cNvPr>
          <p:cNvSpPr>
            <a:spLocks noGrp="1"/>
          </p:cNvSpPr>
          <p:nvPr>
            <p:ph idx="1"/>
          </p:nvPr>
        </p:nvSpPr>
        <p:spPr>
          <a:xfrm>
            <a:off x="8471423" y="2286000"/>
            <a:ext cx="3053039" cy="3931920"/>
          </a:xfrm>
        </p:spPr>
        <p:txBody>
          <a:bodyPr>
            <a:normAutofit/>
          </a:bodyPr>
          <a:lstStyle/>
          <a:p>
            <a:r>
              <a:rPr lang="fr-FR" sz="1600"/>
              <a:t>Une matrice de corrélation a été faite après le traitement des données pour visualiser ce qu’il se passe entre les colonnes.</a:t>
            </a:r>
          </a:p>
          <a:p>
            <a:endParaRPr lang="fr-FR" sz="1600"/>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738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A88D4-6108-478B-B12F-2B40CAA858C8}"/>
              </a:ext>
            </a:extLst>
          </p:cNvPr>
          <p:cNvSpPr>
            <a:spLocks noGrp="1"/>
          </p:cNvSpPr>
          <p:nvPr>
            <p:ph type="title"/>
          </p:nvPr>
        </p:nvSpPr>
        <p:spPr/>
        <p:txBody>
          <a:bodyPr/>
          <a:lstStyle/>
          <a:p>
            <a:r>
              <a:rPr lang="fr-FR" dirty="0"/>
              <a:t>Entraînement des modèles</a:t>
            </a:r>
          </a:p>
        </p:txBody>
      </p:sp>
      <p:sp>
        <p:nvSpPr>
          <p:cNvPr id="3" name="Espace réservé du contenu 2">
            <a:extLst>
              <a:ext uri="{FF2B5EF4-FFF2-40B4-BE49-F238E27FC236}">
                <a16:creationId xmlns:a16="http://schemas.microsoft.com/office/drawing/2014/main" id="{053DF388-F1C4-4F75-ABB9-11770E6A67D8}"/>
              </a:ext>
            </a:extLst>
          </p:cNvPr>
          <p:cNvSpPr>
            <a:spLocks noGrp="1"/>
          </p:cNvSpPr>
          <p:nvPr>
            <p:ph idx="1"/>
          </p:nvPr>
        </p:nvSpPr>
        <p:spPr/>
        <p:txBody>
          <a:bodyPr/>
          <a:lstStyle/>
          <a:p>
            <a:r>
              <a:rPr lang="fr-FR" dirty="0"/>
              <a:t>Pour ce </a:t>
            </a:r>
            <a:r>
              <a:rPr lang="fr-FR" dirty="0" err="1"/>
              <a:t>dataset</a:t>
            </a:r>
            <a:r>
              <a:rPr lang="fr-FR" dirty="0"/>
              <a:t>, j’ai choisi d’entraîner un </a:t>
            </a:r>
            <a:r>
              <a:rPr lang="fr-FR" dirty="0" err="1"/>
              <a:t>Random</a:t>
            </a:r>
            <a:r>
              <a:rPr lang="fr-FR" dirty="0"/>
              <a:t> Forest, car ce modèle marche bien avec toutes les données catégoriques qu’on avait qui étaient encodées avec des valeurs numériques.</a:t>
            </a:r>
          </a:p>
          <a:p>
            <a:r>
              <a:rPr lang="fr-FR" dirty="0"/>
              <a:t>Pour comparer, j’ai effectué une Régression Linéaire, sans changer les paramètres par défaut.</a:t>
            </a:r>
          </a:p>
        </p:txBody>
      </p:sp>
    </p:spTree>
    <p:extLst>
      <p:ext uri="{BB962C8B-B14F-4D97-AF65-F5344CB8AC3E}">
        <p14:creationId xmlns:p14="http://schemas.microsoft.com/office/powerpoint/2010/main" val="162074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3C5E8-E587-4894-B5C5-A784DFC0910C}"/>
              </a:ext>
            </a:extLst>
          </p:cNvPr>
          <p:cNvSpPr>
            <a:spLocks noGrp="1"/>
          </p:cNvSpPr>
          <p:nvPr>
            <p:ph type="title"/>
          </p:nvPr>
        </p:nvSpPr>
        <p:spPr/>
        <p:txBody>
          <a:bodyPr/>
          <a:lstStyle/>
          <a:p>
            <a:r>
              <a:rPr lang="fr-FR" dirty="0"/>
              <a:t>Résultats</a:t>
            </a:r>
          </a:p>
        </p:txBody>
      </p:sp>
      <p:sp>
        <p:nvSpPr>
          <p:cNvPr id="3" name="Espace réservé du contenu 2">
            <a:extLst>
              <a:ext uri="{FF2B5EF4-FFF2-40B4-BE49-F238E27FC236}">
                <a16:creationId xmlns:a16="http://schemas.microsoft.com/office/drawing/2014/main" id="{1E1606DD-7EE9-4257-9515-AB13653C367F}"/>
              </a:ext>
            </a:extLst>
          </p:cNvPr>
          <p:cNvSpPr>
            <a:spLocks noGrp="1"/>
          </p:cNvSpPr>
          <p:nvPr>
            <p:ph idx="1"/>
          </p:nvPr>
        </p:nvSpPr>
        <p:spPr>
          <a:xfrm>
            <a:off x="1371600" y="2286000"/>
            <a:ext cx="9601200" cy="2993852"/>
          </a:xfrm>
        </p:spPr>
        <p:txBody>
          <a:bodyPr/>
          <a:lstStyle/>
          <a:p>
            <a:r>
              <a:rPr lang="fr-FR" dirty="0"/>
              <a:t>Le </a:t>
            </a:r>
            <a:r>
              <a:rPr lang="fr-FR" dirty="0" err="1"/>
              <a:t>Random</a:t>
            </a:r>
            <a:r>
              <a:rPr lang="fr-FR" dirty="0"/>
              <a:t> Forest a été testé avec des valeurs différentes d’arbres : (5, 10, 20, 50, 100). Avec les scores des différents entraînements obtenus, on obtient le graphique suivant : </a:t>
            </a:r>
          </a:p>
        </p:txBody>
      </p:sp>
      <p:pic>
        <p:nvPicPr>
          <p:cNvPr id="5" name="Image 4" descr="Une image contenant capture d’écran&#10;&#10;Description générée automatiquement">
            <a:extLst>
              <a:ext uri="{FF2B5EF4-FFF2-40B4-BE49-F238E27FC236}">
                <a16:creationId xmlns:a16="http://schemas.microsoft.com/office/drawing/2014/main" id="{ED409D23-D654-4391-B32D-ABF9D54AF6A3}"/>
              </a:ext>
            </a:extLst>
          </p:cNvPr>
          <p:cNvPicPr>
            <a:picLocks noChangeAspect="1"/>
          </p:cNvPicPr>
          <p:nvPr/>
        </p:nvPicPr>
        <p:blipFill>
          <a:blip r:embed="rId2"/>
          <a:stretch>
            <a:fillRect/>
          </a:stretch>
        </p:blipFill>
        <p:spPr>
          <a:xfrm>
            <a:off x="4440877" y="3002872"/>
            <a:ext cx="2821057" cy="1850852"/>
          </a:xfrm>
          <a:prstGeom prst="rect">
            <a:avLst/>
          </a:prstGeom>
        </p:spPr>
      </p:pic>
      <p:sp>
        <p:nvSpPr>
          <p:cNvPr id="7" name="Espace réservé du contenu 2">
            <a:extLst>
              <a:ext uri="{FF2B5EF4-FFF2-40B4-BE49-F238E27FC236}">
                <a16:creationId xmlns:a16="http://schemas.microsoft.com/office/drawing/2014/main" id="{0600E13B-AF28-4B5C-B254-DD5DCB283DA5}"/>
              </a:ext>
            </a:extLst>
          </p:cNvPr>
          <p:cNvSpPr txBox="1">
            <a:spLocks/>
          </p:cNvSpPr>
          <p:nvPr/>
        </p:nvSpPr>
        <p:spPr>
          <a:xfrm>
            <a:off x="1371600" y="5279852"/>
            <a:ext cx="9601200" cy="299385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t>Avec la Régression Linéaire, j’ai eu un score de 0,46, qui peut s’expliquer par la présence des valeurs numériques avec une relation d’ordre entre elles qui faussent le résultat.</a:t>
            </a:r>
          </a:p>
        </p:txBody>
      </p:sp>
      <p:sp>
        <p:nvSpPr>
          <p:cNvPr id="8" name="ZoneTexte 7">
            <a:extLst>
              <a:ext uri="{FF2B5EF4-FFF2-40B4-BE49-F238E27FC236}">
                <a16:creationId xmlns:a16="http://schemas.microsoft.com/office/drawing/2014/main" id="{358C8DAA-A553-4BB8-B8CE-F7D80A029F99}"/>
              </a:ext>
            </a:extLst>
          </p:cNvPr>
          <p:cNvSpPr txBox="1"/>
          <p:nvPr/>
        </p:nvSpPr>
        <p:spPr>
          <a:xfrm rot="16200000">
            <a:off x="3808521" y="3759021"/>
            <a:ext cx="679994" cy="338554"/>
          </a:xfrm>
          <a:prstGeom prst="rect">
            <a:avLst/>
          </a:prstGeom>
          <a:noFill/>
        </p:spPr>
        <p:txBody>
          <a:bodyPr wrap="none" rtlCol="0">
            <a:spAutoFit/>
          </a:bodyPr>
          <a:lstStyle/>
          <a:p>
            <a:r>
              <a:rPr lang="fr-FR" sz="1600" dirty="0"/>
              <a:t>Score</a:t>
            </a:r>
          </a:p>
        </p:txBody>
      </p:sp>
      <p:sp>
        <p:nvSpPr>
          <p:cNvPr id="9" name="ZoneTexte 8">
            <a:extLst>
              <a:ext uri="{FF2B5EF4-FFF2-40B4-BE49-F238E27FC236}">
                <a16:creationId xmlns:a16="http://schemas.microsoft.com/office/drawing/2014/main" id="{59AC3A8B-01CB-4222-A75B-D0BFDF2477B7}"/>
              </a:ext>
            </a:extLst>
          </p:cNvPr>
          <p:cNvSpPr txBox="1"/>
          <p:nvPr/>
        </p:nvSpPr>
        <p:spPr>
          <a:xfrm>
            <a:off x="5124955" y="4897511"/>
            <a:ext cx="1648208" cy="338554"/>
          </a:xfrm>
          <a:prstGeom prst="rect">
            <a:avLst/>
          </a:prstGeom>
          <a:noFill/>
        </p:spPr>
        <p:txBody>
          <a:bodyPr wrap="none" rtlCol="0">
            <a:spAutoFit/>
          </a:bodyPr>
          <a:lstStyle/>
          <a:p>
            <a:r>
              <a:rPr lang="fr-FR" sz="1600" dirty="0"/>
              <a:t>Nombre d’arbres</a:t>
            </a:r>
          </a:p>
        </p:txBody>
      </p:sp>
    </p:spTree>
    <p:extLst>
      <p:ext uri="{BB962C8B-B14F-4D97-AF65-F5344CB8AC3E}">
        <p14:creationId xmlns:p14="http://schemas.microsoft.com/office/powerpoint/2010/main" val="112503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99307-CF8F-4D2D-AE40-146317EFFAD3}"/>
              </a:ext>
            </a:extLst>
          </p:cNvPr>
          <p:cNvSpPr>
            <a:spLocks noGrp="1"/>
          </p:cNvSpPr>
          <p:nvPr>
            <p:ph type="title"/>
          </p:nvPr>
        </p:nvSpPr>
        <p:spPr/>
        <p:txBody>
          <a:bodyPr/>
          <a:lstStyle/>
          <a:p>
            <a:r>
              <a:rPr lang="fr-FR" dirty="0"/>
              <a:t>Pistes d’amélioration</a:t>
            </a:r>
          </a:p>
        </p:txBody>
      </p:sp>
      <p:sp>
        <p:nvSpPr>
          <p:cNvPr id="3" name="Espace réservé du contenu 2">
            <a:extLst>
              <a:ext uri="{FF2B5EF4-FFF2-40B4-BE49-F238E27FC236}">
                <a16:creationId xmlns:a16="http://schemas.microsoft.com/office/drawing/2014/main" id="{BDF9D712-77C5-4D2C-B7AD-D8BCA9AE4E19}"/>
              </a:ext>
            </a:extLst>
          </p:cNvPr>
          <p:cNvSpPr>
            <a:spLocks noGrp="1"/>
          </p:cNvSpPr>
          <p:nvPr>
            <p:ph idx="1"/>
          </p:nvPr>
        </p:nvSpPr>
        <p:spPr/>
        <p:txBody>
          <a:bodyPr/>
          <a:lstStyle/>
          <a:p>
            <a:r>
              <a:rPr lang="fr-FR" dirty="0"/>
              <a:t>J’aurais pu ajouter une colonne au </a:t>
            </a:r>
            <a:r>
              <a:rPr lang="fr-FR" dirty="0" err="1"/>
              <a:t>dataset</a:t>
            </a:r>
            <a:r>
              <a:rPr lang="fr-FR" dirty="0"/>
              <a:t>, indiquant le nombre d’updates qu’avait déjà reçu un problème : il aurait suffit de compter le nombre de lignes précédent celle traitée en comparant les dates de « </a:t>
            </a:r>
            <a:r>
              <a:rPr lang="fr-FR" dirty="0" err="1"/>
              <a:t>sys_updated_at</a:t>
            </a:r>
            <a:r>
              <a:rPr lang="fr-FR" dirty="0"/>
              <a:t> ». </a:t>
            </a:r>
          </a:p>
          <a:p>
            <a:r>
              <a:rPr lang="fr-FR" dirty="0"/>
              <a:t>J’aurais aussi pu comptabiliser les minutes en plus des heures lors de l’encodage des dates d’updates, ainsi que les années. </a:t>
            </a:r>
          </a:p>
          <a:p>
            <a:r>
              <a:rPr lang="fr-FR" dirty="0"/>
              <a:t>En plus de varier le nombre d’arbres utilisés dans le </a:t>
            </a:r>
            <a:r>
              <a:rPr lang="fr-FR" dirty="0" err="1"/>
              <a:t>Random</a:t>
            </a:r>
            <a:r>
              <a:rPr lang="fr-FR" dirty="0"/>
              <a:t> Forest, j’aurais pu régler la profondeur des arbres.</a:t>
            </a:r>
          </a:p>
          <a:p>
            <a:r>
              <a:rPr lang="fr-FR" dirty="0"/>
              <a:t>Un autre type de modèle à base d’arbres aurait pu être testé : </a:t>
            </a:r>
            <a:r>
              <a:rPr lang="fr-FR" dirty="0" err="1"/>
              <a:t>XGBoost</a:t>
            </a:r>
            <a:r>
              <a:rPr lang="fr-FR" dirty="0"/>
              <a:t> 92347</a:t>
            </a:r>
          </a:p>
        </p:txBody>
      </p:sp>
    </p:spTree>
    <p:extLst>
      <p:ext uri="{BB962C8B-B14F-4D97-AF65-F5344CB8AC3E}">
        <p14:creationId xmlns:p14="http://schemas.microsoft.com/office/powerpoint/2010/main" val="156203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E27508-0D16-4868-85FD-EC5B728C49AC}"/>
              </a:ext>
            </a:extLst>
          </p:cNvPr>
          <p:cNvSpPr>
            <a:spLocks noGrp="1"/>
          </p:cNvSpPr>
          <p:nvPr>
            <p:ph type="title"/>
          </p:nvPr>
        </p:nvSpPr>
        <p:spPr>
          <a:xfrm>
            <a:off x="8471424" y="1110882"/>
            <a:ext cx="3053039" cy="1060817"/>
          </a:xfrm>
        </p:spPr>
        <p:txBody>
          <a:bodyPr anchor="b">
            <a:normAutofit/>
          </a:bodyPr>
          <a:lstStyle/>
          <a:p>
            <a:r>
              <a:rPr lang="fr-FR" sz="2800"/>
              <a:t>Django API</a:t>
            </a:r>
            <a:endParaRPr lang="fr-FR" sz="2800" dirty="0"/>
          </a:p>
        </p:txBody>
      </p:sp>
      <p:pic>
        <p:nvPicPr>
          <p:cNvPr id="5" name="Image 4" descr="GET events">
            <a:extLst>
              <a:ext uri="{FF2B5EF4-FFF2-40B4-BE49-F238E27FC236}">
                <a16:creationId xmlns:a16="http://schemas.microsoft.com/office/drawing/2014/main" id="{FC599399-0B71-45AB-9DD6-D41C0047F4C2}"/>
              </a:ext>
            </a:extLst>
          </p:cNvPr>
          <p:cNvPicPr>
            <a:picLocks noChangeAspect="1"/>
          </p:cNvPicPr>
          <p:nvPr/>
        </p:nvPicPr>
        <p:blipFill>
          <a:blip r:embed="rId2"/>
          <a:stretch>
            <a:fillRect/>
          </a:stretch>
        </p:blipFill>
        <p:spPr>
          <a:xfrm>
            <a:off x="151874" y="114411"/>
            <a:ext cx="3595606" cy="2238264"/>
          </a:xfrm>
          <a:prstGeom prst="rect">
            <a:avLst/>
          </a:prstGeom>
          <a:ln>
            <a:noFill/>
          </a:ln>
          <a:effectLst>
            <a:outerShdw blurRad="292100" dist="139700" dir="2700000" algn="tl" rotWithShape="0">
              <a:srgbClr val="333333">
                <a:alpha val="65000"/>
              </a:srgbClr>
            </a:outerShdw>
          </a:effectLst>
        </p:spPr>
      </p:pic>
      <p:sp>
        <p:nvSpPr>
          <p:cNvPr id="3" name="Espace réservé du contenu 2">
            <a:extLst>
              <a:ext uri="{FF2B5EF4-FFF2-40B4-BE49-F238E27FC236}">
                <a16:creationId xmlns:a16="http://schemas.microsoft.com/office/drawing/2014/main" id="{EC159B32-0EAD-4814-BE3F-2A76427691B8}"/>
              </a:ext>
            </a:extLst>
          </p:cNvPr>
          <p:cNvSpPr>
            <a:spLocks noGrp="1"/>
          </p:cNvSpPr>
          <p:nvPr>
            <p:ph idx="1"/>
          </p:nvPr>
        </p:nvSpPr>
        <p:spPr>
          <a:xfrm>
            <a:off x="8471423" y="2286000"/>
            <a:ext cx="3053039" cy="3931920"/>
          </a:xfrm>
        </p:spPr>
        <p:txBody>
          <a:bodyPr>
            <a:normAutofit/>
          </a:bodyPr>
          <a:lstStyle/>
          <a:p>
            <a:r>
              <a:rPr lang="fr-FR" sz="1600"/>
              <a:t>Pour l’API, j’ai utilisé Django et j’ai utilisé le modèle Random Forest avec 100 arbres pour faire mes prédictions.</a:t>
            </a:r>
          </a:p>
          <a:p>
            <a:r>
              <a:rPr lang="fr-FR" sz="1600"/>
              <a:t>J’ai utilisé PostMan pour faire les requêtes et tester si l’API fonctionne.</a:t>
            </a:r>
          </a:p>
        </p:txBody>
      </p:sp>
      <p:sp>
        <p:nvSpPr>
          <p:cNvPr id="2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Image 6" descr="POST events">
            <a:extLst>
              <a:ext uri="{FF2B5EF4-FFF2-40B4-BE49-F238E27FC236}">
                <a16:creationId xmlns:a16="http://schemas.microsoft.com/office/drawing/2014/main" id="{E9EC14B0-5F8C-4E1B-8BD1-E22952E540D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967717" y="640080"/>
            <a:ext cx="3795479" cy="2112724"/>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A9EBBC76-5C7F-4E3E-8593-C5E8D622E503}"/>
              </a:ext>
            </a:extLst>
          </p:cNvPr>
          <p:cNvPicPr>
            <a:picLocks noChangeAspect="1"/>
          </p:cNvPicPr>
          <p:nvPr/>
        </p:nvPicPr>
        <p:blipFill>
          <a:blip r:embed="rId4"/>
          <a:srcRect/>
          <a:stretch/>
        </p:blipFill>
        <p:spPr>
          <a:xfrm>
            <a:off x="151874" y="3094823"/>
            <a:ext cx="6820235" cy="3622550"/>
          </a:xfrm>
          <a:prstGeom prst="rect">
            <a:avLst/>
          </a:prstGeom>
          <a:ln>
            <a:noFill/>
          </a:ln>
          <a:effectLst>
            <a:outerShdw blurRad="292100" dist="139700" dir="2700000" algn="tl" rotWithShape="0">
              <a:srgbClr val="333333">
                <a:alpha val="65000"/>
              </a:srgbClr>
            </a:outerShdw>
          </a:effectLst>
        </p:spPr>
      </p:pic>
      <p:sp>
        <p:nvSpPr>
          <p:cNvPr id="11" name="ZoneTexte 10">
            <a:extLst>
              <a:ext uri="{FF2B5EF4-FFF2-40B4-BE49-F238E27FC236}">
                <a16:creationId xmlns:a16="http://schemas.microsoft.com/office/drawing/2014/main" id="{8985DFB5-3490-443E-8804-FA84343C96A6}"/>
              </a:ext>
            </a:extLst>
          </p:cNvPr>
          <p:cNvSpPr txBox="1"/>
          <p:nvPr/>
        </p:nvSpPr>
        <p:spPr>
          <a:xfrm>
            <a:off x="485196" y="2433642"/>
            <a:ext cx="2152650" cy="276999"/>
          </a:xfrm>
          <a:prstGeom prst="rect">
            <a:avLst/>
          </a:prstGeom>
          <a:noFill/>
        </p:spPr>
        <p:txBody>
          <a:bodyPr wrap="square" rtlCol="0">
            <a:spAutoFit/>
          </a:bodyPr>
          <a:lstStyle/>
          <a:p>
            <a:r>
              <a:rPr lang="fr-FR" sz="1200" dirty="0"/>
              <a:t>GET REQUEST ON ALL EVENTS</a:t>
            </a:r>
          </a:p>
        </p:txBody>
      </p:sp>
      <p:sp>
        <p:nvSpPr>
          <p:cNvPr id="23" name="ZoneTexte 22">
            <a:extLst>
              <a:ext uri="{FF2B5EF4-FFF2-40B4-BE49-F238E27FC236}">
                <a16:creationId xmlns:a16="http://schemas.microsoft.com/office/drawing/2014/main" id="{F8FC1415-63B7-4349-8D9D-42259D96BFDC}"/>
              </a:ext>
            </a:extLst>
          </p:cNvPr>
          <p:cNvSpPr txBox="1"/>
          <p:nvPr/>
        </p:nvSpPr>
        <p:spPr>
          <a:xfrm>
            <a:off x="5236807" y="205179"/>
            <a:ext cx="1257300" cy="276999"/>
          </a:xfrm>
          <a:prstGeom prst="rect">
            <a:avLst/>
          </a:prstGeom>
          <a:noFill/>
        </p:spPr>
        <p:txBody>
          <a:bodyPr wrap="square" rtlCol="0">
            <a:spAutoFit/>
          </a:bodyPr>
          <a:lstStyle/>
          <a:p>
            <a:r>
              <a:rPr lang="fr-FR" sz="1200" dirty="0"/>
              <a:t>POST REQUEST </a:t>
            </a:r>
          </a:p>
        </p:txBody>
      </p:sp>
      <p:sp>
        <p:nvSpPr>
          <p:cNvPr id="24" name="ZoneTexte 23">
            <a:extLst>
              <a:ext uri="{FF2B5EF4-FFF2-40B4-BE49-F238E27FC236}">
                <a16:creationId xmlns:a16="http://schemas.microsoft.com/office/drawing/2014/main" id="{ADC2E66D-E4B5-4EAE-B000-825086098F9A}"/>
              </a:ext>
            </a:extLst>
          </p:cNvPr>
          <p:cNvSpPr txBox="1"/>
          <p:nvPr/>
        </p:nvSpPr>
        <p:spPr>
          <a:xfrm>
            <a:off x="7036315" y="6077441"/>
            <a:ext cx="1907660" cy="646331"/>
          </a:xfrm>
          <a:prstGeom prst="rect">
            <a:avLst/>
          </a:prstGeom>
          <a:noFill/>
        </p:spPr>
        <p:txBody>
          <a:bodyPr wrap="square" rtlCol="0">
            <a:spAutoFit/>
          </a:bodyPr>
          <a:lstStyle/>
          <a:p>
            <a:r>
              <a:rPr lang="fr-FR" sz="1200" dirty="0"/>
              <a:t>PREDICTION ON AN EVENT </a:t>
            </a:r>
          </a:p>
          <a:p>
            <a:r>
              <a:rPr lang="fr-FR" sz="1200" dirty="0"/>
              <a:t>PREDICTED = 105790</a:t>
            </a:r>
          </a:p>
          <a:p>
            <a:r>
              <a:rPr lang="fr-FR" sz="1200" dirty="0"/>
              <a:t>REAL VALUE = 92347</a:t>
            </a:r>
          </a:p>
        </p:txBody>
      </p:sp>
      <p:pic>
        <p:nvPicPr>
          <p:cNvPr id="1026" name="Picture 2" descr="Résultat de recherche d'images pour &quot;POSTMAN ICON&quot;&quot;">
            <a:extLst>
              <a:ext uri="{FF2B5EF4-FFF2-40B4-BE49-F238E27FC236}">
                <a16:creationId xmlns:a16="http://schemas.microsoft.com/office/drawing/2014/main" id="{E01E504D-27B6-41CB-B880-44DD4E305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6427" y="4912079"/>
            <a:ext cx="1102745" cy="11027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DJANGO ICON&quot;&quot;">
            <a:extLst>
              <a:ext uri="{FF2B5EF4-FFF2-40B4-BE49-F238E27FC236}">
                <a16:creationId xmlns:a16="http://schemas.microsoft.com/office/drawing/2014/main" id="{7099EAAB-E837-40BB-9E32-D6A744C021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9789" y="4404358"/>
            <a:ext cx="21526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a:extLst>
              <a:ext uri="{FF2B5EF4-FFF2-40B4-BE49-F238E27FC236}">
                <a16:creationId xmlns:a16="http://schemas.microsoft.com/office/drawing/2014/main" id="{E5DB74D3-7F88-4B75-8B5A-C21D5FB29EBD}"/>
              </a:ext>
            </a:extLst>
          </p:cNvPr>
          <p:cNvSpPr txBox="1"/>
          <p:nvPr/>
        </p:nvSpPr>
        <p:spPr>
          <a:xfrm>
            <a:off x="9950571" y="6169773"/>
            <a:ext cx="1907660" cy="461665"/>
          </a:xfrm>
          <a:prstGeom prst="rect">
            <a:avLst/>
          </a:prstGeom>
          <a:noFill/>
        </p:spPr>
        <p:txBody>
          <a:bodyPr wrap="square" rtlCol="0">
            <a:spAutoFit/>
          </a:bodyPr>
          <a:lstStyle/>
          <a:p>
            <a:r>
              <a:rPr lang="fr-FR" sz="1200" dirty="0"/>
              <a:t>DIFFERENCE DE </a:t>
            </a:r>
          </a:p>
          <a:p>
            <a:r>
              <a:rPr lang="fr-FR" sz="1200" dirty="0"/>
              <a:t>9 JOURS ENVIRON</a:t>
            </a:r>
          </a:p>
        </p:txBody>
      </p:sp>
      <p:sp>
        <p:nvSpPr>
          <p:cNvPr id="13" name="Flèche : droite 12">
            <a:extLst>
              <a:ext uri="{FF2B5EF4-FFF2-40B4-BE49-F238E27FC236}">
                <a16:creationId xmlns:a16="http://schemas.microsoft.com/office/drawing/2014/main" id="{94A09E04-8C7D-4311-B825-946EDF16FA54}"/>
              </a:ext>
            </a:extLst>
          </p:cNvPr>
          <p:cNvSpPr/>
          <p:nvPr/>
        </p:nvSpPr>
        <p:spPr>
          <a:xfrm>
            <a:off x="9072387" y="6186412"/>
            <a:ext cx="721608" cy="428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32932010"/>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C893630C110242BB34EA59B4FBC9E4" ma:contentTypeVersion="9" ma:contentTypeDescription="Crée un document." ma:contentTypeScope="" ma:versionID="ecfa43cfc16cc50eff710ac22f629d1e">
  <xsd:schema xmlns:xsd="http://www.w3.org/2001/XMLSchema" xmlns:xs="http://www.w3.org/2001/XMLSchema" xmlns:p="http://schemas.microsoft.com/office/2006/metadata/properties" xmlns:ns3="d3af9d70-4b77-41c4-9dd1-78cf19ab33e8" xmlns:ns4="487ff69c-9ee5-4b74-a0d4-75d7a0d02d72" targetNamespace="http://schemas.microsoft.com/office/2006/metadata/properties" ma:root="true" ma:fieldsID="dcc52450826763686653cf900b6d300d" ns3:_="" ns4:_="">
    <xsd:import namespace="d3af9d70-4b77-41c4-9dd1-78cf19ab33e8"/>
    <xsd:import namespace="487ff69c-9ee5-4b74-a0d4-75d7a0d02d7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af9d70-4b77-41c4-9dd1-78cf19ab33e8"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7ff69c-9ee5-4b74-a0d4-75d7a0d02d7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7E92A5-A3C5-439E-BC40-08BC66C362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af9d70-4b77-41c4-9dd1-78cf19ab33e8"/>
    <ds:schemaRef ds:uri="487ff69c-9ee5-4b74-a0d4-75d7a0d02d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D2AC09-29C4-43E3-B672-9855945E57D4}">
  <ds:schemaRefs>
    <ds:schemaRef ds:uri="http://schemas.microsoft.com/sharepoint/v3/contenttype/forms"/>
  </ds:schemaRefs>
</ds:datastoreItem>
</file>

<file path=customXml/itemProps3.xml><?xml version="1.0" encoding="utf-8"?>
<ds:datastoreItem xmlns:ds="http://schemas.openxmlformats.org/officeDocument/2006/customXml" ds:itemID="{3500EE8C-FC5D-4AF1-99BE-619BF3A2FE4E}">
  <ds:schemaRefs>
    <ds:schemaRef ds:uri="http://www.w3.org/XML/1998/namespace"/>
    <ds:schemaRef ds:uri="487ff69c-9ee5-4b74-a0d4-75d7a0d02d72"/>
    <ds:schemaRef ds:uri="http://schemas.microsoft.com/office/infopath/2007/PartnerControls"/>
    <ds:schemaRef ds:uri="http://purl.org/dc/elements/1.1/"/>
    <ds:schemaRef ds:uri="d3af9d70-4b77-41c4-9dd1-78cf19ab33e8"/>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TotalTime>
  <Words>599</Words>
  <Application>Microsoft Office PowerPoint</Application>
  <PresentationFormat>Grand écran</PresentationFormat>
  <Paragraphs>47</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Franklin Gothic Book</vt:lpstr>
      <vt:lpstr>Cadrage</vt:lpstr>
      <vt:lpstr>Incident management process enriched event log Data Set</vt:lpstr>
      <vt:lpstr>Le Dataset</vt:lpstr>
      <vt:lpstr>Traitement des données</vt:lpstr>
      <vt:lpstr>Traitement des données</vt:lpstr>
      <vt:lpstr>Observations</vt:lpstr>
      <vt:lpstr>Entraînement des modèles</vt:lpstr>
      <vt:lpstr>Résultats</vt:lpstr>
      <vt:lpstr>Pistes d’amélioration</vt:lpstr>
      <vt:lpstr>Django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process enriched event log Data Set</dc:title>
  <dc:creator>Lindsay Grondin</dc:creator>
  <cp:lastModifiedBy>Lindsay Grondin</cp:lastModifiedBy>
  <cp:revision>1</cp:revision>
  <dcterms:created xsi:type="dcterms:W3CDTF">2020-01-31T20:06:08Z</dcterms:created>
  <dcterms:modified xsi:type="dcterms:W3CDTF">2020-01-31T20:27:59Z</dcterms:modified>
</cp:coreProperties>
</file>