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Inter"/>
      <p:regular r:id="rId16"/>
      <p:bold r:id="rId17"/>
      <p:italic r:id="rId18"/>
      <p:boldItalic r:id="rId19"/>
    </p:embeddedFont>
    <p:embeddedFont>
      <p:font typeface="Inter ExtraBold"/>
      <p:bold r:id="rId20"/>
      <p:boldItalic r:id="rId21"/>
    </p:embeddedFont>
    <p:embeddedFont>
      <p:font typeface="Inter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gjNhB+GiVOtR0mksSBYlI78hhp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ExtraBold-bold.fntdata"/><Relationship Id="rId11" Type="http://schemas.openxmlformats.org/officeDocument/2006/relationships/slide" Target="slides/slide6.xml"/><Relationship Id="rId22" Type="http://schemas.openxmlformats.org/officeDocument/2006/relationships/font" Target="fonts/InterBlack-bold.fntdata"/><Relationship Id="rId10" Type="http://schemas.openxmlformats.org/officeDocument/2006/relationships/slide" Target="slides/slide5.xml"/><Relationship Id="rId21" Type="http://schemas.openxmlformats.org/officeDocument/2006/relationships/font" Target="fonts/InterExtraBold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Inter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boldItalic.fntdata"/><Relationship Id="rId6" Type="http://schemas.openxmlformats.org/officeDocument/2006/relationships/slide" Target="slides/slide1.xml"/><Relationship Id="rId18" Type="http://schemas.openxmlformats.org/officeDocument/2006/relationships/font" Target="fonts/Int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5815d73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85815d73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 rot="10800000">
            <a:off x="7848053" y="0"/>
            <a:ext cx="20838507" cy="11557856"/>
            <a:chOff x="0" y="-38100"/>
            <a:chExt cx="406400" cy="22540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06400" cy="187305"/>
            </a:xfrm>
            <a:custGeom>
              <a:rect b="b" l="l" r="r" t="t"/>
              <a:pathLst>
                <a:path extrusionOk="0" h="187305" w="406400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0740416" y="6096232"/>
            <a:ext cx="7555842" cy="4190768"/>
            <a:chOff x="0" y="-38100"/>
            <a:chExt cx="406400" cy="225405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406400" cy="187305"/>
            </a:xfrm>
            <a:custGeom>
              <a:rect b="b" l="l" r="r" t="t"/>
              <a:pathLst>
                <a:path extrusionOk="0" h="187305" w="406400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>
                <a:alpha val="80000"/>
              </a:srgbClr>
            </a:solidFill>
            <a:ln>
              <a:noFill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>
            <a:off x="11664670" y="2346185"/>
            <a:ext cx="5594630" cy="5594630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1028700" y="3039900"/>
            <a:ext cx="8464500" cy="4260565"/>
            <a:chOff x="0" y="0"/>
            <a:chExt cx="11286000" cy="5531764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0" y="4892464"/>
              <a:ext cx="9710100" cy="6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99"/>
                <a:buFont typeface="Arial"/>
                <a:buNone/>
              </a:pPr>
              <a:r>
                <a:rPr lang="en-US" sz="3199">
                  <a:solidFill>
                    <a:srgbClr val="2A2E3A"/>
                  </a:solidFill>
                  <a:latin typeface="Inter"/>
                  <a:ea typeface="Inter"/>
                  <a:cs typeface="Inter"/>
                  <a:sym typeface="Inter"/>
                </a:rPr>
                <a:t>Struktur Data</a:t>
              </a:r>
              <a:endPara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0" y="0"/>
              <a:ext cx="11286000" cy="45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499"/>
                <a:buFont typeface="Arial"/>
                <a:buNone/>
              </a:pPr>
              <a:r>
                <a:rPr b="0" i="0" lang="en-US" sz="11499" u="none" cap="none" strike="noStrike">
                  <a:solidFill>
                    <a:srgbClr val="2A2E3A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Kontrak</a:t>
              </a:r>
              <a:r>
                <a:rPr b="0" i="0" lang="en-US" sz="11499" u="none" cap="none" strike="noStrike">
                  <a:solidFill>
                    <a:srgbClr val="A20E20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 Praktikum</a:t>
              </a:r>
              <a:endParaRPr b="0" i="0" sz="1400" u="none" cap="none" strike="noStrike">
                <a:solidFill>
                  <a:srgbClr val="000000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0E2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0"/>
          <p:cNvGrpSpPr/>
          <p:nvPr/>
        </p:nvGrpSpPr>
        <p:grpSpPr>
          <a:xfrm>
            <a:off x="514350" y="304949"/>
            <a:ext cx="17259300" cy="9467255"/>
            <a:chOff x="0" y="-47625"/>
            <a:chExt cx="4545659" cy="2493433"/>
          </a:xfrm>
        </p:grpSpPr>
        <p:sp>
          <p:nvSpPr>
            <p:cNvPr id="191" name="Google Shape;191;p10"/>
            <p:cNvSpPr/>
            <p:nvPr/>
          </p:nvSpPr>
          <p:spPr>
            <a:xfrm>
              <a:off x="0" y="0"/>
              <a:ext cx="4545659" cy="2445808"/>
            </a:xfrm>
            <a:custGeom>
              <a:rect b="b" l="l" r="r" t="t"/>
              <a:pathLst>
                <a:path extrusionOk="0"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2" name="Google Shape;192;p10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10"/>
          <p:cNvSpPr txBox="1"/>
          <p:nvPr/>
        </p:nvSpPr>
        <p:spPr>
          <a:xfrm>
            <a:off x="1647537" y="4199349"/>
            <a:ext cx="149928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None/>
            </a:pPr>
            <a:r>
              <a:rPr b="0" i="0" lang="en-US" sz="4799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rPr>
              <a:t>Jika ada kendala, segera hubungi aslab yang mengajar di ruangan masing-masing.</a:t>
            </a:r>
            <a:endParaRPr b="0" i="0" sz="1400" u="none" cap="none" strike="noStrike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1028700" y="1028700"/>
            <a:ext cx="16144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lang="en-US" sz="8499">
                <a:solidFill>
                  <a:srgbClr val="A20E20"/>
                </a:solidFill>
                <a:latin typeface="Inter"/>
                <a:ea typeface="Inter"/>
                <a:cs typeface="Inter"/>
                <a:sym typeface="Inter"/>
              </a:rPr>
              <a:t>Aturan Praktikum — Ruangan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742950" y="2769872"/>
            <a:ext cx="150285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643" lvl="1" marL="669289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Wajib menggunakan komputer lab, jika tidak memungkinkan dipersilakan menggunakan laptop sendiri.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4643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Tidak makan dan minum di kelas (Kecuali memiliki tutup dan tidak dingin).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4643" lvl="1" marL="669289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Tidak ribut di kelas.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3814230" y="9049051"/>
            <a:ext cx="5765006" cy="1237949"/>
            <a:chOff x="0" y="-278999"/>
            <a:chExt cx="7686674" cy="1650599"/>
          </a:xfrm>
        </p:grpSpPr>
        <p:grpSp>
          <p:nvGrpSpPr>
            <p:cNvPr id="101" name="Google Shape;101;p3"/>
            <p:cNvGrpSpPr/>
            <p:nvPr/>
          </p:nvGrpSpPr>
          <p:grpSpPr>
            <a:xfrm>
              <a:off x="0" y="-278999"/>
              <a:ext cx="7686674" cy="1650599"/>
              <a:chOff x="0" y="-38100"/>
              <a:chExt cx="1049690" cy="225405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rect b="b" l="l" r="r" t="t"/>
                <a:pathLst>
                  <a:path extrusionOk="0" h="187305" w="1049690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  <a:ln>
                <a:noFill/>
              </a:ln>
            </p:spPr>
          </p:sp>
          <p:sp>
            <p:nvSpPr>
              <p:cNvPr id="103" name="Google Shape;103;p3"/>
              <p:cNvSpPr txBox="1"/>
              <p:nvPr/>
            </p:nvSpPr>
            <p:spPr>
              <a:xfrm>
                <a:off x="127000" y="-38100"/>
                <a:ext cx="795690" cy="225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" name="Google Shape;104;p3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Back to 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5815d73f7_0_0"/>
          <p:cNvSpPr txBox="1"/>
          <p:nvPr/>
        </p:nvSpPr>
        <p:spPr>
          <a:xfrm>
            <a:off x="1028700" y="1028700"/>
            <a:ext cx="1189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A20E20"/>
                </a:solidFill>
                <a:latin typeface="Inter"/>
                <a:ea typeface="Inter"/>
                <a:cs typeface="Inter"/>
                <a:sym typeface="Inter"/>
              </a:rPr>
              <a:t>Keterlambatan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g285815d73f7_0_0"/>
          <p:cNvSpPr txBox="1"/>
          <p:nvPr/>
        </p:nvSpPr>
        <p:spPr>
          <a:xfrm>
            <a:off x="742950" y="2769872"/>
            <a:ext cx="15028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643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MAKSIMAL 15 menit jika lebih dilarang masuk ke dalam kelas praktikum.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4643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MAKSIMAL 30 menit jika ada kendala cuaca seperti hujan deras.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1" name="Google Shape;111;g285815d73f7_0_0"/>
          <p:cNvGrpSpPr/>
          <p:nvPr/>
        </p:nvGrpSpPr>
        <p:grpSpPr>
          <a:xfrm>
            <a:off x="13814230" y="9049051"/>
            <a:ext cx="5765002" cy="1237947"/>
            <a:chOff x="0" y="-278998"/>
            <a:chExt cx="7686670" cy="1650596"/>
          </a:xfrm>
        </p:grpSpPr>
        <p:grpSp>
          <p:nvGrpSpPr>
            <p:cNvPr id="112" name="Google Shape;112;g285815d73f7_0_0"/>
            <p:cNvGrpSpPr/>
            <p:nvPr/>
          </p:nvGrpSpPr>
          <p:grpSpPr>
            <a:xfrm>
              <a:off x="0" y="-278998"/>
              <a:ext cx="7686670" cy="1650596"/>
              <a:chOff x="0" y="-38100"/>
              <a:chExt cx="1049690" cy="225405"/>
            </a:xfrm>
          </p:grpSpPr>
          <p:sp>
            <p:nvSpPr>
              <p:cNvPr id="113" name="Google Shape;113;g285815d73f7_0_0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rect b="b" l="l" r="r" t="t"/>
                <a:pathLst>
                  <a:path extrusionOk="0" h="187305" w="1049690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  <a:ln>
                <a:noFill/>
              </a:ln>
            </p:spPr>
          </p:sp>
          <p:sp>
            <p:nvSpPr>
              <p:cNvPr id="114" name="Google Shape;114;g285815d73f7_0_0"/>
              <p:cNvSpPr txBox="1"/>
              <p:nvPr/>
            </p:nvSpPr>
            <p:spPr>
              <a:xfrm>
                <a:off x="127000" y="-38100"/>
                <a:ext cx="795600" cy="22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g285815d73f7_0_0"/>
            <p:cNvSpPr txBox="1"/>
            <p:nvPr/>
          </p:nvSpPr>
          <p:spPr>
            <a:xfrm>
              <a:off x="1942883" y="475615"/>
              <a:ext cx="269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Back to 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1028700" y="1028700"/>
            <a:ext cx="1189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A20E20"/>
                </a:solidFill>
                <a:latin typeface="Inter"/>
                <a:ea typeface="Inter"/>
                <a:cs typeface="Inter"/>
                <a:sym typeface="Inter"/>
              </a:rPr>
              <a:t>Sanksi Keterlambatan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60808" y="2682958"/>
            <a:ext cx="15028500" cy="4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643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Praktikan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Keterlambatan pertama, teguran pertama.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Keterlambatan kedua, teguran kedua dan double posttest.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Keterlambatan ketiga dan seterusnya, gugur.</a:t>
            </a:r>
            <a:endParaRPr b="1" i="0" sz="3099" u="none" cap="none" strike="noStrike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1" marL="91440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Aslab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1 Aslab: Tanpa sanksi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2 Aslab: Free Posttest (Nilai otomatis 80)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13814230" y="9049051"/>
            <a:ext cx="5765006" cy="1237949"/>
            <a:chOff x="0" y="-278999"/>
            <a:chExt cx="7686674" cy="1650599"/>
          </a:xfrm>
        </p:grpSpPr>
        <p:grpSp>
          <p:nvGrpSpPr>
            <p:cNvPr id="123" name="Google Shape;123;p4"/>
            <p:cNvGrpSpPr/>
            <p:nvPr/>
          </p:nvGrpSpPr>
          <p:grpSpPr>
            <a:xfrm>
              <a:off x="0" y="-278999"/>
              <a:ext cx="7686674" cy="1650599"/>
              <a:chOff x="0" y="-38100"/>
              <a:chExt cx="1049690" cy="225405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rect b="b" l="l" r="r" t="t"/>
                <a:pathLst>
                  <a:path extrusionOk="0" h="187305" w="1049690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  <a:ln>
                <a:noFill/>
              </a:ln>
            </p:spPr>
          </p:sp>
          <p:sp>
            <p:nvSpPr>
              <p:cNvPr id="125" name="Google Shape;125;p4"/>
              <p:cNvSpPr txBox="1"/>
              <p:nvPr/>
            </p:nvSpPr>
            <p:spPr>
              <a:xfrm>
                <a:off x="127000" y="-38100"/>
                <a:ext cx="795690" cy="225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" name="Google Shape;126;p4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Back to 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1028700" y="1028700"/>
            <a:ext cx="118935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A20E20"/>
                </a:solidFill>
                <a:latin typeface="Inter"/>
                <a:ea typeface="Inter"/>
                <a:cs typeface="Inter"/>
                <a:sym typeface="Inter"/>
              </a:rPr>
              <a:t>Pindah Kelas atau Pergantian Kelas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760808" y="3968432"/>
            <a:ext cx="16498500" cy="4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643" lvl="1" marL="6692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Penggantian kelas untuk alasan ketiduran atau hal yang disebabkan oleh kelalaian pribadi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rtl="0" algn="just"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D</a:t>
            </a: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ouble posttest untuk kelalaian pertama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rtl="0" algn="just"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Kelalaian berikutnya dikenakan triple posttest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4643" lvl="1" marL="6692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Penggantian kelas untuk alasan banjir atau hal tidak terduga, </a:t>
            </a:r>
            <a:endParaRPr b="1" i="0" sz="3099" u="none" cap="none" strike="noStrike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rtl="0" algn="just"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MAKSIMAL 2 kali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Sanksi sesuai aslab yang mengajar di kelas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4643" lvl="1" marL="6692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Penggantian </a:t>
            </a: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kelas </a:t>
            </a: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jika praktikan sakit atau dirawat. 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Pindah kelas sementara atau penggantian dengan</a:t>
            </a: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 tugas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25386" lvl="2" marL="1371600" rtl="0" algn="just"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■"/>
            </a:pP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Jika tidak terdapat bukti maka dianggap lalai.</a:t>
            </a:r>
            <a:endParaRPr b="1" sz="3099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13814230" y="9049051"/>
            <a:ext cx="5765006" cy="1237949"/>
            <a:chOff x="0" y="-278999"/>
            <a:chExt cx="7686674" cy="1650599"/>
          </a:xfrm>
        </p:grpSpPr>
        <p:grpSp>
          <p:nvGrpSpPr>
            <p:cNvPr id="134" name="Google Shape;134;p5"/>
            <p:cNvGrpSpPr/>
            <p:nvPr/>
          </p:nvGrpSpPr>
          <p:grpSpPr>
            <a:xfrm>
              <a:off x="0" y="-278999"/>
              <a:ext cx="7686674" cy="1650599"/>
              <a:chOff x="0" y="-38100"/>
              <a:chExt cx="1049690" cy="225405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rect b="b" l="l" r="r" t="t"/>
                <a:pathLst>
                  <a:path extrusionOk="0" h="187305" w="1049690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  <a:ln>
                <a:noFill/>
              </a:ln>
            </p:spPr>
          </p:sp>
          <p:sp>
            <p:nvSpPr>
              <p:cNvPr id="136" name="Google Shape;136;p5"/>
              <p:cNvSpPr txBox="1"/>
              <p:nvPr/>
            </p:nvSpPr>
            <p:spPr>
              <a:xfrm>
                <a:off x="127000" y="-38100"/>
                <a:ext cx="795690" cy="225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5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Back to 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1028700" y="1028700"/>
            <a:ext cx="1189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A20E20"/>
                </a:solidFill>
                <a:latin typeface="Inter"/>
                <a:ea typeface="Inter"/>
                <a:cs typeface="Inter"/>
                <a:sym typeface="Inter"/>
              </a:rPr>
              <a:t>Perizinan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734019" y="2649029"/>
            <a:ext cx="165252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643" lvl="1" marL="669288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Izin pindah kelas diharapkan untuk menghubungi aslab minimal 1 </a:t>
            </a:r>
            <a:r>
              <a:rPr b="1" lang="en-US" sz="30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jam</a:t>
            </a: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 sebelum praktikum.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4643" lvl="1" marL="669289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Jika izin sakit, wajib melampirkan surat dokter (2 hari setelah izin) atau langsung foto saja.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4643" lvl="1" marL="669289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099"/>
              <a:buFont typeface="Inter"/>
              <a:buChar char="•"/>
            </a:pPr>
            <a:r>
              <a:rPr b="1" i="0" lang="en-US" sz="30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Jika izin pindah saat praktikum sudah dimulai, dikenakan sanksi lalai.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" name="Google Shape;144;p6"/>
          <p:cNvGrpSpPr/>
          <p:nvPr/>
        </p:nvGrpSpPr>
        <p:grpSpPr>
          <a:xfrm>
            <a:off x="13814230" y="9049051"/>
            <a:ext cx="5765006" cy="1237949"/>
            <a:chOff x="0" y="-278999"/>
            <a:chExt cx="7686674" cy="1650599"/>
          </a:xfrm>
        </p:grpSpPr>
        <p:grpSp>
          <p:nvGrpSpPr>
            <p:cNvPr id="145" name="Google Shape;145;p6"/>
            <p:cNvGrpSpPr/>
            <p:nvPr/>
          </p:nvGrpSpPr>
          <p:grpSpPr>
            <a:xfrm>
              <a:off x="0" y="-278999"/>
              <a:ext cx="7686674" cy="1650599"/>
              <a:chOff x="0" y="-38100"/>
              <a:chExt cx="1049690" cy="225405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rect b="b" l="l" r="r" t="t"/>
                <a:pathLst>
                  <a:path extrusionOk="0" h="187305" w="1049690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  <a:ln>
                <a:noFill/>
              </a:ln>
            </p:spPr>
          </p:sp>
          <p:sp>
            <p:nvSpPr>
              <p:cNvPr id="147" name="Google Shape;147;p6"/>
              <p:cNvSpPr txBox="1"/>
              <p:nvPr/>
            </p:nvSpPr>
            <p:spPr>
              <a:xfrm>
                <a:off x="127000" y="-38100"/>
                <a:ext cx="795690" cy="225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" name="Google Shape;148;p6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Back to 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1028700" y="1028700"/>
            <a:ext cx="1189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A20E20"/>
                </a:solidFill>
                <a:latin typeface="Inter"/>
                <a:ea typeface="Inter"/>
                <a:cs typeface="Inter"/>
                <a:sym typeface="Inter"/>
              </a:rPr>
              <a:t>Penilaian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028700" y="2602674"/>
            <a:ext cx="165252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10% Kehadiran &amp; Sikap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15% Review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30% Posttest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45% UAS / PA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t/>
            </a:r>
            <a:endParaRPr b="1" i="0" sz="3199" u="none" cap="none" strike="noStrike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7"/>
          <p:cNvGrpSpPr/>
          <p:nvPr/>
        </p:nvGrpSpPr>
        <p:grpSpPr>
          <a:xfrm>
            <a:off x="13814230" y="9049051"/>
            <a:ext cx="5765006" cy="1237949"/>
            <a:chOff x="0" y="-278999"/>
            <a:chExt cx="7686674" cy="1650599"/>
          </a:xfrm>
        </p:grpSpPr>
        <p:grpSp>
          <p:nvGrpSpPr>
            <p:cNvPr id="156" name="Google Shape;156;p7"/>
            <p:cNvGrpSpPr/>
            <p:nvPr/>
          </p:nvGrpSpPr>
          <p:grpSpPr>
            <a:xfrm>
              <a:off x="0" y="-278999"/>
              <a:ext cx="7686674" cy="1650599"/>
              <a:chOff x="0" y="-38100"/>
              <a:chExt cx="1049690" cy="225405"/>
            </a:xfrm>
          </p:grpSpPr>
          <p:sp>
            <p:nvSpPr>
              <p:cNvPr id="157" name="Google Shape;157;p7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rect b="b" l="l" r="r" t="t"/>
                <a:pathLst>
                  <a:path extrusionOk="0" h="187305" w="1049690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  <a:ln>
                <a:noFill/>
              </a:ln>
            </p:spPr>
          </p:sp>
          <p:sp>
            <p:nvSpPr>
              <p:cNvPr id="158" name="Google Shape;158;p7"/>
              <p:cNvSpPr txBox="1"/>
              <p:nvPr/>
            </p:nvSpPr>
            <p:spPr>
              <a:xfrm>
                <a:off x="127000" y="-38100"/>
                <a:ext cx="795690" cy="225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" name="Google Shape;159;p7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Back to 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/>
        </p:nvSpPr>
        <p:spPr>
          <a:xfrm>
            <a:off x="1028700" y="1028700"/>
            <a:ext cx="1189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A20E20"/>
                </a:solidFill>
                <a:latin typeface="Inter"/>
                <a:ea typeface="Inter"/>
                <a:cs typeface="Inter"/>
                <a:sym typeface="Inter"/>
              </a:rPr>
              <a:t>Review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1028700" y="3164649"/>
            <a:ext cx="165252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Review adalah salah satu opsi sistem evaluasi praktikan yang akan dilaksanakan pada tiap akhir sesi praktikum.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t/>
            </a:r>
            <a:endParaRPr b="1" i="0" sz="3199" u="none" cap="none" strike="noStrike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6" name="Google Shape;166;p8"/>
          <p:cNvGrpSpPr/>
          <p:nvPr/>
        </p:nvGrpSpPr>
        <p:grpSpPr>
          <a:xfrm>
            <a:off x="13814230" y="9049051"/>
            <a:ext cx="5765006" cy="1237949"/>
            <a:chOff x="0" y="-278999"/>
            <a:chExt cx="7686674" cy="1650599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0" y="-278999"/>
              <a:ext cx="7686674" cy="1650599"/>
              <a:chOff x="0" y="-38100"/>
              <a:chExt cx="1049690" cy="225405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rect b="b" l="l" r="r" t="t"/>
                <a:pathLst>
                  <a:path extrusionOk="0" h="187305" w="1049690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  <a:ln>
                <a:noFill/>
              </a:ln>
            </p:spPr>
          </p:sp>
          <p:sp>
            <p:nvSpPr>
              <p:cNvPr id="169" name="Google Shape;169;p8"/>
              <p:cNvSpPr txBox="1"/>
              <p:nvPr/>
            </p:nvSpPr>
            <p:spPr>
              <a:xfrm>
                <a:off x="127000" y="-38100"/>
                <a:ext cx="795690" cy="225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Google Shape;170;p8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Back to 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8"/>
          <p:cNvSpPr txBox="1"/>
          <p:nvPr/>
        </p:nvSpPr>
        <p:spPr>
          <a:xfrm>
            <a:off x="1028700" y="4468985"/>
            <a:ext cx="165252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Komponen soal review terdiri dari 5 soal, yaitu 4 soal pilihan ganda dan 1 soal coding.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t/>
            </a:r>
            <a:endParaRPr b="1" i="0" sz="3199" u="none" cap="none" strike="noStrike">
              <a:solidFill>
                <a:srgbClr val="2A2E3A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1028700" y="1028700"/>
            <a:ext cx="1189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A20E20"/>
                </a:solidFill>
                <a:latin typeface="Inter"/>
                <a:ea typeface="Inter"/>
                <a:cs typeface="Inter"/>
                <a:sym typeface="Inter"/>
              </a:rPr>
              <a:t>Posttest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1028700" y="3095982"/>
            <a:ext cx="16525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Pengumpulan dilakukan pada H+4 dari saat posttest diberikan.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8" name="Google Shape;178;p9"/>
          <p:cNvGrpSpPr/>
          <p:nvPr/>
        </p:nvGrpSpPr>
        <p:grpSpPr>
          <a:xfrm>
            <a:off x="13814230" y="9049051"/>
            <a:ext cx="5765006" cy="1237949"/>
            <a:chOff x="0" y="-278999"/>
            <a:chExt cx="7686674" cy="1650599"/>
          </a:xfrm>
        </p:grpSpPr>
        <p:grpSp>
          <p:nvGrpSpPr>
            <p:cNvPr id="179" name="Google Shape;179;p9"/>
            <p:cNvGrpSpPr/>
            <p:nvPr/>
          </p:nvGrpSpPr>
          <p:grpSpPr>
            <a:xfrm>
              <a:off x="0" y="-278999"/>
              <a:ext cx="7686674" cy="1650599"/>
              <a:chOff x="0" y="-38100"/>
              <a:chExt cx="1049690" cy="225405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rect b="b" l="l" r="r" t="t"/>
                <a:pathLst>
                  <a:path extrusionOk="0" h="187305" w="1049690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  <a:ln>
                <a:noFill/>
              </a:ln>
            </p:spPr>
          </p:sp>
          <p:sp>
            <p:nvSpPr>
              <p:cNvPr id="181" name="Google Shape;181;p9"/>
              <p:cNvSpPr txBox="1"/>
              <p:nvPr/>
            </p:nvSpPr>
            <p:spPr>
              <a:xfrm>
                <a:off x="127000" y="-38100"/>
                <a:ext cx="795690" cy="225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2" name="Google Shape;182;p9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Back to 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9"/>
          <p:cNvSpPr txBox="1"/>
          <p:nvPr/>
        </p:nvSpPr>
        <p:spPr>
          <a:xfrm>
            <a:off x="1028700" y="3810956"/>
            <a:ext cx="16525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Telat mengumpul = 0.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1028700" y="4529776"/>
            <a:ext cx="16525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Menyontek / copas / ganti variabel saja / terindikasi plagiat = 0.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1028700" y="5248596"/>
            <a:ext cx="16525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Terindikasi ChatGPT (</a:t>
            </a:r>
            <a:r>
              <a:rPr b="1" lang="en-US" sz="3199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dalam hal ini langsung copas)</a:t>
            </a:r>
            <a:r>
              <a:rPr b="1" i="0" lang="en-US" sz="3199" u="none" cap="none" strike="noStrike">
                <a:solidFill>
                  <a:srgbClr val="2A2E3A"/>
                </a:solidFill>
                <a:latin typeface="Inter"/>
                <a:ea typeface="Inter"/>
                <a:cs typeface="Inter"/>
                <a:sym typeface="Inter"/>
              </a:rPr>
              <a:t>, pengurangan nilai.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