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6FA47-1C41-445C-BA64-DA8FC3A71AD7}" v="18" dt="2022-08-21T17:33:42.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100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40972-6EDC-46AB-9F49-AF3FD6525659}"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386556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40972-6EDC-46AB-9F49-AF3FD6525659}"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245630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40972-6EDC-46AB-9F49-AF3FD6525659}"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34595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40972-6EDC-46AB-9F49-AF3FD6525659}"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203747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40972-6EDC-46AB-9F49-AF3FD6525659}"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415040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40972-6EDC-46AB-9F49-AF3FD6525659}"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114044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40972-6EDC-46AB-9F49-AF3FD6525659}" type="datetimeFigureOut">
              <a:rPr lang="en-US" smtClean="0"/>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210386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40972-6EDC-46AB-9F49-AF3FD6525659}" type="datetimeFigureOut">
              <a:rPr lang="en-US" smtClean="0"/>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115702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40972-6EDC-46AB-9F49-AF3FD6525659}" type="datetimeFigureOut">
              <a:rPr lang="en-US" smtClean="0"/>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152007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640972-6EDC-46AB-9F49-AF3FD6525659}"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277273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640972-6EDC-46AB-9F49-AF3FD6525659}"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725D4-DC29-4B7D-9F81-C23E7D5E5818}" type="slidenum">
              <a:rPr lang="en-US" smtClean="0"/>
              <a:t>‹#›</a:t>
            </a:fld>
            <a:endParaRPr lang="en-US"/>
          </a:p>
        </p:txBody>
      </p:sp>
    </p:spTree>
    <p:extLst>
      <p:ext uri="{BB962C8B-B14F-4D97-AF65-F5344CB8AC3E}">
        <p14:creationId xmlns:p14="http://schemas.microsoft.com/office/powerpoint/2010/main" val="30682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40972-6EDC-46AB-9F49-AF3FD6525659}" type="datetimeFigureOut">
              <a:rPr lang="en-US" smtClean="0"/>
              <a:t>8/21/2022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725D4-DC29-4B7D-9F81-C23E7D5E5818}" type="slidenum">
              <a:rPr lang="en-US" smtClean="0"/>
              <a:t>‹#›</a:t>
            </a:fld>
            <a:endParaRPr lang="en-US"/>
          </a:p>
        </p:txBody>
      </p:sp>
    </p:spTree>
    <p:extLst>
      <p:ext uri="{BB962C8B-B14F-4D97-AF65-F5344CB8AC3E}">
        <p14:creationId xmlns:p14="http://schemas.microsoft.com/office/powerpoint/2010/main" val="26913252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photo/amusement-park-carnival-dark-evening-115297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ferris wheel at night&#10;&#10;Description automatically generated with medium confidence">
            <a:extLst>
              <a:ext uri="{FF2B5EF4-FFF2-40B4-BE49-F238E27FC236}">
                <a16:creationId xmlns:a16="http://schemas.microsoft.com/office/drawing/2014/main" id="{F2F46F98-1764-C6B2-61CC-35CE50FF2207}"/>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204" b="6526"/>
          <a:stretch/>
        </p:blipFill>
        <p:spPr>
          <a:xfrm>
            <a:off x="20" y="10"/>
            <a:ext cx="12191980" cy="6857990"/>
          </a:xfrm>
          <a:prstGeom prst="rect">
            <a:avLst/>
          </a:prstGeom>
        </p:spPr>
      </p:pic>
      <p:sp>
        <p:nvSpPr>
          <p:cNvPr id="7" name="Rectangle 9">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1FE9BA-DA1A-51D1-9070-A2FE1FC43375}"/>
              </a:ext>
            </a:extLst>
          </p:cNvPr>
          <p:cNvSpPr>
            <a:spLocks noGrp="1"/>
          </p:cNvSpPr>
          <p:nvPr>
            <p:ph type="ctrTitle"/>
          </p:nvPr>
        </p:nvSpPr>
        <p:spPr>
          <a:xfrm>
            <a:off x="969264" y="5154168"/>
            <a:ext cx="6973204" cy="1261872"/>
          </a:xfrm>
        </p:spPr>
        <p:txBody>
          <a:bodyPr anchor="ctr">
            <a:normAutofit/>
          </a:bodyPr>
          <a:lstStyle/>
          <a:p>
            <a:pPr algn="l"/>
            <a:r>
              <a:rPr lang="en-US" sz="4100" dirty="0">
                <a:solidFill>
                  <a:schemeClr val="tx1">
                    <a:lumMod val="85000"/>
                    <a:lumOff val="15000"/>
                  </a:schemeClr>
                </a:solidFill>
              </a:rPr>
              <a:t>DATA-DRIVEN PROCESS IMPROVEMENT PROJECT </a:t>
            </a:r>
          </a:p>
        </p:txBody>
      </p:sp>
      <p:sp>
        <p:nvSpPr>
          <p:cNvPr id="3" name="Subtitle 2">
            <a:extLst>
              <a:ext uri="{FF2B5EF4-FFF2-40B4-BE49-F238E27FC236}">
                <a16:creationId xmlns:a16="http://schemas.microsoft.com/office/drawing/2014/main" id="{B54B964F-26C8-75B9-20FB-8A57D23839E2}"/>
              </a:ext>
            </a:extLst>
          </p:cNvPr>
          <p:cNvSpPr>
            <a:spLocks noGrp="1"/>
          </p:cNvSpPr>
          <p:nvPr>
            <p:ph type="subTitle" idx="1"/>
          </p:nvPr>
        </p:nvSpPr>
        <p:spPr>
          <a:xfrm>
            <a:off x="8458200" y="5154168"/>
            <a:ext cx="2892986" cy="1261872"/>
          </a:xfrm>
        </p:spPr>
        <p:txBody>
          <a:bodyPr anchor="ctr">
            <a:normAutofit/>
          </a:bodyPr>
          <a:lstStyle/>
          <a:p>
            <a:pPr algn="l"/>
            <a:r>
              <a:rPr lang="en-US" sz="2000">
                <a:solidFill>
                  <a:schemeClr val="tx2"/>
                </a:solidFill>
              </a:rPr>
              <a:t>Amusement Park Scenario</a:t>
            </a:r>
          </a:p>
        </p:txBody>
      </p:sp>
      <p:cxnSp>
        <p:nvCxnSpPr>
          <p:cNvPr id="8" name="Straight Connector 11">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72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ferris wheel at night&#10;&#10;Description automatically generated with medium confidence">
            <a:extLst>
              <a:ext uri="{FF2B5EF4-FFF2-40B4-BE49-F238E27FC236}">
                <a16:creationId xmlns:a16="http://schemas.microsoft.com/office/drawing/2014/main" id="{1C0B87F0-D636-D49A-32D2-C19CD5813532}"/>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204" b="6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782715F1-5ECD-F109-F073-613AFFEA07FC}"/>
              </a:ext>
            </a:extLst>
          </p:cNvPr>
          <p:cNvSpPr>
            <a:spLocks noGrp="1"/>
          </p:cNvSpPr>
          <p:nvPr>
            <p:ph type="title"/>
          </p:nvPr>
        </p:nvSpPr>
        <p:spPr>
          <a:xfrm>
            <a:off x="838201" y="1065862"/>
            <a:ext cx="4355236" cy="4726276"/>
          </a:xfrm>
        </p:spPr>
        <p:txBody>
          <a:bodyPr>
            <a:normAutofit/>
          </a:bodyPr>
          <a:lstStyle/>
          <a:p>
            <a:r>
              <a:rPr lang="en-US" sz="4000" dirty="0">
                <a:solidFill>
                  <a:srgbClr val="FFFFFF"/>
                </a:solidFill>
              </a:rPr>
              <a:t>What data are necessary to include?</a:t>
            </a:r>
            <a:br>
              <a:rPr lang="en-US" sz="4000" dirty="0">
                <a:solidFill>
                  <a:srgbClr val="FFFFFF"/>
                </a:solidFill>
              </a:rPr>
            </a:br>
            <a:r>
              <a:rPr lang="en-US" sz="4000" dirty="0">
                <a:solidFill>
                  <a:srgbClr val="FFFFFF"/>
                </a:solidFill>
              </a:rPr>
              <a:t>Why?</a:t>
            </a:r>
          </a:p>
        </p:txBody>
      </p:sp>
      <p:sp>
        <p:nvSpPr>
          <p:cNvPr id="3" name="Content Placeholder 2">
            <a:extLst>
              <a:ext uri="{FF2B5EF4-FFF2-40B4-BE49-F238E27FC236}">
                <a16:creationId xmlns:a16="http://schemas.microsoft.com/office/drawing/2014/main" id="{F9627C2C-B088-F66F-7D2C-6B56BD8BE93E}"/>
              </a:ext>
            </a:extLst>
          </p:cNvPr>
          <p:cNvSpPr>
            <a:spLocks noGrp="1"/>
          </p:cNvSpPr>
          <p:nvPr>
            <p:ph idx="1"/>
          </p:nvPr>
        </p:nvSpPr>
        <p:spPr>
          <a:xfrm>
            <a:off x="4580878" y="870012"/>
            <a:ext cx="7189842" cy="5392643"/>
          </a:xfrm>
        </p:spPr>
        <p:txBody>
          <a:bodyPr anchor="ctr">
            <a:noAutofit/>
          </a:bodyPr>
          <a:lstStyle/>
          <a:p>
            <a:pPr algn="just"/>
            <a:r>
              <a:rPr lang="en-US" sz="2400" dirty="0">
                <a:solidFill>
                  <a:srgbClr val="FFFFFF"/>
                </a:solidFill>
              </a:rPr>
              <a:t>Number of customers visiting per day</a:t>
            </a:r>
          </a:p>
          <a:p>
            <a:pPr lvl="1" algn="just">
              <a:buFont typeface="Wingdings" panose="05000000000000000000" pitchFamily="2" charset="2"/>
              <a:buChar char="§"/>
            </a:pPr>
            <a:r>
              <a:rPr lang="en-US" sz="2000" dirty="0">
                <a:solidFill>
                  <a:srgbClr val="FFFFFF"/>
                </a:solidFill>
              </a:rPr>
              <a:t>To measure the daily visits which would help with the estimation of food court customers.</a:t>
            </a:r>
          </a:p>
          <a:p>
            <a:pPr algn="just"/>
            <a:r>
              <a:rPr lang="en-GB" sz="2400" dirty="0"/>
              <a:t>The amount </a:t>
            </a:r>
            <a:r>
              <a:rPr lang="en-GB" sz="2400" b="0" i="0" dirty="0">
                <a:effectLst/>
              </a:rPr>
              <a:t>customers spend on a trip level</a:t>
            </a:r>
          </a:p>
          <a:p>
            <a:pPr lvl="1" algn="just">
              <a:buFont typeface="Wingdings" panose="05000000000000000000" pitchFamily="2" charset="2"/>
              <a:buChar char="§"/>
            </a:pPr>
            <a:r>
              <a:rPr lang="en-GB" sz="2000" dirty="0"/>
              <a:t>It would help measuring the best pricing of food in the park to make more affordable, thus, more appealing.</a:t>
            </a:r>
            <a:r>
              <a:rPr lang="en-GB" sz="2000" b="0" i="0" dirty="0">
                <a:effectLst/>
              </a:rPr>
              <a:t> </a:t>
            </a:r>
          </a:p>
          <a:p>
            <a:pPr algn="just"/>
            <a:r>
              <a:rPr lang="en-GB" sz="2400" b="0" i="0" dirty="0">
                <a:effectLst/>
              </a:rPr>
              <a:t>The duration of each trip</a:t>
            </a:r>
          </a:p>
          <a:p>
            <a:pPr lvl="1" algn="just">
              <a:buFont typeface="Wingdings" panose="05000000000000000000" pitchFamily="2" charset="2"/>
              <a:buChar char="§"/>
            </a:pPr>
            <a:r>
              <a:rPr lang="en-GB" sz="2000" b="0" i="0" dirty="0">
                <a:effectLst/>
              </a:rPr>
              <a:t>Knowing the average duration of customers trips would assist in knowing if customers stayed long enough to grab a meant from the food courts and the time customers spend on traveling to the courts and the games.</a:t>
            </a:r>
          </a:p>
          <a:p>
            <a:pPr algn="just"/>
            <a:r>
              <a:rPr lang="en-GB" sz="2400" b="0" i="0" dirty="0">
                <a:effectLst/>
              </a:rPr>
              <a:t>What food vendors customers frequent</a:t>
            </a:r>
          </a:p>
          <a:p>
            <a:pPr lvl="1" algn="just">
              <a:buFont typeface="Wingdings" panose="05000000000000000000" pitchFamily="2" charset="2"/>
              <a:buChar char="§"/>
            </a:pPr>
            <a:r>
              <a:rPr lang="en-GB" sz="2000" b="0" i="0" dirty="0">
                <a:effectLst/>
              </a:rPr>
              <a:t>This would help to measure the types of food customers like </a:t>
            </a:r>
            <a:r>
              <a:rPr lang="en-US" sz="2000" dirty="0">
                <a:solidFill>
                  <a:srgbClr val="FFFFFF"/>
                </a:solidFill>
              </a:rPr>
              <a:t>it, what strategies/ policies are better, what are the best vendors distribution in the park, what are the prices that are affordable to the costumers.</a:t>
            </a:r>
          </a:p>
          <a:p>
            <a:pPr algn="just"/>
            <a:endParaRPr lang="en-US" sz="2000" dirty="0">
              <a:latin typeface="+mj-lt"/>
            </a:endParaRPr>
          </a:p>
        </p:txBody>
      </p:sp>
    </p:spTree>
    <p:extLst>
      <p:ext uri="{BB962C8B-B14F-4D97-AF65-F5344CB8AC3E}">
        <p14:creationId xmlns:p14="http://schemas.microsoft.com/office/powerpoint/2010/main" val="12695114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ferris wheel at night&#10;&#10;Description automatically generated with medium confidence">
            <a:extLst>
              <a:ext uri="{FF2B5EF4-FFF2-40B4-BE49-F238E27FC236}">
                <a16:creationId xmlns:a16="http://schemas.microsoft.com/office/drawing/2014/main" id="{1C0B87F0-D636-D49A-32D2-C19CD5813532}"/>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204" b="6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782715F1-5ECD-F109-F073-613AFFEA07FC}"/>
              </a:ext>
            </a:extLst>
          </p:cNvPr>
          <p:cNvSpPr>
            <a:spLocks noGrp="1"/>
          </p:cNvSpPr>
          <p:nvPr>
            <p:ph type="title"/>
          </p:nvPr>
        </p:nvSpPr>
        <p:spPr>
          <a:xfrm>
            <a:off x="880844" y="973123"/>
            <a:ext cx="3451718" cy="4921000"/>
          </a:xfrm>
        </p:spPr>
        <p:txBody>
          <a:bodyPr>
            <a:normAutofit/>
          </a:bodyPr>
          <a:lstStyle/>
          <a:p>
            <a:r>
              <a:rPr lang="en-US" dirty="0"/>
              <a:t>What data to set aside (NOT include)?</a:t>
            </a:r>
            <a:br>
              <a:rPr lang="en-US" dirty="0"/>
            </a:br>
            <a:r>
              <a:rPr lang="en-US" dirty="0"/>
              <a:t>Why?</a:t>
            </a:r>
          </a:p>
        </p:txBody>
      </p:sp>
      <p:sp>
        <p:nvSpPr>
          <p:cNvPr id="3" name="Content Placeholder 2">
            <a:extLst>
              <a:ext uri="{FF2B5EF4-FFF2-40B4-BE49-F238E27FC236}">
                <a16:creationId xmlns:a16="http://schemas.microsoft.com/office/drawing/2014/main" id="{F9627C2C-B088-F66F-7D2C-6B56BD8BE93E}"/>
              </a:ext>
            </a:extLst>
          </p:cNvPr>
          <p:cNvSpPr>
            <a:spLocks noGrp="1"/>
          </p:cNvSpPr>
          <p:nvPr>
            <p:ph idx="1"/>
          </p:nvPr>
        </p:nvSpPr>
        <p:spPr>
          <a:xfrm>
            <a:off x="4971495" y="1251751"/>
            <a:ext cx="6587231" cy="4935335"/>
          </a:xfrm>
        </p:spPr>
        <p:txBody>
          <a:bodyPr anchor="ctr">
            <a:normAutofit/>
          </a:bodyPr>
          <a:lstStyle/>
          <a:p>
            <a:pPr algn="just"/>
            <a:r>
              <a:rPr lang="en-GB" sz="2400" dirty="0"/>
              <a:t>H</a:t>
            </a:r>
            <a:r>
              <a:rPr lang="en-GB" sz="2400" b="0" i="0" dirty="0">
                <a:effectLst/>
              </a:rPr>
              <a:t>ow many visits annual customers make per year</a:t>
            </a:r>
          </a:p>
          <a:p>
            <a:pPr lvl="1" algn="just">
              <a:buFont typeface="Wingdings" panose="05000000000000000000" pitchFamily="2" charset="2"/>
              <a:buChar char="§"/>
            </a:pPr>
            <a:r>
              <a:rPr lang="en-GB" sz="2000" dirty="0"/>
              <a:t>This would not help with the decision since it would measure the frequency of visits an annual customer makes but won’t add up in the scenario of food sales dropping.</a:t>
            </a:r>
            <a:endParaRPr lang="en-GB" sz="2000" b="0" i="0" dirty="0">
              <a:effectLst/>
            </a:endParaRPr>
          </a:p>
          <a:p>
            <a:pPr algn="just"/>
            <a:r>
              <a:rPr lang="en-US" sz="2400" dirty="0"/>
              <a:t>How much customers spend </a:t>
            </a:r>
            <a:r>
              <a:rPr lang="en-GB" sz="2400" b="0" i="0" dirty="0">
                <a:effectLst/>
              </a:rPr>
              <a:t>annually</a:t>
            </a:r>
          </a:p>
          <a:p>
            <a:pPr lvl="1" algn="just">
              <a:buFont typeface="Wingdings" panose="05000000000000000000" pitchFamily="2" charset="2"/>
              <a:buChar char="§"/>
            </a:pPr>
            <a:r>
              <a:rPr lang="en-GB" sz="2000" dirty="0"/>
              <a:t>Measuring the amount that customers spend annually is not a good factor in this decision-making process; it is better to measure the amount that customers spend on a trip level.</a:t>
            </a:r>
            <a:endParaRPr lang="en-GB" sz="2000" b="0" i="0" dirty="0">
              <a:effectLst/>
            </a:endParaRPr>
          </a:p>
          <a:p>
            <a:pPr algn="just"/>
            <a:r>
              <a:rPr lang="en-GB" sz="2400" dirty="0"/>
              <a:t>What rides customers frequent</a:t>
            </a:r>
          </a:p>
          <a:p>
            <a:pPr lvl="1" algn="just">
              <a:buFont typeface="Wingdings" panose="05000000000000000000" pitchFamily="2" charset="2"/>
              <a:buChar char="§"/>
            </a:pPr>
            <a:r>
              <a:rPr lang="en-GB" sz="2000" dirty="0"/>
              <a:t>Measuring the rides that customers frequent is irrelevant to the situation we are dealing with; thus, it is better to ignore it.</a:t>
            </a:r>
            <a:endParaRPr lang="en-GB" sz="2000" b="0" i="0" dirty="0">
              <a:effectLst/>
              <a:latin typeface="+mj-lt"/>
            </a:endParaRPr>
          </a:p>
          <a:p>
            <a:pPr algn="just"/>
            <a:endParaRPr lang="en-US" sz="2400" dirty="0">
              <a:solidFill>
                <a:schemeClr val="bg1"/>
              </a:solidFill>
            </a:endParaRPr>
          </a:p>
        </p:txBody>
      </p:sp>
    </p:spTree>
    <p:extLst>
      <p:ext uri="{BB962C8B-B14F-4D97-AF65-F5344CB8AC3E}">
        <p14:creationId xmlns:p14="http://schemas.microsoft.com/office/powerpoint/2010/main" val="384267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ferris wheel at night&#10;&#10;Description automatically generated with medium confidence">
            <a:extLst>
              <a:ext uri="{FF2B5EF4-FFF2-40B4-BE49-F238E27FC236}">
                <a16:creationId xmlns:a16="http://schemas.microsoft.com/office/drawing/2014/main" id="{1C0B87F0-D636-D49A-32D2-C19CD5813532}"/>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204" b="6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782715F1-5ECD-F109-F073-613AFFEA07FC}"/>
              </a:ext>
            </a:extLst>
          </p:cNvPr>
          <p:cNvSpPr>
            <a:spLocks noGrp="1"/>
          </p:cNvSpPr>
          <p:nvPr>
            <p:ph type="title"/>
          </p:nvPr>
        </p:nvSpPr>
        <p:spPr>
          <a:xfrm>
            <a:off x="870011" y="1065862"/>
            <a:ext cx="4285368" cy="4726276"/>
          </a:xfrm>
        </p:spPr>
        <p:txBody>
          <a:bodyPr>
            <a:normAutofit/>
          </a:bodyPr>
          <a:lstStyle/>
          <a:p>
            <a:r>
              <a:rPr lang="en-GB" sz="3700" b="0" i="0" dirty="0">
                <a:solidFill>
                  <a:srgbClr val="FFFFFF"/>
                </a:solidFill>
                <a:effectLst/>
              </a:rPr>
              <a:t>How to go about collecting the data, and what new data collection strategies or tools are needed to do so?  </a:t>
            </a:r>
            <a:endParaRPr lang="en-US" sz="3700" dirty="0">
              <a:solidFill>
                <a:srgbClr val="FFFFFF"/>
              </a:solidFill>
            </a:endParaRPr>
          </a:p>
        </p:txBody>
      </p:sp>
      <p:sp>
        <p:nvSpPr>
          <p:cNvPr id="3" name="Content Placeholder 2">
            <a:extLst>
              <a:ext uri="{FF2B5EF4-FFF2-40B4-BE49-F238E27FC236}">
                <a16:creationId xmlns:a16="http://schemas.microsoft.com/office/drawing/2014/main" id="{F9627C2C-B088-F66F-7D2C-6B56BD8BE93E}"/>
              </a:ext>
            </a:extLst>
          </p:cNvPr>
          <p:cNvSpPr>
            <a:spLocks noGrp="1"/>
          </p:cNvSpPr>
          <p:nvPr>
            <p:ph idx="1"/>
          </p:nvPr>
        </p:nvSpPr>
        <p:spPr>
          <a:xfrm>
            <a:off x="5155379" y="1065862"/>
            <a:ext cx="6643044" cy="4726276"/>
          </a:xfrm>
        </p:spPr>
        <p:txBody>
          <a:bodyPr anchor="ctr">
            <a:noAutofit/>
          </a:bodyPr>
          <a:lstStyle/>
          <a:p>
            <a:pPr marL="0" indent="0" algn="just">
              <a:buNone/>
            </a:pPr>
            <a:r>
              <a:rPr lang="en-US" sz="2400" dirty="0">
                <a:solidFill>
                  <a:srgbClr val="FFFFFF"/>
                </a:solidFill>
              </a:rPr>
              <a:t>It is helpful to use </a:t>
            </a:r>
            <a:r>
              <a:rPr lang="en-US" sz="2400" b="1" u="sng" dirty="0">
                <a:solidFill>
                  <a:srgbClr val="FFFFFF"/>
                </a:solidFill>
              </a:rPr>
              <a:t>Transactional Tracking </a:t>
            </a:r>
            <a:r>
              <a:rPr lang="en-US" sz="2400" dirty="0">
                <a:solidFill>
                  <a:srgbClr val="FFFFFF"/>
                </a:solidFill>
              </a:rPr>
              <a:t>method to collect data about the types of food, costs, frequency of purchases and the amount customers spend on their trips. It also would be helpful to ask customers about their preferences and their experiences in the amusement park to measure their satisfaction and their tendencies for the food experiences in it; this would be applicable via </a:t>
            </a:r>
            <a:r>
              <a:rPr lang="en-US" sz="2400" b="1" u="sng" dirty="0">
                <a:solidFill>
                  <a:srgbClr val="FFFFFF"/>
                </a:solidFill>
              </a:rPr>
              <a:t>Surveys (digital questionnaires or simply asking customers that are waiting in lines)</a:t>
            </a:r>
            <a:r>
              <a:rPr lang="en-US" sz="2400" dirty="0">
                <a:solidFill>
                  <a:srgbClr val="FFFFFF"/>
                </a:solidFill>
              </a:rPr>
              <a:t>.For the best way to collect data about the number of customer visiting and the duration of time they spend in the amusement park is by </a:t>
            </a:r>
            <a:r>
              <a:rPr lang="en-US" sz="2400" b="1" u="sng" dirty="0">
                <a:solidFill>
                  <a:srgbClr val="FFFFFF"/>
                </a:solidFill>
              </a:rPr>
              <a:t>Observations and tracking the entrance records</a:t>
            </a:r>
            <a:r>
              <a:rPr lang="en-US" sz="2400" dirty="0">
                <a:solidFill>
                  <a:srgbClr val="FFFFFF"/>
                </a:solidFill>
              </a:rPr>
              <a:t>. These data collection strategies and tools are needed to implement the analysis in the best manner.</a:t>
            </a:r>
          </a:p>
        </p:txBody>
      </p:sp>
    </p:spTree>
    <p:extLst>
      <p:ext uri="{BB962C8B-B14F-4D97-AF65-F5344CB8AC3E}">
        <p14:creationId xmlns:p14="http://schemas.microsoft.com/office/powerpoint/2010/main" val="26520513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ferris wheel at night&#10;&#10;Description automatically generated with medium confidence">
            <a:extLst>
              <a:ext uri="{FF2B5EF4-FFF2-40B4-BE49-F238E27FC236}">
                <a16:creationId xmlns:a16="http://schemas.microsoft.com/office/drawing/2014/main" id="{1C0B87F0-D636-D49A-32D2-C19CD5813532}"/>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204" b="6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782715F1-5ECD-F109-F073-613AFFEA07FC}"/>
              </a:ext>
            </a:extLst>
          </p:cNvPr>
          <p:cNvSpPr>
            <a:spLocks noGrp="1"/>
          </p:cNvSpPr>
          <p:nvPr>
            <p:ph type="title"/>
          </p:nvPr>
        </p:nvSpPr>
        <p:spPr>
          <a:xfrm>
            <a:off x="838201" y="1065862"/>
            <a:ext cx="3313164" cy="4726276"/>
          </a:xfrm>
        </p:spPr>
        <p:txBody>
          <a:bodyPr>
            <a:normAutofit/>
          </a:bodyPr>
          <a:lstStyle/>
          <a:p>
            <a:r>
              <a:rPr lang="en-GB" sz="3700" b="0" i="0" dirty="0">
                <a:solidFill>
                  <a:srgbClr val="FFFFFF"/>
                </a:solidFill>
                <a:effectLst/>
              </a:rPr>
              <a:t>Which should be conducted first? and why? </a:t>
            </a:r>
            <a:endParaRPr lang="en-US" sz="3700" dirty="0">
              <a:solidFill>
                <a:srgbClr val="FFFFFF"/>
              </a:solidFill>
            </a:endParaRPr>
          </a:p>
        </p:txBody>
      </p:sp>
      <p:sp>
        <p:nvSpPr>
          <p:cNvPr id="3" name="Content Placeholder 2">
            <a:extLst>
              <a:ext uri="{FF2B5EF4-FFF2-40B4-BE49-F238E27FC236}">
                <a16:creationId xmlns:a16="http://schemas.microsoft.com/office/drawing/2014/main" id="{F9627C2C-B088-F66F-7D2C-6B56BD8BE93E}"/>
              </a:ext>
            </a:extLst>
          </p:cNvPr>
          <p:cNvSpPr>
            <a:spLocks noGrp="1"/>
          </p:cNvSpPr>
          <p:nvPr>
            <p:ph idx="1"/>
          </p:nvPr>
        </p:nvSpPr>
        <p:spPr>
          <a:xfrm>
            <a:off x="5140171" y="1065862"/>
            <a:ext cx="5759893" cy="4726276"/>
          </a:xfrm>
        </p:spPr>
        <p:txBody>
          <a:bodyPr anchor="ctr">
            <a:normAutofit/>
          </a:bodyPr>
          <a:lstStyle/>
          <a:p>
            <a:pPr marL="0" indent="0" algn="just">
              <a:buNone/>
            </a:pPr>
            <a:r>
              <a:rPr lang="en-US" sz="2400" dirty="0">
                <a:solidFill>
                  <a:srgbClr val="FFFFFF"/>
                </a:solidFill>
              </a:rPr>
              <a:t>The data about the what food vendors that customers frequent the most is a prior to be conducted first; as it would tell what food types are more favorable, what strategies/ policies are better, what are the best vendors distribution in the park, what are the prices that are affordable to the costumers.</a:t>
            </a:r>
          </a:p>
          <a:p>
            <a:pPr marL="0" indent="0" algn="just">
              <a:buNone/>
            </a:pPr>
            <a:r>
              <a:rPr lang="en-US" sz="2400" dirty="0">
                <a:solidFill>
                  <a:srgbClr val="FFFFFF"/>
                </a:solidFill>
              </a:rPr>
              <a:t>This would be a great start for the analysis and would lead the investigation to a better data-driven decision-making process.</a:t>
            </a:r>
          </a:p>
        </p:txBody>
      </p:sp>
    </p:spTree>
    <p:extLst>
      <p:ext uri="{BB962C8B-B14F-4D97-AF65-F5344CB8AC3E}">
        <p14:creationId xmlns:p14="http://schemas.microsoft.com/office/powerpoint/2010/main" val="22281507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ferris wheel at night&#10;&#10;Description automatically generated with medium confidence">
            <a:extLst>
              <a:ext uri="{FF2B5EF4-FFF2-40B4-BE49-F238E27FC236}">
                <a16:creationId xmlns:a16="http://schemas.microsoft.com/office/drawing/2014/main" id="{1C0B87F0-D636-D49A-32D2-C19CD581353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140" r="7405"/>
          <a:stretch/>
        </p:blipFill>
        <p:spPr>
          <a:xfrm>
            <a:off x="6937715" y="0"/>
            <a:ext cx="5139798" cy="4546835"/>
          </a:xfrm>
          <a:custGeom>
            <a:avLst/>
            <a:gdLst/>
            <a:ahLst/>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p:spPr>
      </p:pic>
      <p:pic>
        <p:nvPicPr>
          <p:cNvPr id="6" name="Picture 5">
            <a:extLst>
              <a:ext uri="{FF2B5EF4-FFF2-40B4-BE49-F238E27FC236}">
                <a16:creationId xmlns:a16="http://schemas.microsoft.com/office/drawing/2014/main" id="{C8871FFC-561F-D5A4-F164-F2E1AF79F0F6}"/>
              </a:ext>
            </a:extLst>
          </p:cNvPr>
          <p:cNvPicPr>
            <a:picLocks noChangeAspect="1"/>
          </p:cNvPicPr>
          <p:nvPr/>
        </p:nvPicPr>
        <p:blipFill rotWithShape="1">
          <a:blip r:embed="rId4"/>
          <a:srcRect t="-10062" b="-10062"/>
          <a:stretch/>
        </p:blipFill>
        <p:spPr>
          <a:xfrm>
            <a:off x="323290" y="752600"/>
            <a:ext cx="6720505" cy="6346274"/>
          </a:xfrm>
          <a:prstGeom prst="rect">
            <a:avLst/>
          </a:prstGeom>
        </p:spPr>
      </p:pic>
    </p:spTree>
    <p:extLst>
      <p:ext uri="{BB962C8B-B14F-4D97-AF65-F5344CB8AC3E}">
        <p14:creationId xmlns:p14="http://schemas.microsoft.com/office/powerpoint/2010/main" val="6072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erris wheel at night&#10;&#10;Description automatically generated with medium confidence">
            <a:extLst>
              <a:ext uri="{FF2B5EF4-FFF2-40B4-BE49-F238E27FC236}">
                <a16:creationId xmlns:a16="http://schemas.microsoft.com/office/drawing/2014/main" id="{F2F46F98-1764-C6B2-61CC-35CE50FF2207}"/>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204" b="6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1E1FE9BA-DA1A-51D1-9070-A2FE1FC43375}"/>
              </a:ext>
            </a:extLst>
          </p:cNvPr>
          <p:cNvSpPr>
            <a:spLocks noGrp="1"/>
          </p:cNvSpPr>
          <p:nvPr>
            <p:ph type="ctrTitle"/>
          </p:nvPr>
        </p:nvSpPr>
        <p:spPr>
          <a:xfrm>
            <a:off x="294561" y="2798064"/>
            <a:ext cx="6973204" cy="1261872"/>
          </a:xfrm>
        </p:spPr>
        <p:txBody>
          <a:bodyPr anchor="ctr">
            <a:normAutofit/>
          </a:bodyPr>
          <a:lstStyle/>
          <a:p>
            <a:pPr algn="l"/>
            <a:r>
              <a:rPr lang="en-US" sz="4100" b="1" dirty="0">
                <a:solidFill>
                  <a:schemeClr val="tx1">
                    <a:lumMod val="85000"/>
                    <a:lumOff val="15000"/>
                  </a:schemeClr>
                </a:solidFill>
              </a:rPr>
              <a:t>Thank you!</a:t>
            </a:r>
          </a:p>
        </p:txBody>
      </p:sp>
      <p:sp>
        <p:nvSpPr>
          <p:cNvPr id="3" name="Subtitle 2">
            <a:extLst>
              <a:ext uri="{FF2B5EF4-FFF2-40B4-BE49-F238E27FC236}">
                <a16:creationId xmlns:a16="http://schemas.microsoft.com/office/drawing/2014/main" id="{B54B964F-26C8-75B9-20FB-8A57D23839E2}"/>
              </a:ext>
            </a:extLst>
          </p:cNvPr>
          <p:cNvSpPr>
            <a:spLocks noGrp="1"/>
          </p:cNvSpPr>
          <p:nvPr>
            <p:ph type="subTitle" idx="1"/>
          </p:nvPr>
        </p:nvSpPr>
        <p:spPr>
          <a:xfrm>
            <a:off x="8197030" y="5930953"/>
            <a:ext cx="3994950" cy="927037"/>
          </a:xfrm>
        </p:spPr>
        <p:txBody>
          <a:bodyPr anchor="ctr">
            <a:normAutofit/>
          </a:bodyPr>
          <a:lstStyle/>
          <a:p>
            <a:pPr algn="l"/>
            <a:r>
              <a:rPr lang="en-US" sz="2000" dirty="0">
                <a:solidFill>
                  <a:schemeClr val="tx2"/>
                </a:solidFill>
              </a:rPr>
              <a:t>DDDM-Amusement Park Scenario</a:t>
            </a:r>
          </a:p>
        </p:txBody>
      </p:sp>
    </p:spTree>
    <p:extLst>
      <p:ext uri="{BB962C8B-B14F-4D97-AF65-F5344CB8AC3E}">
        <p14:creationId xmlns:p14="http://schemas.microsoft.com/office/powerpoint/2010/main" val="2603343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524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DATA-DRIVEN PROCESS IMPROVEMENT PROJECT </vt:lpstr>
      <vt:lpstr>What data are necessary to include? Why?</vt:lpstr>
      <vt:lpstr>What data to set aside (NOT include)? Why?</vt:lpstr>
      <vt:lpstr>How to go about collecting the data, and what new data collection strategies or tools are needed to do so?  </vt:lpstr>
      <vt:lpstr>Which should be conducted first? and why?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PROCESS IMPROVEMENT PROJECT </dc:title>
  <dc:creator>LINAH ABDULLAH HASSAN ALHARTHI</dc:creator>
  <cp:lastModifiedBy>LINAH ABDULLAH HASSAN ALHARTHI</cp:lastModifiedBy>
  <cp:revision>2</cp:revision>
  <dcterms:created xsi:type="dcterms:W3CDTF">2022-08-21T02:41:24Z</dcterms:created>
  <dcterms:modified xsi:type="dcterms:W3CDTF">2022-08-21T18:17:59Z</dcterms:modified>
</cp:coreProperties>
</file>