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6" r:id="rId3"/>
    <p:sldId id="263" r:id="rId4"/>
    <p:sldId id="264" r:id="rId5"/>
    <p:sldId id="260" r:id="rId6"/>
    <p:sldId id="261" r:id="rId7"/>
    <p:sldId id="265" r:id="rId8"/>
    <p:sldId id="262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D0D04-593C-4342-88BE-C3E8C5244CEC}" type="datetimeFigureOut">
              <a:rPr lang="en-ZA" smtClean="0"/>
              <a:t>2019/02/15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290CB-59B6-4EA2-BBB8-FDC21A35D1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445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290CB-59B6-4EA2-BBB8-FDC21A35D16C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713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323CD5-37EB-4826-8302-480EC7E2C461}" type="datetimeFigureOut">
              <a:rPr lang="en-ZA" smtClean="0"/>
              <a:t>2019/02/15</a:t>
            </a:fld>
            <a:endParaRPr lang="en-Z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BC1D25-24CB-4476-8588-D50A87C721D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3CD5-37EB-4826-8302-480EC7E2C461}" type="datetimeFigureOut">
              <a:rPr lang="en-ZA" smtClean="0"/>
              <a:t>2019/02/15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1D25-24CB-4476-8588-D50A87C721D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3CD5-37EB-4826-8302-480EC7E2C461}" type="datetimeFigureOut">
              <a:rPr lang="en-ZA" smtClean="0"/>
              <a:t>2019/02/15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1D25-24CB-4476-8588-D50A87C721D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3CD5-37EB-4826-8302-480EC7E2C461}" type="datetimeFigureOut">
              <a:rPr lang="en-ZA" smtClean="0"/>
              <a:t>2019/02/15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1D25-24CB-4476-8588-D50A87C721DB}" type="slidenum">
              <a:rPr lang="en-ZA" smtClean="0"/>
              <a:t>‹#›</a:t>
            </a:fld>
            <a:endParaRPr lang="en-Z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3CD5-37EB-4826-8302-480EC7E2C461}" type="datetimeFigureOut">
              <a:rPr lang="en-ZA" smtClean="0"/>
              <a:t>2019/02/15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1D25-24CB-4476-8588-D50A87C721DB}" type="slidenum">
              <a:rPr lang="en-ZA" smtClean="0"/>
              <a:t>‹#›</a:t>
            </a:fld>
            <a:endParaRPr lang="en-Z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3CD5-37EB-4826-8302-480EC7E2C461}" type="datetimeFigureOut">
              <a:rPr lang="en-ZA" smtClean="0"/>
              <a:t>2019/02/15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1D25-24CB-4476-8588-D50A87C721DB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3CD5-37EB-4826-8302-480EC7E2C461}" type="datetimeFigureOut">
              <a:rPr lang="en-ZA" smtClean="0"/>
              <a:t>2019/02/15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1D25-24CB-4476-8588-D50A87C721D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3CD5-37EB-4826-8302-480EC7E2C461}" type="datetimeFigureOut">
              <a:rPr lang="en-ZA" smtClean="0"/>
              <a:t>2019/02/15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1D25-24CB-4476-8588-D50A87C721DB}" type="slidenum">
              <a:rPr lang="en-ZA" smtClean="0"/>
              <a:t>‹#›</a:t>
            </a:fld>
            <a:endParaRPr lang="en-Z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3CD5-37EB-4826-8302-480EC7E2C461}" type="datetimeFigureOut">
              <a:rPr lang="en-ZA" smtClean="0"/>
              <a:t>2019/02/15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1D25-24CB-4476-8588-D50A87C721D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E323CD5-37EB-4826-8302-480EC7E2C461}" type="datetimeFigureOut">
              <a:rPr lang="en-ZA" smtClean="0"/>
              <a:t>2019/02/15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1D25-24CB-4476-8588-D50A87C721D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323CD5-37EB-4826-8302-480EC7E2C461}" type="datetimeFigureOut">
              <a:rPr lang="en-ZA" smtClean="0"/>
              <a:t>2019/02/15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BC1D25-24CB-4476-8588-D50A87C721DB}" type="slidenum">
              <a:rPr lang="en-ZA" smtClean="0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E323CD5-37EB-4826-8302-480EC7E2C461}" type="datetimeFigureOut">
              <a:rPr lang="en-ZA" smtClean="0"/>
              <a:t>2019/02/15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2BC1D25-24CB-4476-8588-D50A87C721DB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Graduate Connect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Giving BBD first choice on cream of the crop developers</a:t>
            </a:r>
          </a:p>
        </p:txBody>
      </p:sp>
    </p:spTree>
    <p:extLst>
      <p:ext uri="{BB962C8B-B14F-4D97-AF65-F5344CB8AC3E}">
        <p14:creationId xmlns:p14="http://schemas.microsoft.com/office/powerpoint/2010/main" val="21594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Best people = best products = happy clients</a:t>
            </a:r>
          </a:p>
          <a:p>
            <a:r>
              <a:rPr lang="en-ZA" dirty="0"/>
              <a:t>Happy clients = Repeat clients</a:t>
            </a:r>
          </a:p>
          <a:p>
            <a:r>
              <a:rPr lang="en-ZA" dirty="0"/>
              <a:t>Repeat clients = $$$ for BBD</a:t>
            </a:r>
          </a:p>
          <a:p>
            <a:r>
              <a:rPr lang="en-ZA" dirty="0"/>
              <a:t>$$$ for BBD = $$$ for staff = happy staff</a:t>
            </a:r>
          </a:p>
          <a:p>
            <a:r>
              <a:rPr lang="en-ZA" dirty="0"/>
              <a:t>Happy staff = good retention</a:t>
            </a:r>
          </a:p>
          <a:p>
            <a:r>
              <a:rPr lang="en-ZA" dirty="0"/>
              <a:t>Good retention = $$$ for BBD</a:t>
            </a:r>
          </a:p>
          <a:p>
            <a:r>
              <a:rPr lang="en-ZA" dirty="0"/>
              <a:t>Best way to get the best people = fresh out of University.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Good people</a:t>
            </a:r>
          </a:p>
        </p:txBody>
      </p:sp>
    </p:spTree>
    <p:extLst>
      <p:ext uri="{BB962C8B-B14F-4D97-AF65-F5344CB8AC3E}">
        <p14:creationId xmlns:p14="http://schemas.microsoft.com/office/powerpoint/2010/main" val="244282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Been mentioned many times</a:t>
            </a:r>
          </a:p>
          <a:p>
            <a:r>
              <a:rPr lang="en-ZA" dirty="0"/>
              <a:t>3 Grads joined– all Graduated Cum Laude in top 15% of RAU. (2 of these are BBD execs today)</a:t>
            </a:r>
          </a:p>
          <a:p>
            <a:r>
              <a:rPr lang="en-ZA" dirty="0"/>
              <a:t>We pulled in 2 others</a:t>
            </a:r>
          </a:p>
          <a:p>
            <a:r>
              <a:rPr lang="en-ZA" dirty="0"/>
              <a:t>This went well – lets do it more in CPT (&amp;JHB)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Old Times</a:t>
            </a:r>
          </a:p>
        </p:txBody>
      </p:sp>
    </p:spTree>
    <p:extLst>
      <p:ext uri="{BB962C8B-B14F-4D97-AF65-F5344CB8AC3E}">
        <p14:creationId xmlns:p14="http://schemas.microsoft.com/office/powerpoint/2010/main" val="372544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1) Seek out the top achievers based on their percentage results</a:t>
            </a:r>
            <a:endParaRPr lang="en-ZA" dirty="0"/>
          </a:p>
          <a:p>
            <a:pPr lvl="0"/>
            <a:r>
              <a:rPr lang="en-US" dirty="0"/>
              <a:t>2) Interview a bunch of them</a:t>
            </a:r>
            <a:endParaRPr lang="en-ZA" dirty="0"/>
          </a:p>
          <a:p>
            <a:pPr lvl="0"/>
            <a:r>
              <a:rPr lang="en-US" dirty="0"/>
              <a:t>3) Hire the ones that have a good cultural fit and attitude</a:t>
            </a:r>
          </a:p>
          <a:p>
            <a:pPr lvl="0"/>
            <a:r>
              <a:rPr lang="en-US" dirty="0"/>
              <a:t>Simple right? Wrong.. We are blocked with the first point.</a:t>
            </a:r>
            <a:endParaRPr lang="en-ZA" dirty="0"/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How? Simple.</a:t>
            </a:r>
          </a:p>
        </p:txBody>
      </p:sp>
    </p:spTree>
    <p:extLst>
      <p:ext uri="{BB962C8B-B14F-4D97-AF65-F5344CB8AC3E}">
        <p14:creationId xmlns:p14="http://schemas.microsoft.com/office/powerpoint/2010/main" val="404112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no way BBD (along with its competitors) can easily seek out and contact the top achieving graduates based on actual percentage scores. </a:t>
            </a:r>
          </a:p>
          <a:p>
            <a:r>
              <a:rPr lang="en-US" dirty="0"/>
              <a:t>Universities keep this information confidential</a:t>
            </a:r>
          </a:p>
          <a:p>
            <a:r>
              <a:rPr lang="en-US" dirty="0"/>
              <a:t>Career days are offered by universities, but that doesn’t identify actual percentage scores or even assure that top achievers will attend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12004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Launch a responsive website where students can upload their percentage scores and transcripts out of their own free will hoping it will land them the best job they can get.</a:t>
            </a:r>
          </a:p>
          <a:p>
            <a:r>
              <a:rPr lang="en-US" dirty="0"/>
              <a:t>Incentivize their data sharing in various ways e.g. offering an entry into a lucky draw with a cash payout. Create a buzz on social media etc.</a:t>
            </a:r>
          </a:p>
          <a:p>
            <a:r>
              <a:rPr lang="en-US" dirty="0"/>
              <a:t>Partner with Golden Key Honors Society (They already have this data only for top 15% of Grads. I have engaged with them – withholding this idea and they are keen to meet)</a:t>
            </a:r>
          </a:p>
          <a:p>
            <a:r>
              <a:rPr lang="en-US" dirty="0"/>
              <a:t>Later host coding competitions with cash payout if they upload data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63892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ZA" dirty="0"/>
              <a:t>Very unique, valuable database of information.</a:t>
            </a:r>
          </a:p>
          <a:p>
            <a:r>
              <a:rPr lang="en-ZA" dirty="0"/>
              <a:t>No online portal similar to this</a:t>
            </a:r>
          </a:p>
          <a:p>
            <a:r>
              <a:rPr lang="en-ZA" dirty="0"/>
              <a:t>No recruitment sites aimed at only Grads</a:t>
            </a:r>
          </a:p>
          <a:p>
            <a:r>
              <a:rPr lang="en-ZA" dirty="0"/>
              <a:t>No current online portal holding any results or even admissions</a:t>
            </a:r>
          </a:p>
          <a:p>
            <a:r>
              <a:rPr lang="en-ZA" dirty="0"/>
              <a:t>Grads can get a summary of how they rank amongst their peers (18 out of 64) pushing students to achieve better – the saying “a pass is a pass” is no longer valid</a:t>
            </a:r>
          </a:p>
          <a:p>
            <a:r>
              <a:rPr lang="en-ZA" dirty="0"/>
              <a:t>Students can use it to connect with students from other universities to join for projects etc. (anything which generates incentives for data sharing)</a:t>
            </a:r>
          </a:p>
          <a:p>
            <a:r>
              <a:rPr lang="en-ZA" dirty="0"/>
              <a:t>BBD get first choice of top achievers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Uniqueness</a:t>
            </a:r>
          </a:p>
        </p:txBody>
      </p:sp>
    </p:spTree>
    <p:extLst>
      <p:ext uri="{BB962C8B-B14F-4D97-AF65-F5344CB8AC3E}">
        <p14:creationId xmlns:p14="http://schemas.microsoft.com/office/powerpoint/2010/main" val="57768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Income potential</a:t>
            </a:r>
          </a:p>
          <a:p>
            <a:r>
              <a:rPr lang="en-ZA" dirty="0"/>
              <a:t>Networking with industry</a:t>
            </a:r>
          </a:p>
          <a:p>
            <a:r>
              <a:rPr lang="en-ZA" dirty="0"/>
              <a:t>Generate Leads</a:t>
            </a:r>
          </a:p>
          <a:p>
            <a:r>
              <a:rPr lang="en-ZA" dirty="0"/>
              <a:t>Maintain communication with the best</a:t>
            </a:r>
          </a:p>
          <a:p>
            <a:r>
              <a:rPr lang="en-ZA" dirty="0"/>
              <a:t>Improve BBD reputation </a:t>
            </a:r>
          </a:p>
          <a:p>
            <a:r>
              <a:rPr lang="en-ZA" dirty="0"/>
              <a:t>Cheap to launch</a:t>
            </a:r>
          </a:p>
          <a:p>
            <a:r>
              <a:rPr lang="en-ZA" dirty="0"/>
              <a:t>Easy to incentivise and market</a:t>
            </a:r>
          </a:p>
          <a:p>
            <a:r>
              <a:rPr lang="en-ZA" dirty="0"/>
              <a:t>Growth potential = global (doesn’t just have to be for developers)</a:t>
            </a:r>
          </a:p>
          <a:p>
            <a:r>
              <a:rPr lang="en-ZA" dirty="0"/>
              <a:t>Improve marks amongst students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Other Benefits</a:t>
            </a:r>
          </a:p>
        </p:txBody>
      </p:sp>
    </p:spTree>
    <p:extLst>
      <p:ext uri="{BB962C8B-B14F-4D97-AF65-F5344CB8AC3E}">
        <p14:creationId xmlns:p14="http://schemas.microsoft.com/office/powerpoint/2010/main" val="215652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Content Placeholder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8871"/>
            <a:ext cx="1476375" cy="260032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1600" dirty="0">
                <a:latin typeface="Calibri" panose="020F0502020204030204" pitchFamily="34" charset="0"/>
              </a:rPr>
              <a:t>Graduate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Overview</a:t>
            </a:r>
          </a:p>
        </p:txBody>
      </p:sp>
      <p:sp>
        <p:nvSpPr>
          <p:cNvPr id="4" name="Oval 3"/>
          <p:cNvSpPr/>
          <p:nvPr/>
        </p:nvSpPr>
        <p:spPr>
          <a:xfrm>
            <a:off x="2051720" y="1700808"/>
            <a:ext cx="3240360" cy="381642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perspectiveRelaxed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Graduate Connect</a:t>
            </a:r>
          </a:p>
        </p:txBody>
      </p:sp>
      <p:sp>
        <p:nvSpPr>
          <p:cNvPr id="5" name="Oval 4"/>
          <p:cNvSpPr/>
          <p:nvPr/>
        </p:nvSpPr>
        <p:spPr>
          <a:xfrm>
            <a:off x="7020272" y="1354760"/>
            <a:ext cx="1609134" cy="97210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perspectiveRelaxed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BBD</a:t>
            </a:r>
          </a:p>
        </p:txBody>
      </p:sp>
      <p:sp>
        <p:nvSpPr>
          <p:cNvPr id="6" name="Oval 5"/>
          <p:cNvSpPr/>
          <p:nvPr/>
        </p:nvSpPr>
        <p:spPr>
          <a:xfrm>
            <a:off x="6660232" y="2341876"/>
            <a:ext cx="1609134" cy="97210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perspectiveRelaxed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chemeClr val="bg2">
                    <a:lumMod val="25000"/>
                  </a:schemeClr>
                </a:solidFill>
              </a:rPr>
              <a:t>Agencies</a:t>
            </a:r>
          </a:p>
        </p:txBody>
      </p:sp>
      <p:sp>
        <p:nvSpPr>
          <p:cNvPr id="7" name="Oval 6"/>
          <p:cNvSpPr/>
          <p:nvPr/>
        </p:nvSpPr>
        <p:spPr>
          <a:xfrm>
            <a:off x="6372200" y="3348610"/>
            <a:ext cx="1728192" cy="97210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perspectiveRelaxed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Businesses</a:t>
            </a:r>
          </a:p>
        </p:txBody>
      </p:sp>
      <p:sp>
        <p:nvSpPr>
          <p:cNvPr id="8" name="Oval 7"/>
          <p:cNvSpPr/>
          <p:nvPr/>
        </p:nvSpPr>
        <p:spPr>
          <a:xfrm>
            <a:off x="6660232" y="4275143"/>
            <a:ext cx="1609134" cy="97210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perspectiveRelaxed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Marketing Companies</a:t>
            </a:r>
          </a:p>
        </p:txBody>
      </p:sp>
      <p:sp>
        <p:nvSpPr>
          <p:cNvPr id="9" name="Oval 8"/>
          <p:cNvSpPr/>
          <p:nvPr/>
        </p:nvSpPr>
        <p:spPr>
          <a:xfrm>
            <a:off x="7020272" y="5247251"/>
            <a:ext cx="1609134" cy="97210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perspectiveRelaxed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Statistics Companies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716016" y="1988840"/>
            <a:ext cx="2160240" cy="792088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096472" y="2924944"/>
            <a:ext cx="1491752" cy="147008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48500" y="3929196"/>
            <a:ext cx="95169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32040" y="4656114"/>
            <a:ext cx="1656184" cy="105083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67944" y="5085184"/>
            <a:ext cx="2808312" cy="720039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475656" y="2636912"/>
            <a:ext cx="720080" cy="43504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1259632" y="3284984"/>
            <a:ext cx="692303" cy="50405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476375" y="4656114"/>
            <a:ext cx="935385" cy="353035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49795" y="4833115"/>
            <a:ext cx="1874148" cy="97210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perspectiveRelaxed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chemeClr val="bg2">
                    <a:lumMod val="25000"/>
                  </a:schemeClr>
                </a:solidFill>
              </a:rPr>
              <a:t>Advertising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644008" y="2150858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latin typeface="Calibri" panose="020F0502020204030204" pitchFamily="34" charset="0"/>
              </a:rPr>
              <a:t>$ - Happy Clients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691680" y="2520190"/>
            <a:ext cx="9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>
                <a:latin typeface="Calibri" panose="020F0502020204030204" pitchFamily="34" charset="0"/>
              </a:rPr>
              <a:t>Input Results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87624" y="3071952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>
                <a:latin typeface="Calibri" panose="020F0502020204030204" pitchFamily="34" charset="0"/>
              </a:rPr>
              <a:t>View Rank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91680" y="487065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latin typeface="Calibri" panose="020F0502020204030204" pitchFamily="34" charset="0"/>
              </a:rPr>
              <a:t>$ -Advertising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40488" y="2658690"/>
            <a:ext cx="1275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latin typeface="Calibri" panose="020F0502020204030204" pitchFamily="34" charset="0"/>
              </a:rPr>
              <a:t>$ - License Fees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348500" y="3348951"/>
            <a:ext cx="1282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latin typeface="Calibri" panose="020F0502020204030204" pitchFamily="34" charset="0"/>
              </a:rPr>
              <a:t>$ - License &amp; Placement Fees</a:t>
            </a:r>
          </a:p>
          <a:p>
            <a:endParaRPr lang="en-ZA" dirty="0"/>
          </a:p>
        </p:txBody>
      </p:sp>
      <p:sp>
        <p:nvSpPr>
          <p:cNvPr id="104" name="TextBox 103"/>
          <p:cNvSpPr txBox="1"/>
          <p:nvPr/>
        </p:nvSpPr>
        <p:spPr>
          <a:xfrm>
            <a:off x="5292080" y="432071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latin typeface="Calibri" panose="020F0502020204030204" pitchFamily="34" charset="0"/>
              </a:rPr>
              <a:t>$ - Data Sales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240488" y="5147649"/>
            <a:ext cx="1623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>
                <a:latin typeface="Calibri" panose="020F0502020204030204" pitchFamily="34" charset="0"/>
              </a:rPr>
              <a:t>$ - Reports &amp;data sales</a:t>
            </a:r>
          </a:p>
        </p:txBody>
      </p:sp>
    </p:spTree>
    <p:extLst>
      <p:ext uri="{BB962C8B-B14F-4D97-AF65-F5344CB8AC3E}">
        <p14:creationId xmlns:p14="http://schemas.microsoft.com/office/powerpoint/2010/main" val="2963658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1547</TotalTime>
  <Words>516</Words>
  <Application>Microsoft Office PowerPoint</Application>
  <PresentationFormat>On-screen Show (4:3)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Lucida Sans Unicode</vt:lpstr>
      <vt:lpstr>Verdana</vt:lpstr>
      <vt:lpstr>Wingdings 2</vt:lpstr>
      <vt:lpstr>Wingdings 3</vt:lpstr>
      <vt:lpstr>Concourse</vt:lpstr>
      <vt:lpstr>Graduate Connect</vt:lpstr>
      <vt:lpstr>Good people</vt:lpstr>
      <vt:lpstr>Old Times</vt:lpstr>
      <vt:lpstr>How? Simple.</vt:lpstr>
      <vt:lpstr>Problem</vt:lpstr>
      <vt:lpstr>Solution</vt:lpstr>
      <vt:lpstr>Uniqueness</vt:lpstr>
      <vt:lpstr>Other Benefits</vt:lpstr>
      <vt:lpstr>Overview</vt:lpstr>
    </vt:vector>
  </TitlesOfParts>
  <Company>Sanlam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Charlene Cooke (SI)</dc:creator>
  <cp:lastModifiedBy>Charlene Cooke</cp:lastModifiedBy>
  <cp:revision>39</cp:revision>
  <dcterms:created xsi:type="dcterms:W3CDTF">2016-08-31T09:19:26Z</dcterms:created>
  <dcterms:modified xsi:type="dcterms:W3CDTF">2019-02-15T13:26:26Z</dcterms:modified>
</cp:coreProperties>
</file>