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7F70EB-3E99-4BB2-9A19-513DD2E65B7F}"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C9BA3-0F90-4EA5-988A-D769A2C6BE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438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F70EB-3E99-4BB2-9A19-513DD2E65B7F}"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C9BA3-0F90-4EA5-988A-D769A2C6BED0}" type="slidenum">
              <a:rPr lang="en-US" smtClean="0"/>
              <a:t>‹#›</a:t>
            </a:fld>
            <a:endParaRPr lang="en-US"/>
          </a:p>
        </p:txBody>
      </p:sp>
    </p:spTree>
    <p:extLst>
      <p:ext uri="{BB962C8B-B14F-4D97-AF65-F5344CB8AC3E}">
        <p14:creationId xmlns:p14="http://schemas.microsoft.com/office/powerpoint/2010/main" val="253534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F70EB-3E99-4BB2-9A19-513DD2E65B7F}"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C9BA3-0F90-4EA5-988A-D769A2C6BED0}" type="slidenum">
              <a:rPr lang="en-US" smtClean="0"/>
              <a:t>‹#›</a:t>
            </a:fld>
            <a:endParaRPr lang="en-US"/>
          </a:p>
        </p:txBody>
      </p:sp>
    </p:spTree>
    <p:extLst>
      <p:ext uri="{BB962C8B-B14F-4D97-AF65-F5344CB8AC3E}">
        <p14:creationId xmlns:p14="http://schemas.microsoft.com/office/powerpoint/2010/main" val="311567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F70EB-3E99-4BB2-9A19-513DD2E65B7F}"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C9BA3-0F90-4EA5-988A-D769A2C6BED0}" type="slidenum">
              <a:rPr lang="en-US" smtClean="0"/>
              <a:t>‹#›</a:t>
            </a:fld>
            <a:endParaRPr lang="en-US"/>
          </a:p>
        </p:txBody>
      </p:sp>
    </p:spTree>
    <p:extLst>
      <p:ext uri="{BB962C8B-B14F-4D97-AF65-F5344CB8AC3E}">
        <p14:creationId xmlns:p14="http://schemas.microsoft.com/office/powerpoint/2010/main" val="35895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F70EB-3E99-4BB2-9A19-513DD2E65B7F}"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C9BA3-0F90-4EA5-988A-D769A2C6BE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318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7F70EB-3E99-4BB2-9A19-513DD2E65B7F}"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C9BA3-0F90-4EA5-988A-D769A2C6BED0}" type="slidenum">
              <a:rPr lang="en-US" smtClean="0"/>
              <a:t>‹#›</a:t>
            </a:fld>
            <a:endParaRPr lang="en-US"/>
          </a:p>
        </p:txBody>
      </p:sp>
    </p:spTree>
    <p:extLst>
      <p:ext uri="{BB962C8B-B14F-4D97-AF65-F5344CB8AC3E}">
        <p14:creationId xmlns:p14="http://schemas.microsoft.com/office/powerpoint/2010/main" val="213213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F70EB-3E99-4BB2-9A19-513DD2E65B7F}" type="datetimeFigureOut">
              <a:rPr lang="en-US" smtClean="0"/>
              <a:t>3/3/2018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9C9BA3-0F90-4EA5-988A-D769A2C6BED0}" type="slidenum">
              <a:rPr lang="en-US" smtClean="0"/>
              <a:t>‹#›</a:t>
            </a:fld>
            <a:endParaRPr lang="en-US"/>
          </a:p>
        </p:txBody>
      </p:sp>
    </p:spTree>
    <p:extLst>
      <p:ext uri="{BB962C8B-B14F-4D97-AF65-F5344CB8AC3E}">
        <p14:creationId xmlns:p14="http://schemas.microsoft.com/office/powerpoint/2010/main" val="145513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7F70EB-3E99-4BB2-9A19-513DD2E65B7F}" type="datetimeFigureOut">
              <a:rPr lang="en-US" smtClean="0"/>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9C9BA3-0F90-4EA5-988A-D769A2C6BED0}" type="slidenum">
              <a:rPr lang="en-US" smtClean="0"/>
              <a:t>‹#›</a:t>
            </a:fld>
            <a:endParaRPr lang="en-US"/>
          </a:p>
        </p:txBody>
      </p:sp>
    </p:spTree>
    <p:extLst>
      <p:ext uri="{BB962C8B-B14F-4D97-AF65-F5344CB8AC3E}">
        <p14:creationId xmlns:p14="http://schemas.microsoft.com/office/powerpoint/2010/main" val="309777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7F70EB-3E99-4BB2-9A19-513DD2E65B7F}" type="datetimeFigureOut">
              <a:rPr lang="en-US" smtClean="0"/>
              <a:t>3/3/2018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39C9BA3-0F90-4EA5-988A-D769A2C6BED0}" type="slidenum">
              <a:rPr lang="en-US" smtClean="0"/>
              <a:t>‹#›</a:t>
            </a:fld>
            <a:endParaRPr lang="en-US"/>
          </a:p>
        </p:txBody>
      </p:sp>
    </p:spTree>
    <p:extLst>
      <p:ext uri="{BB962C8B-B14F-4D97-AF65-F5344CB8AC3E}">
        <p14:creationId xmlns:p14="http://schemas.microsoft.com/office/powerpoint/2010/main" val="331382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7F70EB-3E99-4BB2-9A19-513DD2E65B7F}" type="datetimeFigureOut">
              <a:rPr lang="en-US" smtClean="0"/>
              <a:t>3/3/2018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9C9BA3-0F90-4EA5-988A-D769A2C6BED0}" type="slidenum">
              <a:rPr lang="en-US" smtClean="0"/>
              <a:t>‹#›</a:t>
            </a:fld>
            <a:endParaRPr lang="en-US"/>
          </a:p>
        </p:txBody>
      </p:sp>
    </p:spTree>
    <p:extLst>
      <p:ext uri="{BB962C8B-B14F-4D97-AF65-F5344CB8AC3E}">
        <p14:creationId xmlns:p14="http://schemas.microsoft.com/office/powerpoint/2010/main" val="286800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7F70EB-3E99-4BB2-9A19-513DD2E65B7F}"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C9BA3-0F90-4EA5-988A-D769A2C6BED0}" type="slidenum">
              <a:rPr lang="en-US" smtClean="0"/>
              <a:t>‹#›</a:t>
            </a:fld>
            <a:endParaRPr lang="en-US"/>
          </a:p>
        </p:txBody>
      </p:sp>
    </p:spTree>
    <p:extLst>
      <p:ext uri="{BB962C8B-B14F-4D97-AF65-F5344CB8AC3E}">
        <p14:creationId xmlns:p14="http://schemas.microsoft.com/office/powerpoint/2010/main" val="417110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7F70EB-3E99-4BB2-9A19-513DD2E65B7F}" type="datetimeFigureOut">
              <a:rPr lang="en-US" smtClean="0"/>
              <a:t>3/3/2018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9C9BA3-0F90-4EA5-988A-D769A2C6BED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644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CSS?</a:t>
            </a:r>
          </a:p>
        </p:txBody>
      </p:sp>
      <p:sp>
        <p:nvSpPr>
          <p:cNvPr id="3" name="Subtitle 2"/>
          <p:cNvSpPr>
            <a:spLocks noGrp="1"/>
          </p:cNvSpPr>
          <p:nvPr>
            <p:ph type="subTitle" idx="1"/>
          </p:nvPr>
        </p:nvSpPr>
        <p:spPr/>
        <p:txBody>
          <a:bodyPr/>
          <a:lstStyle/>
          <a:p>
            <a:r>
              <a:rPr lang="en-US" dirty="0"/>
              <a:t>Cascading Style Sheets</a:t>
            </a:r>
          </a:p>
        </p:txBody>
      </p:sp>
    </p:spTree>
    <p:extLst>
      <p:ext uri="{BB962C8B-B14F-4D97-AF65-F5344CB8AC3E}">
        <p14:creationId xmlns:p14="http://schemas.microsoft.com/office/powerpoint/2010/main" val="2503986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Borders</a:t>
            </a:r>
          </a:p>
        </p:txBody>
      </p:sp>
      <p:sp>
        <p:nvSpPr>
          <p:cNvPr id="3" name="Content Placeholder 2"/>
          <p:cNvSpPr>
            <a:spLocks noGrp="1"/>
          </p:cNvSpPr>
          <p:nvPr>
            <p:ph idx="1"/>
          </p:nvPr>
        </p:nvSpPr>
        <p:spPr/>
        <p:txBody>
          <a:bodyPr/>
          <a:lstStyle/>
          <a:p>
            <a:endParaRPr lang="en-US" dirty="0"/>
          </a:p>
          <a:p>
            <a:pPr marL="201168" lvl="1" indent="0">
              <a:buNone/>
            </a:pPr>
            <a:r>
              <a:rPr lang="en-US" dirty="0"/>
              <a:t>border-style:  solid;</a:t>
            </a:r>
          </a:p>
          <a:p>
            <a:pPr marL="201168" lvl="1" indent="0">
              <a:buNone/>
            </a:pPr>
            <a:r>
              <a:rPr lang="en-US" dirty="0"/>
              <a:t>border-width:  4px;</a:t>
            </a:r>
          </a:p>
          <a:p>
            <a:pPr marL="201168" lvl="1" indent="0">
              <a:buNone/>
            </a:pPr>
            <a:r>
              <a:rPr lang="en-US" dirty="0"/>
              <a:t>border-color:  #333;</a:t>
            </a:r>
          </a:p>
          <a:p>
            <a:pPr marL="201168" lvl="1" indent="0">
              <a:buNone/>
            </a:pPr>
            <a:endParaRPr lang="en-US" dirty="0"/>
          </a:p>
          <a:p>
            <a:pPr marL="201168" lvl="1" indent="0">
              <a:buNone/>
            </a:pPr>
            <a:r>
              <a:rPr lang="en-US" dirty="0"/>
              <a:t>border:  solid  4px  #333;</a:t>
            </a:r>
          </a:p>
          <a:p>
            <a:pPr marL="201168" lvl="1" indent="0">
              <a:buNone/>
            </a:pPr>
            <a:endParaRPr lang="en-US" dirty="0"/>
          </a:p>
        </p:txBody>
      </p:sp>
    </p:spTree>
    <p:extLst>
      <p:ext uri="{BB962C8B-B14F-4D97-AF65-F5344CB8AC3E}">
        <p14:creationId xmlns:p14="http://schemas.microsoft.com/office/powerpoint/2010/main" val="329951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CSS</a:t>
            </a:r>
          </a:p>
        </p:txBody>
      </p:sp>
      <p:sp>
        <p:nvSpPr>
          <p:cNvPr id="3" name="Content Placeholder 2"/>
          <p:cNvSpPr>
            <a:spLocks noGrp="1"/>
          </p:cNvSpPr>
          <p:nvPr>
            <p:ph idx="1"/>
          </p:nvPr>
        </p:nvSpPr>
        <p:spPr/>
        <p:txBody>
          <a:bodyPr/>
          <a:lstStyle/>
          <a:p>
            <a:r>
              <a:rPr lang="en-US" dirty="0"/>
              <a:t>&lt;html&gt;</a:t>
            </a:r>
          </a:p>
          <a:p>
            <a:r>
              <a:rPr lang="en-US" dirty="0"/>
              <a:t>&lt;head&gt;</a:t>
            </a:r>
          </a:p>
          <a:p>
            <a:pPr marL="201168" lvl="1" indent="0">
              <a:buNone/>
            </a:pPr>
            <a:r>
              <a:rPr lang="en-US" dirty="0"/>
              <a:t>&lt;title&gt; Inline CSS &lt;/title&gt;</a:t>
            </a:r>
          </a:p>
          <a:p>
            <a:pPr marL="201168" lvl="1" indent="0">
              <a:buNone/>
            </a:pPr>
            <a:r>
              <a:rPr lang="en-US" dirty="0"/>
              <a:t>&lt;/head&gt;</a:t>
            </a:r>
          </a:p>
          <a:p>
            <a:pPr marL="201168" lvl="1" indent="0">
              <a:buNone/>
            </a:pPr>
            <a:endParaRPr lang="en-US" dirty="0"/>
          </a:p>
          <a:p>
            <a:pPr marL="201168" lvl="1" indent="0">
              <a:buNone/>
            </a:pPr>
            <a:r>
              <a:rPr lang="en-US" dirty="0"/>
              <a:t>&lt;body&gt;</a:t>
            </a:r>
          </a:p>
          <a:p>
            <a:pPr marL="201168" lvl="1" indent="0">
              <a:buNone/>
            </a:pPr>
            <a:r>
              <a:rPr lang="en-US" dirty="0"/>
              <a:t>	&lt;p style=“color: orange; border: solid 1p pink;”&gt; This is a paragraph tag, with inline CSS!&lt;/p&gt;</a:t>
            </a:r>
          </a:p>
          <a:p>
            <a:pPr marL="201168" lvl="1" indent="0">
              <a:buNone/>
            </a:pPr>
            <a:endParaRPr lang="en-US" dirty="0"/>
          </a:p>
          <a:p>
            <a:pPr marL="201168" lvl="1" indent="0">
              <a:buNone/>
            </a:pPr>
            <a:r>
              <a:rPr lang="en-US" dirty="0"/>
              <a:t>&lt;/body&gt;</a:t>
            </a:r>
          </a:p>
          <a:p>
            <a:r>
              <a:rPr lang="en-US" dirty="0"/>
              <a:t>&lt;/html&gt;</a:t>
            </a:r>
          </a:p>
          <a:p>
            <a:endParaRPr lang="en-US" dirty="0"/>
          </a:p>
        </p:txBody>
      </p:sp>
    </p:spTree>
    <p:extLst>
      <p:ext uri="{BB962C8B-B14F-4D97-AF65-F5344CB8AC3E}">
        <p14:creationId xmlns:p14="http://schemas.microsoft.com/office/powerpoint/2010/main" val="97582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CSS</a:t>
            </a:r>
          </a:p>
        </p:txBody>
      </p:sp>
      <p:sp>
        <p:nvSpPr>
          <p:cNvPr id="4" name="Content Placeholder 2"/>
          <p:cNvSpPr>
            <a:spLocks noGrp="1"/>
          </p:cNvSpPr>
          <p:nvPr>
            <p:ph idx="1"/>
          </p:nvPr>
        </p:nvSpPr>
        <p:spPr>
          <a:xfrm>
            <a:off x="1097280" y="1737360"/>
            <a:ext cx="10058400" cy="4639164"/>
          </a:xfrm>
        </p:spPr>
        <p:txBody>
          <a:bodyPr>
            <a:normAutofit fontScale="62500" lnSpcReduction="20000"/>
          </a:bodyPr>
          <a:lstStyle/>
          <a:p>
            <a:r>
              <a:rPr lang="en-US" dirty="0"/>
              <a:t>&lt;html&gt;</a:t>
            </a:r>
          </a:p>
          <a:p>
            <a:r>
              <a:rPr lang="en-US" dirty="0"/>
              <a:t>&lt;head&gt;</a:t>
            </a:r>
          </a:p>
          <a:p>
            <a:pPr marL="201168" lvl="1" indent="0">
              <a:buNone/>
            </a:pPr>
            <a:r>
              <a:rPr lang="en-US" dirty="0"/>
              <a:t>&lt;title&gt; Internal CSS &lt;/title&gt;</a:t>
            </a:r>
          </a:p>
          <a:p>
            <a:pPr marL="201168" lvl="1" indent="0">
              <a:buNone/>
            </a:pPr>
            <a:r>
              <a:rPr lang="en-US" dirty="0"/>
              <a:t>&lt;style type=“text/</a:t>
            </a:r>
            <a:r>
              <a:rPr lang="en-US" dirty="0" err="1"/>
              <a:t>css</a:t>
            </a:r>
            <a:r>
              <a:rPr lang="en-US" dirty="0"/>
              <a:t>”&gt;</a:t>
            </a:r>
          </a:p>
          <a:p>
            <a:pPr marL="201168" lvl="1" indent="0">
              <a:buNone/>
            </a:pPr>
            <a:r>
              <a:rPr lang="en-US" dirty="0"/>
              <a:t> 	body {</a:t>
            </a:r>
          </a:p>
          <a:p>
            <a:pPr marL="201168" lvl="1" indent="0">
              <a:buNone/>
            </a:pPr>
            <a:r>
              <a:rPr lang="en-US" dirty="0"/>
              <a:t> 	           background: black;</a:t>
            </a:r>
          </a:p>
          <a:p>
            <a:pPr marL="201168" lvl="1" indent="0">
              <a:buNone/>
            </a:pPr>
            <a:r>
              <a:rPr lang="en-US" dirty="0"/>
              <a:t>                                 }</a:t>
            </a:r>
          </a:p>
          <a:p>
            <a:pPr marL="201168" lvl="1" indent="0">
              <a:buNone/>
            </a:pPr>
            <a:r>
              <a:rPr lang="en-US" dirty="0"/>
              <a:t>	h1 {</a:t>
            </a:r>
          </a:p>
          <a:p>
            <a:pPr marL="201168" lvl="1" indent="0">
              <a:buNone/>
            </a:pPr>
            <a:r>
              <a:rPr lang="en-US" dirty="0"/>
              <a:t>	      color: orange;</a:t>
            </a:r>
          </a:p>
          <a:p>
            <a:pPr marL="201168" lvl="1" indent="0">
              <a:buNone/>
            </a:pPr>
            <a:r>
              <a:rPr lang="en-US" dirty="0"/>
              <a:t>	      font-size:  50px;</a:t>
            </a:r>
          </a:p>
          <a:p>
            <a:pPr marL="201168" lvl="1" indent="0">
              <a:buNone/>
            </a:pPr>
            <a:r>
              <a:rPr lang="en-US" dirty="0"/>
              <a:t>                            }</a:t>
            </a:r>
          </a:p>
          <a:p>
            <a:pPr marL="201168" lvl="1" indent="0">
              <a:buNone/>
            </a:pPr>
            <a:r>
              <a:rPr lang="en-US" dirty="0"/>
              <a:t>                         p {</a:t>
            </a:r>
          </a:p>
          <a:p>
            <a:pPr marL="201168" lvl="1" indent="0">
              <a:buNone/>
            </a:pPr>
            <a:r>
              <a:rPr lang="en-US" dirty="0"/>
              <a:t>                              color:  white;</a:t>
            </a:r>
          </a:p>
          <a:p>
            <a:pPr marL="201168" lvl="1" indent="0">
              <a:buNone/>
            </a:pPr>
            <a:r>
              <a:rPr lang="en-US" dirty="0"/>
              <a:t>                             }</a:t>
            </a:r>
          </a:p>
          <a:p>
            <a:pPr marL="201168" lvl="1" indent="0">
              <a:buNone/>
            </a:pPr>
            <a:r>
              <a:rPr lang="en-US" dirty="0"/>
              <a:t>&lt;/style?</a:t>
            </a:r>
          </a:p>
          <a:p>
            <a:pPr marL="201168" lvl="1" indent="0">
              <a:buNone/>
            </a:pPr>
            <a:r>
              <a:rPr lang="en-US" dirty="0"/>
              <a:t>&lt;/head&gt;</a:t>
            </a:r>
          </a:p>
          <a:p>
            <a:pPr marL="201168" lvl="1" indent="0">
              <a:buNone/>
            </a:pPr>
            <a:r>
              <a:rPr lang="en-US" dirty="0"/>
              <a:t>&lt;body&gt;</a:t>
            </a:r>
          </a:p>
          <a:p>
            <a:pPr marL="201168" lvl="1" indent="0">
              <a:buNone/>
            </a:pPr>
            <a:r>
              <a:rPr lang="en-US" dirty="0"/>
              <a:t>	&lt;h1&gt; Internal CSS &lt;/h1&gt;</a:t>
            </a:r>
          </a:p>
          <a:p>
            <a:pPr marL="201168" lvl="1" indent="0">
              <a:buNone/>
            </a:pPr>
            <a:r>
              <a:rPr lang="en-US" dirty="0"/>
              <a:t>	&lt;p&gt; This page uses internal CSS, which is cleaner than inline CSS, however, HTML is best left CSS-free. &lt;/p&gt;</a:t>
            </a:r>
          </a:p>
          <a:p>
            <a:pPr marL="201168" lvl="1" indent="0">
              <a:buNone/>
            </a:pPr>
            <a:r>
              <a:rPr lang="en-US" dirty="0"/>
              <a:t>&lt;/body&gt;</a:t>
            </a:r>
          </a:p>
          <a:p>
            <a:r>
              <a:rPr lang="en-US" dirty="0"/>
              <a:t>&lt;/html&gt;</a:t>
            </a:r>
          </a:p>
          <a:p>
            <a:endParaRPr lang="en-US" dirty="0"/>
          </a:p>
        </p:txBody>
      </p:sp>
    </p:spTree>
    <p:extLst>
      <p:ext uri="{BB962C8B-B14F-4D97-AF65-F5344CB8AC3E}">
        <p14:creationId xmlns:p14="http://schemas.microsoft.com/office/powerpoint/2010/main" val="131704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CSS</a:t>
            </a:r>
          </a:p>
        </p:txBody>
      </p:sp>
      <p:sp>
        <p:nvSpPr>
          <p:cNvPr id="5" name="Content Placeholder 2"/>
          <p:cNvSpPr>
            <a:spLocks noGrp="1"/>
          </p:cNvSpPr>
          <p:nvPr>
            <p:ph idx="1"/>
          </p:nvPr>
        </p:nvSpPr>
        <p:spPr>
          <a:xfrm>
            <a:off x="1097280" y="1845734"/>
            <a:ext cx="10058400" cy="4023360"/>
          </a:xfrm>
        </p:spPr>
        <p:txBody>
          <a:bodyPr>
            <a:normAutofit fontScale="77500" lnSpcReduction="20000"/>
          </a:bodyPr>
          <a:lstStyle/>
          <a:p>
            <a:r>
              <a:rPr lang="en-US" dirty="0"/>
              <a:t>&lt;html&gt;</a:t>
            </a:r>
          </a:p>
          <a:p>
            <a:r>
              <a:rPr lang="en-US" dirty="0"/>
              <a:t>&lt;head&gt;</a:t>
            </a:r>
          </a:p>
          <a:p>
            <a:pPr marL="201168" lvl="1" indent="0">
              <a:buNone/>
            </a:pPr>
            <a:r>
              <a:rPr lang="en-US" dirty="0"/>
              <a:t>&lt;title&gt; External  CSS &lt;/title&gt;</a:t>
            </a:r>
          </a:p>
          <a:p>
            <a:pPr marL="201168" lvl="1" indent="0">
              <a:buNone/>
            </a:pPr>
            <a:r>
              <a:rPr lang="en-US" dirty="0"/>
              <a:t>&lt;link </a:t>
            </a:r>
            <a:r>
              <a:rPr lang="en-US" dirty="0" err="1"/>
              <a:t>rel</a:t>
            </a:r>
            <a:r>
              <a:rPr lang="en-US" dirty="0"/>
              <a:t>=“stylesheet” type=“text/</a:t>
            </a:r>
            <a:r>
              <a:rPr lang="en-US" dirty="0" err="1"/>
              <a:t>css</a:t>
            </a:r>
            <a:r>
              <a:rPr lang="en-US" dirty="0"/>
              <a:t>” </a:t>
            </a:r>
            <a:r>
              <a:rPr lang="en-US" dirty="0" err="1"/>
              <a:t>href</a:t>
            </a:r>
            <a:r>
              <a:rPr lang="en-US" dirty="0"/>
              <a:t>=“style.css”&gt;</a:t>
            </a:r>
          </a:p>
          <a:p>
            <a:pPr marL="201168" lvl="1" indent="0">
              <a:buNone/>
            </a:pPr>
            <a:r>
              <a:rPr lang="en-US" dirty="0"/>
              <a:t>&lt;/head&gt;</a:t>
            </a:r>
          </a:p>
          <a:p>
            <a:pPr marL="201168" lvl="1" indent="0">
              <a:buNone/>
            </a:pPr>
            <a:endParaRPr lang="en-US" dirty="0"/>
          </a:p>
          <a:p>
            <a:pPr marL="201168" lvl="1" indent="0">
              <a:buNone/>
            </a:pPr>
            <a:r>
              <a:rPr lang="en-US" dirty="0"/>
              <a:t>&lt;body&gt;</a:t>
            </a:r>
          </a:p>
          <a:p>
            <a:pPr marL="201168" lvl="1" indent="0">
              <a:buNone/>
            </a:pPr>
            <a:r>
              <a:rPr lang="en-US" dirty="0"/>
              <a:t>	&lt;h1&gt; External CSS &lt;/h1&gt;</a:t>
            </a:r>
          </a:p>
          <a:p>
            <a:pPr marL="201168" lvl="1" indent="0">
              <a:buNone/>
            </a:pPr>
            <a:r>
              <a:rPr lang="en-US" dirty="0"/>
              <a:t>	&lt;p&gt; This page is styled using &lt;strong&gt; External CSS &lt;/strong&gt;. It’s the way to go! &lt;/P&gt;</a:t>
            </a:r>
          </a:p>
          <a:p>
            <a:pPr marL="201168" lvl="1" indent="0">
              <a:buNone/>
            </a:pPr>
            <a:r>
              <a:rPr lang="en-US" dirty="0"/>
              <a:t>	&lt;h2&gt;There are three ways to style a web page:&lt;/h2&gt;</a:t>
            </a:r>
          </a:p>
          <a:p>
            <a:pPr marL="201168" lvl="1" indent="0">
              <a:buNone/>
            </a:pPr>
            <a:r>
              <a:rPr lang="en-US" dirty="0"/>
              <a:t>	&lt;</a:t>
            </a:r>
            <a:r>
              <a:rPr lang="en-US" dirty="0" err="1"/>
              <a:t>ol</a:t>
            </a:r>
            <a:r>
              <a:rPr lang="en-US" dirty="0"/>
              <a:t>&gt;</a:t>
            </a:r>
          </a:p>
          <a:p>
            <a:pPr marL="201168" lvl="1" indent="0">
              <a:buNone/>
            </a:pPr>
            <a:r>
              <a:rPr lang="en-US" dirty="0"/>
              <a:t>	   &lt;li&gt;Inline CSS&lt;/li&gt;</a:t>
            </a:r>
            <a:br>
              <a:rPr lang="en-US" dirty="0"/>
            </a:br>
            <a:r>
              <a:rPr lang="en-US" dirty="0"/>
              <a:t>	   &lt;li&gt;Internal CSS&lt;/li&gt;</a:t>
            </a:r>
            <a:br>
              <a:rPr lang="en-US" dirty="0"/>
            </a:br>
            <a:r>
              <a:rPr lang="en-US" dirty="0"/>
              <a:t>	   &lt;li&gt;External CSS&lt;/li&gt;</a:t>
            </a:r>
          </a:p>
          <a:p>
            <a:pPr marL="201168" lvl="1" indent="0">
              <a:buNone/>
            </a:pPr>
            <a:r>
              <a:rPr lang="en-US" dirty="0"/>
              <a:t>	&lt;/</a:t>
            </a:r>
            <a:r>
              <a:rPr lang="en-US" dirty="0" err="1"/>
              <a:t>ol</a:t>
            </a:r>
            <a:r>
              <a:rPr lang="en-US" dirty="0"/>
              <a:t>&gt;</a:t>
            </a:r>
          </a:p>
          <a:p>
            <a:pPr marL="201168" lvl="1" indent="0">
              <a:buNone/>
            </a:pPr>
            <a:r>
              <a:rPr lang="en-US" dirty="0"/>
              <a:t>&lt;/body&gt;</a:t>
            </a:r>
          </a:p>
          <a:p>
            <a:r>
              <a:rPr lang="en-US" dirty="0"/>
              <a:t>&lt;/html&gt;</a:t>
            </a:r>
          </a:p>
          <a:p>
            <a:endParaRPr lang="en-US" dirty="0"/>
          </a:p>
        </p:txBody>
      </p:sp>
    </p:spTree>
    <p:extLst>
      <p:ext uri="{BB962C8B-B14F-4D97-AF65-F5344CB8AC3E}">
        <p14:creationId xmlns:p14="http://schemas.microsoft.com/office/powerpoint/2010/main" val="354401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Styles</a:t>
            </a:r>
          </a:p>
        </p:txBody>
      </p:sp>
      <p:sp>
        <p:nvSpPr>
          <p:cNvPr id="3" name="Content Placeholder 2"/>
          <p:cNvSpPr>
            <a:spLocks noGrp="1"/>
          </p:cNvSpPr>
          <p:nvPr>
            <p:ph idx="1"/>
          </p:nvPr>
        </p:nvSpPr>
        <p:spPr/>
        <p:txBody>
          <a:bodyPr>
            <a:normAutofit fontScale="55000" lnSpcReduction="20000"/>
          </a:bodyPr>
          <a:lstStyle/>
          <a:p>
            <a:r>
              <a:rPr lang="en-US" dirty="0"/>
              <a:t>Body {</a:t>
            </a:r>
          </a:p>
          <a:p>
            <a:pPr marL="201168" lvl="1" indent="0">
              <a:buNone/>
            </a:pPr>
            <a:r>
              <a:rPr lang="en-US" dirty="0"/>
              <a:t>	background-color:  olive;</a:t>
            </a:r>
          </a:p>
          <a:p>
            <a:pPr marL="201168" lvl="1" indent="0">
              <a:buNone/>
            </a:pPr>
            <a:r>
              <a:rPr lang="en-US" dirty="0"/>
              <a:t>	color:  #333;</a:t>
            </a:r>
          </a:p>
          <a:p>
            <a:pPr marL="201168" lvl="1" indent="0">
              <a:buNone/>
            </a:pPr>
            <a:r>
              <a:rPr lang="en-US" dirty="0"/>
              <a:t>         }</a:t>
            </a:r>
          </a:p>
          <a:p>
            <a:pPr marL="201168" lvl="1" indent="0">
              <a:buNone/>
            </a:pPr>
            <a:r>
              <a:rPr lang="en-US" dirty="0"/>
              <a:t>h1 {</a:t>
            </a:r>
          </a:p>
          <a:p>
            <a:pPr marL="201168" lvl="1" indent="0">
              <a:buNone/>
            </a:pPr>
            <a:r>
              <a:rPr lang="en-US" dirty="0"/>
              <a:t>	font-size:  50px;</a:t>
            </a:r>
          </a:p>
          <a:p>
            <a:pPr marL="201168" lvl="1" indent="0">
              <a:buNone/>
            </a:pPr>
            <a:r>
              <a:rPr lang="en-US" dirty="0"/>
              <a:t>	font-family:  Helvetica, Arial, sans-serif;</a:t>
            </a:r>
          </a:p>
          <a:p>
            <a:pPr marL="201168" lvl="1" indent="0">
              <a:buNone/>
            </a:pPr>
            <a:r>
              <a:rPr lang="en-US" dirty="0"/>
              <a:t>      }</a:t>
            </a:r>
          </a:p>
          <a:p>
            <a:pPr marL="201168" lvl="1" indent="0">
              <a:buNone/>
            </a:pPr>
            <a:r>
              <a:rPr lang="en-US" dirty="0"/>
              <a:t>h2 {</a:t>
            </a:r>
          </a:p>
          <a:p>
            <a:pPr marL="201168" lvl="1" indent="0">
              <a:buNone/>
            </a:pPr>
            <a:r>
              <a:rPr lang="en-US" dirty="0"/>
              <a:t>	font-size:  30pxl</a:t>
            </a:r>
          </a:p>
          <a:p>
            <a:pPr marL="201168" lvl="1" indent="0">
              <a:buNone/>
            </a:pPr>
            <a:r>
              <a:rPr lang="en-US" dirty="0"/>
              <a:t>	font-family: Georgia, Times, serif;</a:t>
            </a:r>
          </a:p>
          <a:p>
            <a:pPr marL="201168" lvl="1" indent="0">
              <a:buNone/>
            </a:pPr>
            <a:r>
              <a:rPr lang="en-US" dirty="0"/>
              <a:t>     }</a:t>
            </a:r>
          </a:p>
          <a:p>
            <a:pPr marL="201168" lvl="1" indent="0">
              <a:buNone/>
            </a:pPr>
            <a:r>
              <a:rPr lang="en-US" dirty="0"/>
              <a:t>p  {</a:t>
            </a:r>
          </a:p>
          <a:p>
            <a:pPr marL="201168" lvl="1" indent="0">
              <a:buNone/>
            </a:pPr>
            <a:r>
              <a:rPr lang="en-US" dirty="0"/>
              <a:t>	font-size:  18px;</a:t>
            </a:r>
          </a:p>
          <a:p>
            <a:pPr marL="201168" lvl="1" indent="0">
              <a:buNone/>
            </a:pPr>
            <a:r>
              <a:rPr lang="en-US" dirty="0"/>
              <a:t>	font-style:  italic;</a:t>
            </a:r>
          </a:p>
          <a:p>
            <a:pPr marL="201168" lvl="1" indent="0">
              <a:buNone/>
            </a:pPr>
            <a:r>
              <a:rPr lang="en-US" dirty="0"/>
              <a:t>    }</a:t>
            </a:r>
          </a:p>
          <a:p>
            <a:pPr marL="201168" lvl="1" indent="0">
              <a:buNone/>
            </a:pPr>
            <a:r>
              <a:rPr lang="en-US" dirty="0" err="1"/>
              <a:t>ol</a:t>
            </a:r>
            <a:r>
              <a:rPr lang="en-US" dirty="0"/>
              <a:t>  {</a:t>
            </a:r>
          </a:p>
          <a:p>
            <a:pPr marL="201168" lvl="1" indent="0">
              <a:buNone/>
            </a:pPr>
            <a:r>
              <a:rPr lang="en-US" dirty="0"/>
              <a:t> 	margin: 20px;</a:t>
            </a:r>
          </a:p>
          <a:p>
            <a:pPr marL="201168" lvl="1" indent="0">
              <a:buNone/>
            </a:pPr>
            <a:r>
              <a:rPr lang="en-US" dirty="0"/>
              <a:t>	padding:  20px;</a:t>
            </a:r>
          </a:p>
          <a:p>
            <a:pPr marL="201168" lvl="1" indent="0">
              <a:buNone/>
            </a:pPr>
            <a:r>
              <a:rPr lang="en-US" dirty="0"/>
              <a:t>	color:  white;</a:t>
            </a:r>
          </a:p>
          <a:p>
            <a:pPr marL="201168" lvl="1" indent="0">
              <a:buNone/>
            </a:pPr>
            <a:r>
              <a:rPr lang="en-US" dirty="0"/>
              <a:t>    }</a:t>
            </a:r>
          </a:p>
          <a:p>
            <a:pPr marL="201168" lvl="1" indent="0">
              <a:buNone/>
            </a:pPr>
            <a:endParaRPr lang="en-US" dirty="0"/>
          </a:p>
        </p:txBody>
      </p:sp>
    </p:spTree>
    <p:extLst>
      <p:ext uri="{BB962C8B-B14F-4D97-AF65-F5344CB8AC3E}">
        <p14:creationId xmlns:p14="http://schemas.microsoft.com/office/powerpoint/2010/main" val="17251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Project</a:t>
            </a:r>
          </a:p>
        </p:txBody>
      </p:sp>
      <p:pic>
        <p:nvPicPr>
          <p:cNvPr id="4" name="Picture 3"/>
          <p:cNvPicPr>
            <a:picLocks noChangeAspect="1"/>
          </p:cNvPicPr>
          <p:nvPr/>
        </p:nvPicPr>
        <p:blipFill rotWithShape="1">
          <a:blip r:embed="rId2"/>
          <a:srcRect l="5737" r="4403"/>
          <a:stretch/>
        </p:blipFill>
        <p:spPr>
          <a:xfrm>
            <a:off x="2427611" y="1737360"/>
            <a:ext cx="5615872" cy="4584668"/>
          </a:xfrm>
          <a:prstGeom prst="rect">
            <a:avLst/>
          </a:prstGeom>
          <a:ln>
            <a:noFill/>
          </a:ln>
          <a:effectLst>
            <a:softEdge rad="112500"/>
          </a:effectLst>
        </p:spPr>
      </p:pic>
    </p:spTree>
    <p:extLst>
      <p:ext uri="{BB962C8B-B14F-4D97-AF65-F5344CB8AC3E}">
        <p14:creationId xmlns:p14="http://schemas.microsoft.com/office/powerpoint/2010/main" val="8745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a:xfrm>
            <a:off x="1097280" y="2379808"/>
            <a:ext cx="10058400" cy="2629162"/>
          </a:xfrm>
        </p:spPr>
        <p:txBody>
          <a:bodyPr/>
          <a:lstStyle/>
          <a:p>
            <a:r>
              <a:rPr lang="en-US" dirty="0"/>
              <a:t>CSS is meant for the presentation of  web page’s content, or rather, how a web page is meant to look.</a:t>
            </a:r>
          </a:p>
          <a:p>
            <a:r>
              <a:rPr lang="en-US" dirty="0"/>
              <a:t>We can use CSS to modify any HTML tag, to deliver a branded experience in graphical browser.</a:t>
            </a:r>
          </a:p>
          <a:p>
            <a:r>
              <a:rPr lang="en-US" dirty="0"/>
              <a:t>Users accessing the pages with more primitive devices will still be able to understand and use the site. </a:t>
            </a:r>
          </a:p>
        </p:txBody>
      </p:sp>
    </p:spTree>
    <p:extLst>
      <p:ext uri="{BB962C8B-B14F-4D97-AF65-F5344CB8AC3E}">
        <p14:creationId xmlns:p14="http://schemas.microsoft.com/office/powerpoint/2010/main" val="426461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Style Rule</a:t>
            </a:r>
          </a:p>
        </p:txBody>
      </p:sp>
      <p:sp>
        <p:nvSpPr>
          <p:cNvPr id="3" name="Content Placeholder 2"/>
          <p:cNvSpPr>
            <a:spLocks noGrp="1"/>
          </p:cNvSpPr>
          <p:nvPr>
            <p:ph idx="1"/>
          </p:nvPr>
        </p:nvSpPr>
        <p:spPr>
          <a:xfrm>
            <a:off x="784927" y="1878102"/>
            <a:ext cx="10370753" cy="4023360"/>
          </a:xfrm>
        </p:spPr>
        <p:txBody>
          <a:bodyPr/>
          <a:lstStyle/>
          <a:p>
            <a:r>
              <a:rPr lang="en-US" dirty="0"/>
              <a:t>CSS allows the author to specify formatting &amp; presentation of HTML elements using CSS Style Rules.</a:t>
            </a:r>
          </a:p>
          <a:p>
            <a:r>
              <a:rPr lang="en-US" dirty="0"/>
              <a:t>A CSS Style Rule looks like this</a:t>
            </a:r>
          </a:p>
          <a:p>
            <a:pPr lvl="1"/>
            <a:endParaRPr lang="en-US" dirty="0"/>
          </a:p>
          <a:p>
            <a:pPr marL="201168" lvl="1" indent="0">
              <a:buNone/>
            </a:pPr>
            <a:r>
              <a:rPr lang="en-US" dirty="0"/>
              <a:t>               </a:t>
            </a:r>
            <a:r>
              <a:rPr lang="en-US" dirty="0">
                <a:solidFill>
                  <a:srgbClr val="FFC000"/>
                </a:solidFill>
              </a:rPr>
              <a:t>h1 {</a:t>
            </a:r>
          </a:p>
          <a:p>
            <a:pPr marL="201168" lvl="1" indent="0">
              <a:buNone/>
            </a:pPr>
            <a:r>
              <a:rPr lang="en-US" dirty="0">
                <a:solidFill>
                  <a:srgbClr val="FFC000"/>
                </a:solidFill>
              </a:rPr>
              <a:t>                     font-size:  </a:t>
            </a:r>
            <a:r>
              <a:rPr lang="en-US" dirty="0">
                <a:solidFill>
                  <a:schemeClr val="tx1"/>
                </a:solidFill>
              </a:rPr>
              <a:t>24px</a:t>
            </a:r>
            <a:r>
              <a:rPr lang="en-US" dirty="0">
                <a:solidFill>
                  <a:srgbClr val="FFC000"/>
                </a:solidFill>
              </a:rPr>
              <a:t>;</a:t>
            </a:r>
          </a:p>
          <a:p>
            <a:pPr marL="201168" lvl="1" indent="0">
              <a:buNone/>
            </a:pPr>
            <a:r>
              <a:rPr lang="en-US" dirty="0">
                <a:solidFill>
                  <a:srgbClr val="FFC000"/>
                </a:solidFill>
              </a:rPr>
              <a:t>                     font-family:  </a:t>
            </a:r>
            <a:r>
              <a:rPr lang="en-US" dirty="0">
                <a:solidFill>
                  <a:schemeClr val="tx1"/>
                </a:solidFill>
              </a:rPr>
              <a:t>Helvetica</a:t>
            </a:r>
            <a:r>
              <a:rPr lang="en-US" dirty="0">
                <a:solidFill>
                  <a:srgbClr val="FFC000"/>
                </a:solidFill>
              </a:rPr>
              <a:t>;                         </a:t>
            </a:r>
            <a:r>
              <a:rPr lang="en-US" dirty="0">
                <a:solidFill>
                  <a:schemeClr val="tx1"/>
                </a:solidFill>
              </a:rPr>
              <a:t>Values</a:t>
            </a:r>
          </a:p>
          <a:p>
            <a:pPr marL="201168" lvl="1" indent="0">
              <a:buNone/>
            </a:pPr>
            <a:r>
              <a:rPr lang="en-US" dirty="0">
                <a:solidFill>
                  <a:srgbClr val="FFC000"/>
                </a:solidFill>
              </a:rPr>
              <a:t>                     color:  </a:t>
            </a:r>
            <a:r>
              <a:rPr lang="en-US" dirty="0">
                <a:solidFill>
                  <a:schemeClr val="tx1"/>
                </a:solidFill>
              </a:rPr>
              <a:t>blue</a:t>
            </a:r>
            <a:r>
              <a:rPr lang="en-US" dirty="0">
                <a:solidFill>
                  <a:srgbClr val="FFC000"/>
                </a:solidFill>
              </a:rPr>
              <a:t>;</a:t>
            </a:r>
          </a:p>
          <a:p>
            <a:pPr marL="201168" lvl="1" indent="0">
              <a:buNone/>
            </a:pPr>
            <a:r>
              <a:rPr lang="en-US" dirty="0">
                <a:solidFill>
                  <a:srgbClr val="FFC000"/>
                </a:solidFill>
              </a:rPr>
              <a:t>                     }</a:t>
            </a:r>
          </a:p>
          <a:p>
            <a:pPr marL="201168" lvl="1" indent="0">
              <a:buNone/>
            </a:pPr>
            <a:endParaRPr lang="en-US" dirty="0">
              <a:solidFill>
                <a:srgbClr val="FFC000"/>
              </a:solidFill>
            </a:endParaRPr>
          </a:p>
          <a:p>
            <a:pPr marL="201168" lvl="1" indent="0">
              <a:buNone/>
            </a:pPr>
            <a:r>
              <a:rPr lang="en-US" dirty="0">
                <a:solidFill>
                  <a:schemeClr val="tx1"/>
                </a:solidFill>
              </a:rPr>
              <a:t>Selector are used in CSS to style a specific HTML element, or multiple HTML elements</a:t>
            </a:r>
          </a:p>
        </p:txBody>
      </p:sp>
      <p:cxnSp>
        <p:nvCxnSpPr>
          <p:cNvPr id="5" name="Straight Arrow Connector 4"/>
          <p:cNvCxnSpPr/>
          <p:nvPr/>
        </p:nvCxnSpPr>
        <p:spPr>
          <a:xfrm flipV="1">
            <a:off x="1181437" y="3290281"/>
            <a:ext cx="574534" cy="882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47362" y="4195720"/>
            <a:ext cx="1068149" cy="2346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Selector</a:t>
            </a:r>
          </a:p>
        </p:txBody>
      </p:sp>
      <p:cxnSp>
        <p:nvCxnSpPr>
          <p:cNvPr id="7" name="Straight Arrow Connector 6"/>
          <p:cNvCxnSpPr/>
          <p:nvPr/>
        </p:nvCxnSpPr>
        <p:spPr>
          <a:xfrm flipH="1" flipV="1">
            <a:off x="3810001" y="3503852"/>
            <a:ext cx="1626499" cy="3142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352167" y="3818092"/>
            <a:ext cx="1084333" cy="8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810002" y="3826185"/>
            <a:ext cx="1626498" cy="306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34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of Styles</a:t>
            </a:r>
          </a:p>
        </p:txBody>
      </p:sp>
      <p:sp>
        <p:nvSpPr>
          <p:cNvPr id="3" name="Content Placeholder 2"/>
          <p:cNvSpPr>
            <a:spLocks noGrp="1"/>
          </p:cNvSpPr>
          <p:nvPr>
            <p:ph idx="1"/>
          </p:nvPr>
        </p:nvSpPr>
        <p:spPr/>
        <p:txBody>
          <a:bodyPr/>
          <a:lstStyle/>
          <a:p>
            <a:r>
              <a:rPr lang="en-US" dirty="0"/>
              <a:t>Parent/child relationship on CSS</a:t>
            </a:r>
          </a:p>
          <a:p>
            <a:endParaRPr lang="en-US" dirty="0"/>
          </a:p>
          <a:p>
            <a:r>
              <a:rPr lang="en-US" sz="1800" dirty="0">
                <a:solidFill>
                  <a:srgbClr val="FFC000"/>
                </a:solidFill>
              </a:rPr>
              <a:t>&lt;h1&gt; </a:t>
            </a:r>
            <a:r>
              <a:rPr lang="en-US" dirty="0"/>
              <a:t>Hey, </a:t>
            </a:r>
            <a:r>
              <a:rPr lang="en-US" sz="1800" dirty="0">
                <a:solidFill>
                  <a:srgbClr val="FFC000"/>
                </a:solidFill>
              </a:rPr>
              <a:t>&lt;</a:t>
            </a:r>
            <a:r>
              <a:rPr lang="en-US" sz="1800" dirty="0" err="1">
                <a:solidFill>
                  <a:srgbClr val="FFC000"/>
                </a:solidFill>
              </a:rPr>
              <a:t>em</a:t>
            </a:r>
            <a:r>
              <a:rPr lang="en-US" sz="1800" dirty="0">
                <a:solidFill>
                  <a:srgbClr val="FFC000"/>
                </a:solidFill>
              </a:rPr>
              <a:t>&gt;</a:t>
            </a:r>
            <a:r>
              <a:rPr lang="en-US" dirty="0"/>
              <a:t> look </a:t>
            </a:r>
            <a:r>
              <a:rPr lang="en-US" sz="1800" dirty="0">
                <a:solidFill>
                  <a:srgbClr val="FFC000"/>
                </a:solidFill>
              </a:rPr>
              <a:t>&lt;/</a:t>
            </a:r>
            <a:r>
              <a:rPr lang="en-US" sz="1800" dirty="0" err="1">
                <a:solidFill>
                  <a:srgbClr val="FFC000"/>
                </a:solidFill>
              </a:rPr>
              <a:t>em</a:t>
            </a:r>
            <a:r>
              <a:rPr lang="en-US" sz="1800" dirty="0">
                <a:solidFill>
                  <a:srgbClr val="FFC000"/>
                </a:solidFill>
              </a:rPr>
              <a:t>&gt; </a:t>
            </a:r>
            <a:r>
              <a:rPr lang="en-US" dirty="0"/>
              <a:t>at the screen </a:t>
            </a:r>
            <a:r>
              <a:rPr lang="en-US" sz="1800" dirty="0">
                <a:solidFill>
                  <a:srgbClr val="FFC000"/>
                </a:solidFill>
              </a:rPr>
              <a:t>&lt;/h1&gt;</a:t>
            </a:r>
          </a:p>
          <a:p>
            <a:endParaRPr lang="en-US" dirty="0"/>
          </a:p>
          <a:p>
            <a:r>
              <a:rPr lang="en-US" dirty="0"/>
              <a:t>The h</a:t>
            </a:r>
            <a:r>
              <a:rPr lang="en-US" sz="1800" dirty="0">
                <a:solidFill>
                  <a:srgbClr val="FFC000"/>
                </a:solidFill>
              </a:rPr>
              <a:t>1</a:t>
            </a:r>
            <a:r>
              <a:rPr lang="en-US" dirty="0"/>
              <a:t> is the parent element of the </a:t>
            </a:r>
            <a:r>
              <a:rPr lang="en-US" sz="1800" dirty="0" err="1">
                <a:solidFill>
                  <a:srgbClr val="FFC000"/>
                </a:solidFill>
              </a:rPr>
              <a:t>em</a:t>
            </a:r>
            <a:r>
              <a:rPr lang="en-US" dirty="0"/>
              <a:t>. Therefore, if we add the style </a:t>
            </a:r>
            <a:r>
              <a:rPr lang="en-US" sz="1800" dirty="0" err="1">
                <a:solidFill>
                  <a:srgbClr val="FFC000"/>
                </a:solidFill>
              </a:rPr>
              <a:t>color:blue</a:t>
            </a:r>
            <a:r>
              <a:rPr lang="en-US" sz="1800" dirty="0">
                <a:solidFill>
                  <a:srgbClr val="FFC000"/>
                </a:solidFill>
              </a:rPr>
              <a:t>; </a:t>
            </a:r>
            <a:r>
              <a:rPr lang="en-US" dirty="0"/>
              <a:t>to the </a:t>
            </a:r>
            <a:r>
              <a:rPr lang="en-US" sz="1800" dirty="0">
                <a:solidFill>
                  <a:srgbClr val="FFC000"/>
                </a:solidFill>
              </a:rPr>
              <a:t>h1</a:t>
            </a:r>
            <a:r>
              <a:rPr lang="en-US" dirty="0"/>
              <a:t> then the </a:t>
            </a:r>
            <a:r>
              <a:rPr lang="en-US" sz="1800" dirty="0" err="1">
                <a:solidFill>
                  <a:srgbClr val="FFC000"/>
                </a:solidFill>
              </a:rPr>
              <a:t>em</a:t>
            </a:r>
            <a:r>
              <a:rPr lang="en-US" dirty="0"/>
              <a:t> will inherit that style and also be </a:t>
            </a:r>
            <a:r>
              <a:rPr lang="en-US" sz="1800" dirty="0">
                <a:solidFill>
                  <a:srgbClr val="FFC000"/>
                </a:solidFill>
              </a:rPr>
              <a:t>color: blue;</a:t>
            </a:r>
          </a:p>
          <a:p>
            <a:endParaRPr lang="en-US" dirty="0"/>
          </a:p>
          <a:p>
            <a:r>
              <a:rPr lang="en-US" dirty="0"/>
              <a:t>However, there are exceptions. If you gave the h1 a border, then it’s child elements would not inherit the border, because that would look awful if every child element had a border just because you wanted it’s parent to have one</a:t>
            </a:r>
          </a:p>
          <a:p>
            <a:endParaRPr lang="en-US" dirty="0"/>
          </a:p>
        </p:txBody>
      </p:sp>
    </p:spTree>
    <p:extLst>
      <p:ext uri="{BB962C8B-B14F-4D97-AF65-F5344CB8AC3E}">
        <p14:creationId xmlns:p14="http://schemas.microsoft.com/office/powerpoint/2010/main" val="366728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Measurements in CSS</a:t>
            </a:r>
          </a:p>
        </p:txBody>
      </p:sp>
      <p:sp>
        <p:nvSpPr>
          <p:cNvPr id="3" name="Content Placeholder 2"/>
          <p:cNvSpPr>
            <a:spLocks noGrp="1"/>
          </p:cNvSpPr>
          <p:nvPr>
            <p:ph idx="1"/>
          </p:nvPr>
        </p:nvSpPr>
        <p:spPr/>
        <p:txBody>
          <a:bodyPr/>
          <a:lstStyle/>
          <a:p>
            <a:r>
              <a:rPr lang="en-US" dirty="0"/>
              <a:t>Pixels, Percentages, Ems &amp; Rems!</a:t>
            </a:r>
          </a:p>
          <a:p>
            <a:endParaRPr lang="en-US" dirty="0"/>
          </a:p>
          <a:p>
            <a:r>
              <a:rPr lang="en-US" dirty="0"/>
              <a:t>In CSS, you use measurements a lot. Margin, padding, font size, width, height, etc. </a:t>
            </a:r>
          </a:p>
          <a:p>
            <a:r>
              <a:rPr lang="en-US" dirty="0"/>
              <a:t>All use measurements to determine the size of a specific value.</a:t>
            </a:r>
          </a:p>
          <a:p>
            <a:pPr marL="201168" lvl="1" indent="0">
              <a:buNone/>
            </a:pPr>
            <a:endParaRPr lang="en-US" dirty="0">
              <a:solidFill>
                <a:srgbClr val="FFC000"/>
              </a:solidFill>
            </a:endParaRPr>
          </a:p>
          <a:p>
            <a:pPr marL="201168" lvl="1" indent="0">
              <a:buNone/>
            </a:pPr>
            <a:r>
              <a:rPr lang="en-US" dirty="0">
                <a:solidFill>
                  <a:srgbClr val="FFC000"/>
                </a:solidFill>
              </a:rPr>
              <a:t>               h1 {</a:t>
            </a:r>
          </a:p>
          <a:p>
            <a:pPr marL="201168" lvl="1" indent="0">
              <a:buNone/>
            </a:pPr>
            <a:r>
              <a:rPr lang="en-US" dirty="0">
                <a:solidFill>
                  <a:srgbClr val="FFC000"/>
                </a:solidFill>
              </a:rPr>
              <a:t>                     font-size:  </a:t>
            </a:r>
            <a:r>
              <a:rPr lang="en-US" dirty="0">
                <a:solidFill>
                  <a:schemeClr val="tx1"/>
                </a:solidFill>
              </a:rPr>
              <a:t>2.4rem</a:t>
            </a:r>
            <a:r>
              <a:rPr lang="en-US" dirty="0">
                <a:solidFill>
                  <a:srgbClr val="FFC000"/>
                </a:solidFill>
              </a:rPr>
              <a:t>;</a:t>
            </a:r>
          </a:p>
          <a:p>
            <a:pPr marL="201168" lvl="1" indent="0">
              <a:buNone/>
            </a:pPr>
            <a:r>
              <a:rPr lang="en-US" dirty="0">
                <a:solidFill>
                  <a:srgbClr val="FFC000"/>
                </a:solidFill>
              </a:rPr>
              <a:t>                     width:  </a:t>
            </a:r>
            <a:r>
              <a:rPr lang="en-US" dirty="0">
                <a:solidFill>
                  <a:schemeClr val="tx1"/>
                </a:solidFill>
              </a:rPr>
              <a:t>50%</a:t>
            </a:r>
            <a:r>
              <a:rPr lang="en-US" dirty="0">
                <a:solidFill>
                  <a:srgbClr val="FFC000"/>
                </a:solidFill>
              </a:rPr>
              <a:t>; </a:t>
            </a:r>
          </a:p>
          <a:p>
            <a:pPr marL="201168" lvl="1" indent="0">
              <a:buNone/>
            </a:pPr>
            <a:r>
              <a:rPr lang="en-US" dirty="0">
                <a:solidFill>
                  <a:srgbClr val="FFC000"/>
                </a:solidFill>
              </a:rPr>
              <a:t>	       padding:  </a:t>
            </a:r>
            <a:r>
              <a:rPr lang="en-US" dirty="0">
                <a:solidFill>
                  <a:schemeClr val="tx1"/>
                </a:solidFill>
              </a:rPr>
              <a:t>2em</a:t>
            </a:r>
            <a:r>
              <a:rPr lang="en-US" dirty="0">
                <a:solidFill>
                  <a:srgbClr val="FFC000"/>
                </a:solidFill>
              </a:rPr>
              <a:t>;</a:t>
            </a:r>
          </a:p>
          <a:p>
            <a:pPr marL="201168" lvl="1" indent="0">
              <a:buNone/>
            </a:pPr>
            <a:r>
              <a:rPr lang="en-US" dirty="0">
                <a:solidFill>
                  <a:srgbClr val="FFC000"/>
                </a:solidFill>
              </a:rPr>
              <a:t>	       margin:   </a:t>
            </a:r>
            <a:r>
              <a:rPr lang="en-US" dirty="0">
                <a:solidFill>
                  <a:schemeClr val="tx1"/>
                </a:solidFill>
              </a:rPr>
              <a:t>10px</a:t>
            </a:r>
            <a:r>
              <a:rPr lang="en-US" dirty="0">
                <a:solidFill>
                  <a:srgbClr val="FFC000"/>
                </a:solidFill>
              </a:rPr>
              <a:t>;</a:t>
            </a:r>
          </a:p>
          <a:p>
            <a:pPr marL="201168" lvl="1" indent="0">
              <a:buNone/>
            </a:pPr>
            <a:r>
              <a:rPr lang="en-US" dirty="0">
                <a:solidFill>
                  <a:srgbClr val="FFC000"/>
                </a:solidFill>
              </a:rPr>
              <a:t>                     }</a:t>
            </a:r>
          </a:p>
          <a:p>
            <a:endParaRPr lang="en-US" dirty="0"/>
          </a:p>
          <a:p>
            <a:endParaRPr lang="en-US" dirty="0"/>
          </a:p>
        </p:txBody>
      </p:sp>
    </p:spTree>
    <p:extLst>
      <p:ext uri="{BB962C8B-B14F-4D97-AF65-F5344CB8AC3E}">
        <p14:creationId xmlns:p14="http://schemas.microsoft.com/office/powerpoint/2010/main" val="380178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Measurements in CSS</a:t>
            </a:r>
          </a:p>
        </p:txBody>
      </p:sp>
      <p:sp>
        <p:nvSpPr>
          <p:cNvPr id="3" name="Content Placeholder 2"/>
          <p:cNvSpPr>
            <a:spLocks noGrp="1"/>
          </p:cNvSpPr>
          <p:nvPr>
            <p:ph idx="1"/>
          </p:nvPr>
        </p:nvSpPr>
        <p:spPr/>
        <p:txBody>
          <a:bodyPr/>
          <a:lstStyle/>
          <a:p>
            <a:endParaRPr lang="en-US" dirty="0"/>
          </a:p>
          <a:p>
            <a:r>
              <a:rPr lang="en-US" dirty="0"/>
              <a:t>Here are the most common measurements used in CSS:</a:t>
            </a:r>
          </a:p>
          <a:p>
            <a:endParaRPr lang="en-US" dirty="0"/>
          </a:p>
          <a:p>
            <a:pPr marL="566928" lvl="3" indent="0">
              <a:buNone/>
            </a:pPr>
            <a:r>
              <a:rPr lang="en-US" dirty="0"/>
              <a:t>	Unit		Description</a:t>
            </a:r>
          </a:p>
          <a:p>
            <a:pPr marL="566928" lvl="3" indent="0">
              <a:buNone/>
            </a:pPr>
            <a:r>
              <a:rPr lang="en-US" dirty="0"/>
              <a:t>     	</a:t>
            </a:r>
          </a:p>
          <a:p>
            <a:pPr marL="566928" lvl="3" indent="0">
              <a:buNone/>
            </a:pPr>
            <a:r>
              <a:rPr lang="en-US" dirty="0"/>
              <a:t>	</a:t>
            </a:r>
            <a:r>
              <a:rPr lang="en-US" dirty="0" err="1"/>
              <a:t>px</a:t>
            </a:r>
            <a:r>
              <a:rPr lang="en-US" dirty="0"/>
              <a:t>		pixels</a:t>
            </a:r>
          </a:p>
          <a:p>
            <a:pPr marL="566928" lvl="3" indent="0">
              <a:buNone/>
            </a:pPr>
            <a:endParaRPr lang="en-US" dirty="0"/>
          </a:p>
          <a:p>
            <a:pPr marL="566928" lvl="3" indent="0">
              <a:buNone/>
            </a:pPr>
            <a:r>
              <a:rPr lang="en-US" dirty="0"/>
              <a:t>	%		percent</a:t>
            </a:r>
          </a:p>
          <a:p>
            <a:pPr marL="566928" lvl="3" indent="0">
              <a:buNone/>
            </a:pPr>
            <a:endParaRPr lang="en-US" dirty="0"/>
          </a:p>
          <a:p>
            <a:pPr marL="566928" lvl="3" indent="0">
              <a:buNone/>
            </a:pPr>
            <a:r>
              <a:rPr lang="en-US" dirty="0"/>
              <a:t>	</a:t>
            </a:r>
            <a:r>
              <a:rPr lang="en-US" dirty="0" err="1"/>
              <a:t>em</a:t>
            </a:r>
            <a:r>
              <a:rPr lang="en-US" dirty="0"/>
              <a:t>		Relative to the font size of the parent element. If the parent has a font size of 14px, then 1em = 14px</a:t>
            </a:r>
          </a:p>
          <a:p>
            <a:pPr marL="566928" lvl="3" indent="0">
              <a:buNone/>
            </a:pPr>
            <a:r>
              <a:rPr lang="en-US" dirty="0"/>
              <a:t>	</a:t>
            </a:r>
          </a:p>
          <a:p>
            <a:pPr marL="566928" lvl="3" indent="0">
              <a:buNone/>
            </a:pPr>
            <a:r>
              <a:rPr lang="en-US" dirty="0"/>
              <a:t>	rem		Relative to the font size of the root element (html element). If the html element is 18px, then </a:t>
            </a:r>
          </a:p>
          <a:p>
            <a:pPr marL="566928" lvl="3" indent="0">
              <a:buNone/>
            </a:pPr>
            <a:r>
              <a:rPr lang="en-US" dirty="0"/>
              <a:t>			1rem = 18px</a:t>
            </a:r>
          </a:p>
        </p:txBody>
      </p:sp>
    </p:spTree>
    <p:extLst>
      <p:ext uri="{BB962C8B-B14F-4D97-AF65-F5344CB8AC3E}">
        <p14:creationId xmlns:p14="http://schemas.microsoft.com/office/powerpoint/2010/main" val="293078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Box Model</a:t>
            </a:r>
          </a:p>
        </p:txBody>
      </p:sp>
      <p:sp>
        <p:nvSpPr>
          <p:cNvPr id="4" name="Rectangle 3"/>
          <p:cNvSpPr/>
          <p:nvPr/>
        </p:nvSpPr>
        <p:spPr>
          <a:xfrm>
            <a:off x="4442526" y="2103930"/>
            <a:ext cx="3236815" cy="3285366"/>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n w="76200">
                <a:solidFill>
                  <a:schemeClr val="tx1"/>
                </a:solidFill>
                <a:prstDash val="dash"/>
              </a:ln>
            </a:endParaRPr>
          </a:p>
        </p:txBody>
      </p:sp>
      <p:sp>
        <p:nvSpPr>
          <p:cNvPr id="5" name="Rectangle 4"/>
          <p:cNvSpPr/>
          <p:nvPr/>
        </p:nvSpPr>
        <p:spPr>
          <a:xfrm>
            <a:off x="4894333" y="2555735"/>
            <a:ext cx="2170015" cy="2380407"/>
          </a:xfrm>
          <a:prstGeom prst="rect">
            <a:avLst/>
          </a:prstGeom>
          <a:solidFill>
            <a:schemeClr val="bg1"/>
          </a:solidFill>
          <a:ln w="76200">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            </a:t>
            </a:r>
          </a:p>
          <a:p>
            <a:pPr algn="ctr"/>
            <a:endParaRPr lang="en-US" dirty="0"/>
          </a:p>
          <a:p>
            <a:pPr algn="ctr"/>
            <a:endParaRPr lang="en-US" dirty="0"/>
          </a:p>
          <a:p>
            <a:pPr algn="ctr"/>
            <a:r>
              <a:rPr lang="en-US" dirty="0"/>
              <a:t>Width</a:t>
            </a:r>
          </a:p>
        </p:txBody>
      </p:sp>
      <p:sp>
        <p:nvSpPr>
          <p:cNvPr id="6" name="Rectangle 5"/>
          <p:cNvSpPr/>
          <p:nvPr/>
        </p:nvSpPr>
        <p:spPr>
          <a:xfrm>
            <a:off x="5259823" y="3115433"/>
            <a:ext cx="1480842" cy="1278541"/>
          </a:xfrm>
          <a:prstGeom prst="rect">
            <a:avLst/>
          </a:prstGeom>
          <a:noFill/>
          <a:ln>
            <a:prstDash val="dashDot"/>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3175">
                  <a:solidFill>
                    <a:schemeClr val="tx1"/>
                  </a:solidFill>
                </a:ln>
                <a:noFill/>
              </a:rPr>
              <a:t>Content Area</a:t>
            </a:r>
          </a:p>
        </p:txBody>
      </p:sp>
      <p:cxnSp>
        <p:nvCxnSpPr>
          <p:cNvPr id="8" name="Straight Connector 7"/>
          <p:cNvCxnSpPr/>
          <p:nvPr/>
        </p:nvCxnSpPr>
        <p:spPr>
          <a:xfrm>
            <a:off x="5365019" y="3957005"/>
            <a:ext cx="1286634" cy="8092"/>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73588" y="2670371"/>
            <a:ext cx="1011504" cy="291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Padding</a:t>
            </a:r>
          </a:p>
        </p:txBody>
      </p:sp>
      <p:sp>
        <p:nvSpPr>
          <p:cNvPr id="11" name="Rectangle 10"/>
          <p:cNvSpPr/>
          <p:nvPr/>
        </p:nvSpPr>
        <p:spPr>
          <a:xfrm>
            <a:off x="5473588" y="2192941"/>
            <a:ext cx="1011504" cy="291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Margin</a:t>
            </a:r>
          </a:p>
        </p:txBody>
      </p:sp>
      <p:sp>
        <p:nvSpPr>
          <p:cNvPr id="12" name="Rectangle 11"/>
          <p:cNvSpPr/>
          <p:nvPr/>
        </p:nvSpPr>
        <p:spPr>
          <a:xfrm>
            <a:off x="5673865" y="4911863"/>
            <a:ext cx="540818" cy="6473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Border</a:t>
            </a:r>
          </a:p>
        </p:txBody>
      </p:sp>
    </p:spTree>
    <p:extLst>
      <p:ext uri="{BB962C8B-B14F-4D97-AF65-F5344CB8AC3E}">
        <p14:creationId xmlns:p14="http://schemas.microsoft.com/office/powerpoint/2010/main" val="2087850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t>
            </a:r>
          </a:p>
        </p:txBody>
      </p:sp>
      <p:sp>
        <p:nvSpPr>
          <p:cNvPr id="3" name="Content Placeholder 2"/>
          <p:cNvSpPr>
            <a:spLocks noGrp="1"/>
          </p:cNvSpPr>
          <p:nvPr>
            <p:ph idx="1"/>
          </p:nvPr>
        </p:nvSpPr>
        <p:spPr/>
        <p:txBody>
          <a:bodyPr/>
          <a:lstStyle/>
          <a:p>
            <a:endParaRPr lang="en-US" dirty="0"/>
          </a:p>
          <a:p>
            <a:r>
              <a:rPr lang="en-US" dirty="0"/>
              <a:t>Margins live outside the box. In the example, the margin has a dashed line around it just to show the area it resides in. In the browser, margins are invisible.</a:t>
            </a:r>
          </a:p>
          <a:p>
            <a:r>
              <a:rPr lang="en-US" dirty="0"/>
              <a:t>Top &amp; bottom margins overlap on adjacent elements. If you have an h3 followed by an h4, and you’ve defined the h3 to have margin-bottom: 30px and the h4 to margin-top: 10px you might think this adds up to 40px but it doesn’t. The two margins overlap, and the larger of the two margins are used, therefore the margin between these elements would be 30px.</a:t>
            </a:r>
          </a:p>
          <a:p>
            <a:endParaRPr lang="en-US" dirty="0"/>
          </a:p>
        </p:txBody>
      </p:sp>
    </p:spTree>
    <p:extLst>
      <p:ext uri="{BB962C8B-B14F-4D97-AF65-F5344CB8AC3E}">
        <p14:creationId xmlns:p14="http://schemas.microsoft.com/office/powerpoint/2010/main" val="345257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Margin &amp; Padding</a:t>
            </a:r>
          </a:p>
        </p:txBody>
      </p:sp>
      <p:sp>
        <p:nvSpPr>
          <p:cNvPr id="3" name="Content Placeholder 2"/>
          <p:cNvSpPr>
            <a:spLocks noGrp="1"/>
          </p:cNvSpPr>
          <p:nvPr>
            <p:ph idx="1"/>
          </p:nvPr>
        </p:nvSpPr>
        <p:spPr/>
        <p:txBody>
          <a:bodyPr/>
          <a:lstStyle/>
          <a:p>
            <a:r>
              <a:rPr lang="en-US" dirty="0"/>
              <a:t>To add margin &amp; padding in CSS, all we have to do is define the size of the margin on all four sides of the box. Here is an example:</a:t>
            </a:r>
          </a:p>
          <a:p>
            <a:endParaRPr lang="en-US" dirty="0"/>
          </a:p>
          <a:p>
            <a:pPr marL="871400" lvl="5" indent="0">
              <a:buNone/>
            </a:pPr>
            <a:r>
              <a:rPr lang="en-US" dirty="0"/>
              <a:t>margin-top:  10px;</a:t>
            </a:r>
          </a:p>
          <a:p>
            <a:pPr marL="871400" lvl="5" indent="0">
              <a:buNone/>
            </a:pPr>
            <a:r>
              <a:rPr lang="en-US" dirty="0"/>
              <a:t>margin-right:  10px;</a:t>
            </a:r>
          </a:p>
          <a:p>
            <a:pPr marL="871400" lvl="5" indent="0">
              <a:buNone/>
            </a:pPr>
            <a:r>
              <a:rPr lang="en-US" dirty="0"/>
              <a:t>margin-bottom:  10px;</a:t>
            </a:r>
          </a:p>
          <a:p>
            <a:pPr marL="871400" lvl="5" indent="0">
              <a:buNone/>
            </a:pPr>
            <a:r>
              <a:rPr lang="en-US" dirty="0"/>
              <a:t>margin-left:  10px;</a:t>
            </a:r>
          </a:p>
          <a:p>
            <a:pPr marL="871400" lvl="5" indent="0">
              <a:buNone/>
            </a:pPr>
            <a:endParaRPr lang="en-US" dirty="0"/>
          </a:p>
          <a:p>
            <a:pPr marL="155448" lvl="1" indent="0">
              <a:buNone/>
            </a:pPr>
            <a:r>
              <a:rPr lang="en-US" dirty="0"/>
              <a:t>We can use the following statement:</a:t>
            </a:r>
          </a:p>
          <a:p>
            <a:pPr marL="155448" lvl="1" indent="0">
              <a:buNone/>
            </a:pPr>
            <a:r>
              <a:rPr lang="en-US" dirty="0"/>
              <a:t>	margin:  10px;</a:t>
            </a:r>
          </a:p>
          <a:p>
            <a:pPr marL="155448" lvl="1" indent="0">
              <a:buNone/>
            </a:pPr>
            <a:r>
              <a:rPr lang="en-US" dirty="0"/>
              <a:t>Other way:</a:t>
            </a:r>
          </a:p>
          <a:p>
            <a:pPr marL="155448" lvl="1" indent="0">
              <a:buNone/>
            </a:pPr>
            <a:r>
              <a:rPr lang="en-US" dirty="0"/>
              <a:t>	margin:   0  10px  20px  30px;</a:t>
            </a:r>
          </a:p>
          <a:p>
            <a:pPr marL="155448" lvl="1" indent="0">
              <a:buNone/>
            </a:pPr>
            <a:r>
              <a:rPr lang="en-US" dirty="0"/>
              <a:t>                              </a:t>
            </a:r>
          </a:p>
        </p:txBody>
      </p:sp>
    </p:spTree>
    <p:extLst>
      <p:ext uri="{BB962C8B-B14F-4D97-AF65-F5344CB8AC3E}">
        <p14:creationId xmlns:p14="http://schemas.microsoft.com/office/powerpoint/2010/main" val="42636940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335</TotalTime>
  <Words>608</Words>
  <Application>Microsoft Office PowerPoint</Application>
  <PresentationFormat>Widescreen</PresentationFormat>
  <Paragraphs>157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What is CSS?</vt:lpstr>
      <vt:lpstr>CSS</vt:lpstr>
      <vt:lpstr>The Style Rule</vt:lpstr>
      <vt:lpstr>Inheritance of Styles</vt:lpstr>
      <vt:lpstr>Measurements in CSS</vt:lpstr>
      <vt:lpstr>Measurements in CSS</vt:lpstr>
      <vt:lpstr>The CSS Box Model</vt:lpstr>
      <vt:lpstr>Margin</vt:lpstr>
      <vt:lpstr>Using Margin &amp; Padding</vt:lpstr>
      <vt:lpstr>Borders</vt:lpstr>
      <vt:lpstr>Inline CSS</vt:lpstr>
      <vt:lpstr>Internal CSS</vt:lpstr>
      <vt:lpstr>External CSS</vt:lpstr>
      <vt:lpstr>Styles</vt:lpstr>
      <vt:lpstr>CSS Project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CSS?</dc:title>
  <dc:creator>dlt1</dc:creator>
  <cp:lastModifiedBy>linan.he@live.lagcc.cuny.edu</cp:lastModifiedBy>
  <cp:revision>22</cp:revision>
  <dcterms:created xsi:type="dcterms:W3CDTF">2017-05-15T15:37:54Z</dcterms:created>
  <dcterms:modified xsi:type="dcterms:W3CDTF">2018-03-04T02:38:40Z</dcterms:modified>
</cp:coreProperties>
</file>