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0" r:id="rId2"/>
    <p:sldId id="262" r:id="rId3"/>
    <p:sldId id="269" r:id="rId4"/>
    <p:sldId id="267" r:id="rId5"/>
    <p:sldId id="270" r:id="rId6"/>
    <p:sldId id="271" r:id="rId7"/>
    <p:sldId id="272" r:id="rId8"/>
    <p:sldId id="274" r:id="rId9"/>
    <p:sldId id="265" r:id="rId10"/>
    <p:sldId id="268" r:id="rId11"/>
    <p:sldId id="27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8" autoAdjust="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14F16-CAE4-4EEF-9131-AA881F51C61A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FB189-D2A0-4187-BABB-2E271FFEB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0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4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0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7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89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8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59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36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72CA-7629-4417-9FD9-2287F2FA115C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0C22-3196-4890-9BFD-FFE04AF23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1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saki.arai@linaro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aro/hcq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hcqc</a:t>
            </a:r>
            <a:r>
              <a:rPr lang="en-US" altLang="ja-JP" dirty="0">
                <a:solidFill>
                  <a:schemeClr val="tx1"/>
                </a:solidFill>
              </a:rPr>
              <a:t> - </a:t>
            </a:r>
            <a:r>
              <a:rPr lang="en-US" altLang="ja-JP" u="sng" dirty="0">
                <a:solidFill>
                  <a:schemeClr val="tx1"/>
                </a:solidFill>
              </a:rPr>
              <a:t>H</a:t>
            </a:r>
            <a:r>
              <a:rPr lang="en-US" altLang="ja-JP" dirty="0">
                <a:solidFill>
                  <a:schemeClr val="tx1"/>
                </a:solidFill>
              </a:rPr>
              <a:t>PC </a:t>
            </a:r>
            <a:r>
              <a:rPr lang="en-US" altLang="ja-JP" u="sng" dirty="0">
                <a:solidFill>
                  <a:schemeClr val="tx1"/>
                </a:solidFill>
              </a:rPr>
              <a:t>c</a:t>
            </a:r>
            <a:r>
              <a:rPr lang="en-US" altLang="ja-JP" dirty="0">
                <a:solidFill>
                  <a:schemeClr val="tx1"/>
                </a:solidFill>
              </a:rPr>
              <a:t>ompiler </a:t>
            </a:r>
            <a:r>
              <a:rPr lang="en-US" altLang="ja-JP" u="sng" dirty="0">
                <a:solidFill>
                  <a:schemeClr val="tx1"/>
                </a:solidFill>
              </a:rPr>
              <a:t>q</a:t>
            </a:r>
            <a:r>
              <a:rPr lang="en-US" altLang="ja-JP" dirty="0">
                <a:solidFill>
                  <a:schemeClr val="tx1"/>
                </a:solidFill>
              </a:rPr>
              <a:t>uality </a:t>
            </a:r>
            <a:r>
              <a:rPr lang="en-US" altLang="ja-JP" u="sng" dirty="0">
                <a:solidFill>
                  <a:schemeClr val="tx1"/>
                </a:solidFill>
              </a:rPr>
              <a:t>c</a:t>
            </a:r>
            <a:r>
              <a:rPr lang="en-US" altLang="ja-JP" dirty="0">
                <a:solidFill>
                  <a:schemeClr val="tx1"/>
                </a:solidFill>
              </a:rPr>
              <a:t>hecker</a:t>
            </a:r>
            <a:r>
              <a:rPr lang="ja-JP" altLang="en-US" dirty="0">
                <a:solidFill>
                  <a:schemeClr val="tx1"/>
                </a:solidFill>
              </a:rPr>
              <a:t/>
            </a:r>
            <a:br>
              <a:rPr lang="ja-JP" altLang="en-US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Masaki Arai  </a:t>
            </a:r>
            <a:r>
              <a:rPr kumimoji="1" lang="en-US" altLang="ja-JP" dirty="0" smtClean="0">
                <a:solidFill>
                  <a:schemeClr val="tx1"/>
                </a:solidFill>
                <a:hlinkClick r:id="rId2"/>
              </a:rPr>
              <a:t>masaki.arai@linaro.org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LEG </a:t>
            </a:r>
            <a:r>
              <a:rPr lang="en-US" altLang="ja-JP" dirty="0" smtClean="0">
                <a:solidFill>
                  <a:schemeClr val="tx1"/>
                </a:solidFill>
              </a:rPr>
              <a:t>HPC-SIG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Future </a:t>
            </a:r>
            <a:r>
              <a:rPr lang="en-US" altLang="ja-JP" dirty="0" smtClean="0">
                <a:solidFill>
                  <a:schemeClr val="tx1"/>
                </a:solidFill>
              </a:rPr>
              <a:t>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Add </a:t>
            </a:r>
            <a:r>
              <a:rPr lang="en-US" altLang="ja-JP" sz="2800" dirty="0" smtClean="0">
                <a:solidFill>
                  <a:schemeClr val="tx1"/>
                </a:solidFill>
              </a:rPr>
              <a:t>supports </a:t>
            </a:r>
            <a:r>
              <a:rPr lang="en-US" altLang="ja-JP" sz="2800" dirty="0">
                <a:solidFill>
                  <a:schemeClr val="tx1"/>
                </a:solidFill>
              </a:rPr>
              <a:t>for </a:t>
            </a:r>
            <a:r>
              <a:rPr lang="en-US" altLang="ja-JP" sz="2800" dirty="0" smtClean="0">
                <a:solidFill>
                  <a:schemeClr val="tx1"/>
                </a:solidFill>
              </a:rPr>
              <a:t>SVE(if available in GCC or Clang/LLVM)</a:t>
            </a:r>
            <a:endParaRPr lang="en-US" altLang="ja-JP" sz="2800" dirty="0"/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Implement </a:t>
            </a:r>
            <a:r>
              <a:rPr lang="en-US" altLang="ja-JP" sz="2800" dirty="0">
                <a:solidFill>
                  <a:schemeClr val="tx1"/>
                </a:solidFill>
              </a:rPr>
              <a:t>metric </a:t>
            </a:r>
            <a:r>
              <a:rPr lang="en-US" altLang="ja-JP" sz="2800" dirty="0" smtClean="0">
                <a:solidFill>
                  <a:schemeClr val="tx1"/>
                </a:solidFill>
              </a:rPr>
              <a:t>programs:</a:t>
            </a:r>
            <a:endParaRPr lang="en-US" altLang="ja-JP" sz="2800" dirty="0"/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vectorization(</a:t>
            </a:r>
            <a:r>
              <a:rPr lang="en-US" altLang="ja-JP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metric/</a:t>
            </a:r>
            <a:r>
              <a:rPr lang="en-US" altLang="ja-JP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vectorize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software </a:t>
            </a:r>
            <a:r>
              <a:rPr lang="en-US" altLang="ja-JP" dirty="0">
                <a:solidFill>
                  <a:schemeClr val="tx1"/>
                </a:solidFill>
              </a:rPr>
              <a:t>pipelining(</a:t>
            </a:r>
            <a:r>
              <a:rPr lang="en-US" altLang="ja-JP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metric/</a:t>
            </a:r>
            <a:r>
              <a:rPr lang="en-US" altLang="ja-JP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swpl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/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instruction level </a:t>
            </a:r>
            <a:r>
              <a:rPr lang="en-US" altLang="ja-JP" dirty="0" smtClean="0">
                <a:solidFill>
                  <a:schemeClr val="tx1"/>
                </a:solidFill>
              </a:rPr>
              <a:t>parallelism(</a:t>
            </a:r>
            <a:r>
              <a:rPr lang="en-US" altLang="ja-JP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metric/</a:t>
            </a:r>
            <a:r>
              <a:rPr lang="en-US" altLang="ja-JP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ilp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/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Add </a:t>
            </a:r>
            <a:r>
              <a:rPr lang="en-US" altLang="ja-JP" sz="2800" dirty="0">
                <a:solidFill>
                  <a:schemeClr val="tx1"/>
                </a:solidFill>
              </a:rPr>
              <a:t>features for comparing with </a:t>
            </a:r>
            <a:r>
              <a:rPr lang="en-US" altLang="ja-JP" sz="2800" dirty="0" smtClean="0">
                <a:solidFill>
                  <a:schemeClr val="tx1"/>
                </a:solidFill>
              </a:rPr>
              <a:t>x86_64(SVE vs. AVX)</a:t>
            </a:r>
            <a:endParaRPr lang="ja-JP" altLang="en-US" sz="2400" dirty="0">
              <a:solidFill>
                <a:schemeClr val="tx1"/>
              </a:solidFill>
            </a:endParaRPr>
          </a:p>
          <a:p>
            <a:endParaRPr lang="en-US" altLang="ja-JP" sz="2800" dirty="0">
              <a:solidFill>
                <a:schemeClr val="tx1"/>
              </a:solidFill>
            </a:endParaRPr>
          </a:p>
          <a:p>
            <a:endParaRPr lang="ja-JP" altLang="en-US" sz="2800" dirty="0">
              <a:solidFill>
                <a:schemeClr val="tx1"/>
              </a:solidFill>
            </a:endParaRPr>
          </a:p>
          <a:p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demo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Checkout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hcqc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lvl="1"/>
            <a:r>
              <a:rPr lang="en-US" altLang="ja-JP" dirty="0"/>
              <a:t>URL </a:t>
            </a:r>
            <a:r>
              <a:rPr lang="en-US" altLang="ja-JP" dirty="0" smtClean="0">
                <a:hlinkClick r:id="rId2"/>
              </a:rPr>
              <a:t>https://github.com/Linaro/hcqc</a:t>
            </a:r>
            <a:endParaRPr lang="en-US" altLang="ja-JP" dirty="0"/>
          </a:p>
          <a:p>
            <a:r>
              <a:rPr lang="en-US" altLang="ja-JP" sz="2800" dirty="0" smtClean="0"/>
              <a:t>Run demo(on AArch64)</a:t>
            </a:r>
          </a:p>
          <a:p>
            <a:pPr lvl="1"/>
            <a:r>
              <a:rPr lang="en-US" altLang="ja-JP" dirty="0" smtClean="0"/>
              <a:t>`</a:t>
            </a:r>
            <a:r>
              <a:rPr lang="en-US" altLang="ja-JP" dirty="0" err="1" smtClean="0"/>
              <a:t>hcqc</a:t>
            </a:r>
            <a:r>
              <a:rPr lang="en-US" altLang="ja-JP" dirty="0" smtClean="0"/>
              <a:t>/RUN.md’ shows how to execute.</a:t>
            </a:r>
            <a:endParaRPr lang="en-US" altLang="ja-JP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2800" dirty="0" smtClean="0"/>
          </a:p>
          <a:p>
            <a:endParaRPr lang="en-US" altLang="ja-JP" sz="2800" dirty="0">
              <a:solidFill>
                <a:schemeClr val="tx1"/>
              </a:solidFill>
            </a:endParaRPr>
          </a:p>
          <a:p>
            <a:endParaRPr lang="ja-JP" altLang="en-US" sz="2800" dirty="0">
              <a:solidFill>
                <a:schemeClr val="tx1"/>
              </a:solidFill>
            </a:endParaRPr>
          </a:p>
          <a:p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Background and Purpose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The quality </a:t>
            </a:r>
            <a:r>
              <a:rPr lang="en-US" altLang="ja-JP" sz="2800" dirty="0">
                <a:solidFill>
                  <a:schemeClr val="tx1"/>
                </a:solidFill>
              </a:rPr>
              <a:t>of the kernel part is important in HPC </a:t>
            </a:r>
            <a:r>
              <a:rPr lang="en-US" altLang="ja-JP" sz="2800" dirty="0" smtClean="0">
                <a:solidFill>
                  <a:schemeClr val="tx1"/>
                </a:solidFill>
              </a:rPr>
              <a:t>applications(number crunch on supercomputer).</a:t>
            </a:r>
            <a:endParaRPr lang="ja-JP" altLang="en-US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/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ake </a:t>
            </a:r>
            <a:r>
              <a:rPr lang="en-US" altLang="ja-JP" sz="2800" dirty="0">
                <a:solidFill>
                  <a:schemeClr val="tx1"/>
                </a:solidFill>
              </a:rPr>
              <a:t>it easy to check the quality </a:t>
            </a:r>
            <a:r>
              <a:rPr lang="en-US" altLang="ja-JP" sz="2800" dirty="0" smtClean="0">
                <a:solidFill>
                  <a:schemeClr val="tx1"/>
                </a:solidFill>
              </a:rPr>
              <a:t>of compiler </a:t>
            </a:r>
            <a:r>
              <a:rPr lang="en-US" altLang="ja-JP" sz="2800" dirty="0" smtClean="0"/>
              <a:t>optimizations</a:t>
            </a:r>
            <a:r>
              <a:rPr lang="en-US" altLang="ja-JP" sz="2800" dirty="0" smtClean="0">
                <a:solidFill>
                  <a:schemeClr val="tx1"/>
                </a:solidFill>
              </a:rPr>
              <a:t> and acquire </a:t>
            </a:r>
            <a:r>
              <a:rPr lang="en-US" altLang="ja-JP" sz="2800" dirty="0">
                <a:solidFill>
                  <a:schemeClr val="tx1"/>
                </a:solidFill>
              </a:rPr>
              <a:t>data </a:t>
            </a:r>
            <a:r>
              <a:rPr lang="en-US" altLang="ja-JP" sz="2800" dirty="0" smtClean="0"/>
              <a:t>to</a:t>
            </a:r>
            <a:r>
              <a:rPr lang="en-US" altLang="ja-JP" sz="2800" dirty="0" smtClean="0">
                <a:solidFill>
                  <a:schemeClr val="tx1"/>
                </a:solidFill>
              </a:rPr>
              <a:t> improve them</a:t>
            </a:r>
            <a:endParaRPr lang="ja-JP" altLang="en-US" sz="2800" dirty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Check changes </a:t>
            </a:r>
            <a:r>
              <a:rPr lang="en-US" altLang="ja-JP" sz="2800" dirty="0">
                <a:solidFill>
                  <a:schemeClr val="tx1"/>
                </a:solidFill>
              </a:rPr>
              <a:t>due to compiler version </a:t>
            </a:r>
            <a:r>
              <a:rPr lang="en-US" altLang="ja-JP" sz="2800" dirty="0" smtClean="0">
                <a:solidFill>
                  <a:schemeClr val="tx1"/>
                </a:solidFill>
              </a:rPr>
              <a:t>updates</a:t>
            </a:r>
          </a:p>
          <a:p>
            <a:r>
              <a:rPr lang="en-US" altLang="ja-JP" sz="2800" dirty="0" smtClean="0"/>
              <a:t>My task in</a:t>
            </a:r>
            <a:r>
              <a:rPr lang="en-US" altLang="ja-JP" sz="2800" dirty="0" smtClean="0">
                <a:solidFill>
                  <a:schemeClr val="tx1"/>
                </a:solidFill>
              </a:rPr>
              <a:t> HPC-SIG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Improve </a:t>
            </a:r>
            <a:r>
              <a:rPr lang="en-US" altLang="ja-JP" dirty="0" smtClean="0">
                <a:solidFill>
                  <a:schemeClr val="tx1"/>
                </a:solidFill>
              </a:rPr>
              <a:t>optimizations in Clang/LLVM for </a:t>
            </a:r>
            <a:r>
              <a:rPr lang="en-US" altLang="ja-JP" dirty="0">
                <a:solidFill>
                  <a:schemeClr val="tx1"/>
                </a:solidFill>
              </a:rPr>
              <a:t>HPC </a:t>
            </a:r>
            <a:r>
              <a:rPr lang="en-US" altLang="ja-JP" dirty="0" smtClean="0">
                <a:solidFill>
                  <a:schemeClr val="tx1"/>
                </a:solidFill>
              </a:rPr>
              <a:t>applications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/>
              <a:t>Need some tools for acquiring and summarizing data</a:t>
            </a:r>
          </a:p>
          <a:p>
            <a:pPr marL="4572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hcqc</a:t>
            </a:r>
            <a:r>
              <a:rPr lang="ja-JP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ja-JP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altLang="ja-JP" dirty="0" smtClean="0">
                <a:solidFill>
                  <a:srgbClr val="FF0000"/>
                </a:solidFill>
                <a:sym typeface="Wingdings" panose="05000000000000000000" pitchFamily="2" charset="2"/>
              </a:rPr>
              <a:t>PC </a:t>
            </a:r>
            <a:r>
              <a:rPr lang="en-US" altLang="ja-JP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altLang="ja-JP" dirty="0" smtClean="0">
                <a:solidFill>
                  <a:srgbClr val="FF0000"/>
                </a:solidFill>
                <a:sym typeface="Wingdings" panose="05000000000000000000" pitchFamily="2" charset="2"/>
              </a:rPr>
              <a:t>ompiler </a:t>
            </a:r>
            <a:r>
              <a:rPr lang="en-US" altLang="ja-JP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q</a:t>
            </a:r>
            <a:r>
              <a:rPr lang="en-US" altLang="ja-JP" dirty="0" smtClean="0">
                <a:solidFill>
                  <a:srgbClr val="FF0000"/>
                </a:solidFill>
                <a:sym typeface="Wingdings" panose="05000000000000000000" pitchFamily="2" charset="2"/>
              </a:rPr>
              <a:t>uality </a:t>
            </a:r>
            <a:r>
              <a:rPr lang="en-US" altLang="ja-JP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altLang="ja-JP" dirty="0" smtClean="0">
                <a:solidFill>
                  <a:srgbClr val="FF0000"/>
                </a:solidFill>
                <a:sym typeface="Wingdings" panose="05000000000000000000" pitchFamily="2" charset="2"/>
              </a:rPr>
              <a:t>hecker</a:t>
            </a:r>
            <a:endParaRPr lang="ja-JP" altLang="en-US" dirty="0">
              <a:solidFill>
                <a:srgbClr val="FF0000"/>
              </a:solidFill>
            </a:endParaRPr>
          </a:p>
          <a:p>
            <a:endParaRPr lang="ja-JP" altLang="en-US" sz="2800" dirty="0">
              <a:solidFill>
                <a:schemeClr val="tx1"/>
              </a:solidFill>
            </a:endParaRPr>
          </a:p>
          <a:p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Goal of </a:t>
            </a:r>
            <a:r>
              <a:rPr lang="en-US" altLang="ja-JP" dirty="0" err="1" smtClean="0">
                <a:solidFill>
                  <a:schemeClr val="tx1"/>
                </a:solidFill>
              </a:rPr>
              <a:t>hcqc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929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F:\cf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5269"/>
            <a:ext cx="2232248" cy="29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3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Example of </a:t>
            </a:r>
            <a:r>
              <a:rPr lang="en-US" altLang="ja-JP" dirty="0" smtClean="0">
                <a:solidFill>
                  <a:schemeClr val="tx1"/>
                </a:solidFill>
              </a:rPr>
              <a:t>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See HimenoBMT-static.xlsx (</a:t>
            </a:r>
            <a:r>
              <a:rPr lang="en-US" altLang="ja-JP" dirty="0" err="1" smtClean="0"/>
              <a:t>regalloc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GCC is better than Clang/LLVM.</a:t>
            </a:r>
          </a:p>
          <a:p>
            <a:r>
              <a:rPr lang="en-US" altLang="ja-JP" dirty="0" smtClean="0"/>
              <a:t>See hpcg-3.0.xlsx (op)</a:t>
            </a:r>
          </a:p>
          <a:p>
            <a:pPr lvl="1"/>
            <a:r>
              <a:rPr lang="en-US" altLang="ja-JP" dirty="0" smtClean="0"/>
              <a:t>GCC generates `</a:t>
            </a:r>
            <a:r>
              <a:rPr lang="en-US" altLang="ja-JP" dirty="0" err="1" smtClean="0"/>
              <a:t>fmadd</a:t>
            </a:r>
            <a:r>
              <a:rPr lang="en-US" altLang="ja-JP" dirty="0" smtClean="0"/>
              <a:t>’ and `</a:t>
            </a:r>
            <a:r>
              <a:rPr lang="en-US" altLang="ja-JP" dirty="0" err="1" smtClean="0"/>
              <a:t>fmsub</a:t>
            </a:r>
            <a:r>
              <a:rPr lang="en-US" altLang="ja-JP" dirty="0" smtClean="0"/>
              <a:t>’ but Clang/LLVM </a:t>
            </a:r>
            <a:r>
              <a:rPr lang="en-US" altLang="ja-JP" dirty="0" err="1" smtClean="0"/>
              <a:t>dosesn’t</a:t>
            </a:r>
            <a:r>
              <a:rPr lang="en-US" altLang="ja-JP" dirty="0" smtClean="0"/>
              <a:t>. (Need `-</a:t>
            </a:r>
            <a:r>
              <a:rPr lang="en-US" altLang="ja-JP" dirty="0" err="1" smtClean="0"/>
              <a:t>ffp</a:t>
            </a:r>
            <a:r>
              <a:rPr lang="en-US" altLang="ja-JP" dirty="0" smtClean="0"/>
              <a:t>-contract=fast’)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Workflow </a:t>
            </a:r>
            <a:r>
              <a:rPr lang="en-US" altLang="ja-JP" dirty="0">
                <a:solidFill>
                  <a:schemeClr val="tx1"/>
                </a:solidFill>
              </a:rPr>
              <a:t>of </a:t>
            </a:r>
            <a:r>
              <a:rPr lang="en-US" altLang="ja-JP" dirty="0" err="1" smtClean="0">
                <a:solidFill>
                  <a:schemeClr val="tx1"/>
                </a:solidFill>
              </a:rPr>
              <a:t>hcqc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/>
              <a:t>Compile and run one test program</a:t>
            </a:r>
            <a:endParaRPr lang="en-US" altLang="ja-JP" sz="2800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/>
              <a:t>Verify results by comparing output and answer data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/>
              <a:t>Generate the assembly code and make control flow graph of the kernel part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/>
              <a:t>Get data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Assembly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Debug information generated by compilers</a:t>
            </a:r>
          </a:p>
          <a:p>
            <a:pPr lvl="2"/>
            <a:r>
              <a:rPr lang="en-US" altLang="ja-JP" dirty="0" smtClean="0"/>
              <a:t>Extend compilers if necessary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DWARF info, Runtime info, etc.</a:t>
            </a:r>
            <a:r>
              <a:rPr lang="ja-JP" altLang="en-US" dirty="0" smtClean="0"/>
              <a:t>（</a:t>
            </a:r>
            <a:r>
              <a:rPr lang="en-US" altLang="ja-JP" dirty="0" smtClean="0"/>
              <a:t>Future work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en-US" altLang="ja-JP" sz="2800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sz="2800" dirty="0"/>
          </a:p>
          <a:p>
            <a:pPr marL="514350" indent="-514350">
              <a:buFont typeface="+mj-ea"/>
              <a:buAutoNum type="circleNumDbPlain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73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Overview of `</a:t>
            </a:r>
            <a:r>
              <a:rPr lang="en-US" altLang="ja-JP" dirty="0" err="1" smtClean="0">
                <a:solidFill>
                  <a:schemeClr val="tx1"/>
                </a:solidFill>
              </a:rPr>
              <a:t>hcqc</a:t>
            </a:r>
            <a:r>
              <a:rPr lang="en-US" altLang="ja-JP" dirty="0" smtClean="0">
                <a:solidFill>
                  <a:schemeClr val="tx1"/>
                </a:solidFill>
              </a:rPr>
              <a:t>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Configuration info</a:t>
            </a:r>
          </a:p>
          <a:p>
            <a:pPr lvl="1"/>
            <a:r>
              <a:rPr lang="en-US" altLang="ja-JP" sz="2400" dirty="0" smtClean="0"/>
              <a:t>Target description</a:t>
            </a:r>
          </a:p>
          <a:p>
            <a:pPr lvl="1"/>
            <a:endParaRPr lang="en-US" altLang="ja-JP" sz="2400" dirty="0" smtClean="0"/>
          </a:p>
          <a:p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en-US" altLang="ja-JP" sz="2800" dirty="0" smtClean="0"/>
              <a:t>Test program info</a:t>
            </a:r>
          </a:p>
          <a:p>
            <a:pPr lvl="1"/>
            <a:r>
              <a:rPr lang="en-US" altLang="ja-JP" sz="2400" dirty="0" smtClean="0"/>
              <a:t>Information for build</a:t>
            </a:r>
          </a:p>
          <a:p>
            <a:endParaRPr lang="en-US" altLang="ja-JP" sz="28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endParaRPr lang="en-US" altLang="ja-JP" sz="2800" dirty="0" smtClean="0"/>
          </a:p>
          <a:p>
            <a:endParaRPr lang="ja-JP" altLang="en-US" sz="2800" dirty="0"/>
          </a:p>
          <a:p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81795" y="1124744"/>
            <a:ext cx="417646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“DISTRIBUTION" </a:t>
            </a:r>
            <a:r>
              <a:rPr lang="en-US" altLang="ja-JP" sz="1400" dirty="0"/>
              <a:t>: "</a:t>
            </a:r>
            <a:r>
              <a:rPr lang="en-US" altLang="ja-JP" sz="1400" dirty="0" err="1"/>
              <a:t>OpenSUSE</a:t>
            </a:r>
            <a:r>
              <a:rPr lang="en-US" altLang="ja-JP" sz="1400" dirty="0"/>
              <a:t> Tumbleweed",</a:t>
            </a:r>
          </a:p>
          <a:p>
            <a:r>
              <a:rPr lang="en-US" altLang="ja-JP" sz="1400" dirty="0"/>
              <a:t>    "ARCH" : </a:t>
            </a:r>
            <a:r>
              <a:rPr lang="en-US" altLang="ja-JP" sz="1400" dirty="0" smtClean="0"/>
              <a:t>“aarch64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    "CPU" : "AMD Opteron A1100 Cortex A57</a:t>
            </a:r>
            <a:r>
              <a:rPr lang="en-US" altLang="ja-JP" sz="1400" dirty="0" smtClean="0"/>
              <a:t>",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"</a:t>
            </a:r>
            <a:r>
              <a:rPr lang="en-US" altLang="ja-JP" sz="1400" dirty="0"/>
              <a:t>LANGUAGE" : "C",</a:t>
            </a:r>
          </a:p>
          <a:p>
            <a:r>
              <a:rPr lang="en-US" altLang="ja-JP" sz="1400" dirty="0"/>
              <a:t>    "COMPILER" : </a:t>
            </a:r>
            <a:r>
              <a:rPr lang="en-US" altLang="ja-JP" sz="1400" dirty="0" smtClean="0"/>
              <a:t>“GCC",</a:t>
            </a:r>
            <a:endParaRPr lang="en-US" altLang="ja-JP" sz="1400" dirty="0"/>
          </a:p>
          <a:p>
            <a:r>
              <a:rPr lang="en-US" altLang="ja-JP" sz="1400" dirty="0"/>
              <a:t>    "COMMAND" : "/</a:t>
            </a:r>
            <a:r>
              <a:rPr lang="en-US" altLang="ja-JP" sz="1400" dirty="0" err="1" smtClean="0"/>
              <a:t>usr</a:t>
            </a:r>
            <a:r>
              <a:rPr lang="en-US" altLang="ja-JP" sz="1400" dirty="0" smtClean="0"/>
              <a:t>/bin/</a:t>
            </a:r>
            <a:r>
              <a:rPr lang="en-US" altLang="ja-JP" sz="1400" dirty="0" err="1" smtClean="0"/>
              <a:t>gcc</a:t>
            </a:r>
            <a:r>
              <a:rPr lang="en-US" altLang="ja-JP" sz="1400" dirty="0" smtClean="0"/>
              <a:t>",</a:t>
            </a:r>
            <a:endParaRPr lang="en-US" altLang="ja-JP" sz="1400" dirty="0"/>
          </a:p>
          <a:p>
            <a:r>
              <a:rPr lang="en-US" altLang="ja-JP" sz="1400" dirty="0"/>
              <a:t>    "VERSION" : </a:t>
            </a:r>
            <a:r>
              <a:rPr lang="en-US" altLang="ja-JP" sz="1400" dirty="0" smtClean="0"/>
              <a:t>“7.1.1",</a:t>
            </a:r>
            <a:endParaRPr lang="en-US" altLang="ja-JP" sz="1400" dirty="0"/>
          </a:p>
          <a:p>
            <a:r>
              <a:rPr lang="en-US" altLang="ja-JP" sz="1400" dirty="0"/>
              <a:t>    "OPT_FLAGS" : ["-O2"],</a:t>
            </a:r>
          </a:p>
          <a:p>
            <a:r>
              <a:rPr lang="en-US" altLang="ja-JP" sz="1400" dirty="0"/>
              <a:t>    "ASM_FLAGS" : ["-</a:t>
            </a:r>
            <a:r>
              <a:rPr lang="en-US" altLang="ja-JP" sz="1400" dirty="0" smtClean="0"/>
              <a:t>S“,  “-</a:t>
            </a:r>
            <a:r>
              <a:rPr lang="en-US" altLang="ja-JP" sz="1400" dirty="0" err="1" smtClean="0"/>
              <a:t>fverbose-asm</a:t>
            </a:r>
            <a:r>
              <a:rPr lang="en-US" altLang="ja-JP" sz="1400" dirty="0" smtClean="0"/>
              <a:t>”],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“FLAG_DB”  :  [[“?</a:t>
            </a:r>
            <a:r>
              <a:rPr lang="en-US" altLang="ja-JP" sz="1400" dirty="0"/>
              <a:t>DEBUG_FLAG", </a:t>
            </a:r>
            <a:r>
              <a:rPr lang="en-US" altLang="ja-JP" sz="1400" dirty="0" smtClean="0"/>
              <a:t> “-g”],</a:t>
            </a:r>
          </a:p>
          <a:p>
            <a:r>
              <a:rPr lang="en-US" altLang="ja-JP" sz="1400" dirty="0" smtClean="0"/>
              <a:t>                                [“?C99_STANDARD",  “-</a:t>
            </a:r>
            <a:r>
              <a:rPr lang="en-US" altLang="ja-JP" sz="1400" dirty="0" err="1" smtClean="0"/>
              <a:t>std</a:t>
            </a:r>
            <a:r>
              <a:rPr lang="en-US" altLang="ja-JP" sz="1400" dirty="0" smtClean="0"/>
              <a:t>=c99”]]</a:t>
            </a:r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60885" y="4077072"/>
            <a:ext cx="437528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    "LANGUAGE" : "</a:t>
            </a:r>
            <a:r>
              <a:rPr lang="en-US" altLang="ja-JP" sz="1400" dirty="0" smtClean="0"/>
              <a:t>C",</a:t>
            </a:r>
            <a:endParaRPr lang="en-US" altLang="ja-JP" sz="1400" dirty="0"/>
          </a:p>
          <a:p>
            <a:r>
              <a:rPr lang="en-US" altLang="ja-JP" sz="1400" dirty="0"/>
              <a:t>    "MAIN_FLAGS" : </a:t>
            </a:r>
            <a:r>
              <a:rPr lang="en-US" altLang="ja-JP" sz="1400" dirty="0" smtClean="0"/>
              <a:t>[“?DEBUG_FLAG", “?C99_STANDARD"],</a:t>
            </a:r>
            <a:endParaRPr lang="en-US" altLang="ja-JP" sz="1400" dirty="0"/>
          </a:p>
          <a:p>
            <a:r>
              <a:rPr lang="en-US" altLang="ja-JP" sz="1400" dirty="0"/>
              <a:t>    "KERNEL_FLAGS" : ["-DFAST", “?C99_STANDARD </a:t>
            </a:r>
            <a:r>
              <a:rPr lang="en-US" altLang="ja-JP" sz="1400" dirty="0" smtClean="0"/>
              <a:t>"],</a:t>
            </a:r>
            <a:endParaRPr lang="en-US" altLang="ja-JP" sz="1400" dirty="0"/>
          </a:p>
          <a:p>
            <a:r>
              <a:rPr lang="en-US" altLang="ja-JP" sz="1400" dirty="0"/>
              <a:t>    "LINK_FLAGS" : [“?C99_STANDARD </a:t>
            </a:r>
            <a:r>
              <a:rPr lang="en-US" altLang="ja-JP" sz="1400" dirty="0" smtClean="0"/>
              <a:t>"],</a:t>
            </a:r>
            <a:endParaRPr lang="en-US" altLang="ja-JP" sz="1400" dirty="0"/>
          </a:p>
          <a:p>
            <a:r>
              <a:rPr lang="en-US" altLang="ja-JP" sz="1400" dirty="0"/>
              <a:t>    "LIB_LIST" : ["-lm"],</a:t>
            </a:r>
          </a:p>
          <a:p>
            <a:r>
              <a:rPr lang="en-US" altLang="ja-JP" sz="1400" dirty="0"/>
              <a:t>    "MAIN_FILENAME" : </a:t>
            </a:r>
            <a:r>
              <a:rPr lang="en-US" altLang="ja-JP" sz="1400" dirty="0" smtClean="0"/>
              <a:t>"</a:t>
            </a:r>
            <a:r>
              <a:rPr lang="en-US" altLang="ja-JP" sz="1400" dirty="0" err="1" smtClean="0"/>
              <a:t>main.c</a:t>
            </a:r>
            <a:r>
              <a:rPr lang="en-US" altLang="ja-JP" sz="1400" dirty="0"/>
              <a:t>",</a:t>
            </a:r>
          </a:p>
          <a:p>
            <a:r>
              <a:rPr lang="en-US" altLang="ja-JP" sz="1400" dirty="0"/>
              <a:t>    "KERNEL_FILENAME" : </a:t>
            </a:r>
            <a:r>
              <a:rPr lang="en-US" altLang="ja-JP" sz="1400" dirty="0" smtClean="0"/>
              <a:t>"</a:t>
            </a:r>
            <a:r>
              <a:rPr lang="en-US" altLang="ja-JP" sz="1400" dirty="0" err="1" smtClean="0"/>
              <a:t>kernel.c</a:t>
            </a:r>
            <a:r>
              <a:rPr lang="en-US" altLang="ja-JP" sz="1400" dirty="0" smtClean="0"/>
              <a:t>“,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"KERNEL_FUNCTION_NAME" </a:t>
            </a:r>
            <a:r>
              <a:rPr lang="en-US" altLang="ja-JP" sz="1400" dirty="0"/>
              <a:t>: "</a:t>
            </a:r>
            <a:r>
              <a:rPr lang="en-US" altLang="ja-JP" sz="1400" dirty="0" smtClean="0"/>
              <a:t>kernel“,</a:t>
            </a:r>
          </a:p>
          <a:p>
            <a:r>
              <a:rPr lang="en-US" altLang="ja-JP" sz="1400" dirty="0"/>
              <a:t>     </a:t>
            </a:r>
            <a:r>
              <a:rPr lang="en-US" altLang="ja-JP" sz="1400" dirty="0" smtClean="0"/>
              <a:t>“INPUT" </a:t>
            </a:r>
            <a:r>
              <a:rPr lang="en-US" altLang="ja-JP" sz="1400" dirty="0"/>
              <a:t>: </a:t>
            </a:r>
            <a:r>
              <a:rPr lang="en-US" altLang="ja-JP" sz="1400" dirty="0" smtClean="0"/>
              <a:t>[“STDIN", "</a:t>
            </a:r>
            <a:r>
              <a:rPr lang="en-US" altLang="ja-JP" sz="1400" dirty="0" err="1" smtClean="0"/>
              <a:t>in.data</a:t>
            </a:r>
            <a:r>
              <a:rPr lang="en-US" altLang="ja-JP" sz="1400" dirty="0" smtClean="0"/>
              <a:t>"],</a:t>
            </a:r>
          </a:p>
          <a:p>
            <a:r>
              <a:rPr lang="en-US" altLang="ja-JP" sz="1400" dirty="0" smtClean="0"/>
              <a:t>     “OUTPUT</a:t>
            </a:r>
            <a:r>
              <a:rPr lang="en-US" altLang="ja-JP" sz="1400" dirty="0"/>
              <a:t>" : [“</a:t>
            </a:r>
            <a:r>
              <a:rPr lang="en-US" altLang="ja-JP" sz="1400" dirty="0" smtClean="0"/>
              <a:t>STDOUT", “</a:t>
            </a:r>
            <a:r>
              <a:rPr lang="en-US" altLang="ja-JP" sz="1400" dirty="0" err="1" smtClean="0"/>
              <a:t>out.data</a:t>
            </a:r>
            <a:r>
              <a:rPr lang="en-US" altLang="ja-JP" sz="1400" dirty="0" smtClean="0"/>
              <a:t>"] </a:t>
            </a:r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600753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ja-JP" sz="2800" dirty="0" smtClean="0"/>
              <a:t>All info by JSON format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067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Metric programs in </a:t>
            </a:r>
            <a:r>
              <a:rPr lang="en-US" altLang="ja-JP" dirty="0" err="1" smtClean="0">
                <a:solidFill>
                  <a:schemeClr val="tx1"/>
                </a:solidFill>
              </a:rPr>
              <a:t>hcqc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000" dirty="0" smtClean="0"/>
              <a:t>Collect data for specific categories:</a:t>
            </a:r>
          </a:p>
          <a:p>
            <a:pPr lvl="1"/>
            <a:r>
              <a:rPr lang="en-US" altLang="ja-JP" sz="2000" dirty="0" smtClean="0"/>
              <a:t>op: mnemonics in kernel code</a:t>
            </a:r>
          </a:p>
          <a:p>
            <a:pPr lvl="1"/>
            <a:r>
              <a:rPr lang="en-US" altLang="ja-JP" sz="2000" dirty="0" smtClean="0"/>
              <a:t>kind: kinds of mnemonics in kernel code</a:t>
            </a:r>
          </a:p>
          <a:p>
            <a:pPr lvl="1"/>
            <a:r>
              <a:rPr lang="en-US" altLang="ja-JP" sz="2000" dirty="0" err="1" smtClean="0"/>
              <a:t>regalloc</a:t>
            </a:r>
            <a:r>
              <a:rPr lang="en-US" altLang="ja-JP" sz="2000" dirty="0" smtClean="0"/>
              <a:t>: # of spill in/out in kernel code</a:t>
            </a:r>
          </a:p>
          <a:p>
            <a:r>
              <a:rPr lang="en-US" altLang="ja-JP" sz="2000" dirty="0" smtClean="0"/>
              <a:t>Methods for collecting information depends on compilers</a:t>
            </a:r>
          </a:p>
          <a:p>
            <a:pPr lvl="1"/>
            <a:r>
              <a:rPr lang="en-US" altLang="ja-JP" sz="2000" dirty="0" smtClean="0"/>
              <a:t>For example in </a:t>
            </a:r>
            <a:r>
              <a:rPr lang="en-US" altLang="ja-JP" sz="2000" dirty="0" err="1" smtClean="0"/>
              <a:t>regalloc</a:t>
            </a:r>
            <a:r>
              <a:rPr lang="en-US" altLang="ja-JP" sz="2000" dirty="0" smtClean="0"/>
              <a:t>: 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hcqc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/command/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metirc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endParaRPr lang="en-US" altLang="ja-JP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ja-JP" sz="2000" dirty="0" smtClean="0"/>
              <a:t>GCC: compile with `–</a:t>
            </a:r>
            <a:r>
              <a:rPr lang="en-US" altLang="ja-JP" sz="2000" dirty="0" err="1" smtClean="0"/>
              <a:t>fverbose-asm</a:t>
            </a:r>
            <a:r>
              <a:rPr lang="en-US" altLang="ja-JP" sz="2000" dirty="0" smtClean="0"/>
              <a:t>’ and select memory access mnemonics with comments including `%</a:t>
            </a:r>
            <a:r>
              <a:rPr lang="en-US" altLang="ja-JP" sz="2000" dirty="0" err="1" smtClean="0"/>
              <a:t>sfp</a:t>
            </a:r>
            <a:r>
              <a:rPr lang="en-US" altLang="ja-JP" sz="2000" dirty="0" smtClean="0"/>
              <a:t>’</a:t>
            </a:r>
          </a:p>
          <a:p>
            <a:pPr marL="1371600" lvl="3" indent="0">
              <a:buNone/>
            </a:pP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hcqc/command/metirc/regalloc/regalloc001.p</a:t>
            </a:r>
            <a:r>
              <a:rPr lang="en-US" altLang="ja-JP" dirty="0" smtClean="0"/>
              <a:t>y</a:t>
            </a:r>
          </a:p>
          <a:p>
            <a:pPr lvl="2"/>
            <a:r>
              <a:rPr lang="en-US" altLang="ja-JP" sz="2000" dirty="0" smtClean="0"/>
              <a:t>Clang/LLVM: spill codes with comments including `Spill’ or `Reload’</a:t>
            </a:r>
          </a:p>
          <a:p>
            <a:pPr marL="914400" lvl="2" indent="0">
              <a:buNone/>
            </a:pPr>
            <a:r>
              <a:rPr lang="en-US" altLang="ja-JP" sz="2000" dirty="0" smtClean="0"/>
              <a:t>        </a:t>
            </a:r>
            <a:r>
              <a:rPr lang="en-US" altLang="ja-JP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hcqc/command/metirc/regalloc/regalloc001.p</a:t>
            </a:r>
            <a:r>
              <a:rPr lang="en-US" altLang="ja-JP" sz="2000" dirty="0" smtClean="0"/>
              <a:t>y</a:t>
            </a:r>
          </a:p>
          <a:p>
            <a:pPr lvl="1"/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hcqc</a:t>
            </a:r>
            <a:r>
              <a:rPr lang="en-US" altLang="ja-JP" sz="2000" dirty="0" smtClean="0"/>
              <a:t> automatically chooses methods using </a:t>
            </a:r>
            <a:r>
              <a:rPr lang="en-US" altLang="ja-JP" sz="2000" dirty="0" err="1"/>
              <a:t>c</a:t>
            </a:r>
            <a:r>
              <a:rPr lang="en-US" altLang="ja-JP" sz="2000" dirty="0" err="1" smtClean="0"/>
              <a:t>onfig</a:t>
            </a:r>
            <a:r>
              <a:rPr lang="en-US" altLang="ja-JP" sz="2000" dirty="0" smtClean="0"/>
              <a:t> info</a:t>
            </a:r>
          </a:p>
          <a:p>
            <a:pPr marL="0" indent="0">
              <a:buNone/>
            </a:pPr>
            <a:endParaRPr lang="en-US" altLang="ja-JP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ja-JP" altLang="en-US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7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Implementation of </a:t>
            </a:r>
            <a:r>
              <a:rPr lang="en-US" altLang="ja-JP" dirty="0" err="1" smtClean="0">
                <a:solidFill>
                  <a:schemeClr val="tx1"/>
                </a:solidFill>
              </a:rPr>
              <a:t>hcqc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Commands by Python3 scripts: ~2000 LOC</a:t>
            </a:r>
          </a:p>
          <a:p>
            <a:r>
              <a:rPr lang="en-US" altLang="ja-JP" sz="2800" dirty="0" smtClean="0"/>
              <a:t>Information files by JSON format</a:t>
            </a:r>
          </a:p>
          <a:p>
            <a:r>
              <a:rPr lang="en-US" altLang="ja-JP" sz="2800" dirty="0" smtClean="0"/>
              <a:t>Result data files by JSON format</a:t>
            </a:r>
          </a:p>
          <a:p>
            <a:r>
              <a:rPr lang="en-US" altLang="ja-JP" sz="2800" dirty="0" smtClean="0"/>
              <a:t>Result report files by CSV format</a:t>
            </a:r>
            <a:endParaRPr lang="en-US" altLang="ja-JP" sz="2800" dirty="0"/>
          </a:p>
          <a:p>
            <a:r>
              <a:rPr lang="en-US" altLang="ja-JP" sz="2800" dirty="0" smtClean="0"/>
              <a:t>Control flow graphs by </a:t>
            </a:r>
            <a:r>
              <a:rPr lang="en-US" altLang="ja-JP" sz="2800" dirty="0" err="1" smtClean="0"/>
              <a:t>Graphviz`s</a:t>
            </a:r>
            <a:r>
              <a:rPr lang="en-US" altLang="ja-JP" sz="2800" dirty="0" smtClean="0"/>
              <a:t> dot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3888" y="4077071"/>
            <a:ext cx="525708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[</a:t>
            </a:r>
          </a:p>
          <a:p>
            <a:r>
              <a:rPr lang="en-US" altLang="ja-JP" sz="1600" dirty="0"/>
              <a:t>    [ "TITLE", ["CFG", "DEPTH", "memory", "branch", "other"]],</a:t>
            </a:r>
          </a:p>
          <a:p>
            <a:r>
              <a:rPr lang="da-DK" altLang="ja-JP" sz="1600" dirty="0"/>
              <a:t>    [ "kernel ", [ "0", "0", "0", "0"]],</a:t>
            </a:r>
          </a:p>
          <a:p>
            <a:r>
              <a:rPr lang="en-US" altLang="ja-JP" sz="1600" dirty="0"/>
              <a:t>    [ ".LFB0  ", [ "0", "0", "0", "17"]],</a:t>
            </a:r>
          </a:p>
          <a:p>
            <a:r>
              <a:rPr lang="es-ES" altLang="ja-JP" sz="1600" dirty="0"/>
              <a:t>    [ ".L3    ", [ "0", "0", "0", "3"]],</a:t>
            </a:r>
          </a:p>
          <a:p>
            <a:r>
              <a:rPr lang="es-ES" altLang="ja-JP" sz="1600" dirty="0"/>
              <a:t>    [ ".L5    ", [ "0", "0", "0", "4"]],</a:t>
            </a:r>
          </a:p>
          <a:p>
            <a:r>
              <a:rPr lang="es-ES" altLang="ja-JP" sz="1600" dirty="0"/>
              <a:t>    [ ".L4    ", [ "0", "0", "0", "21"]],</a:t>
            </a:r>
          </a:p>
          <a:p>
            <a:r>
              <a:rPr lang="es-ES" altLang="ja-JP" sz="1600" dirty="0"/>
              <a:t>    [ ".L12   ", [ "0", "0", "0", "0"]],</a:t>
            </a:r>
          </a:p>
          <a:p>
            <a:r>
              <a:rPr lang="de-DE" altLang="ja-JP" sz="1600" dirty="0"/>
              <a:t>    [ ".LFE0  ", [ "0", "0", "0", "0"]],</a:t>
            </a:r>
          </a:p>
          <a:p>
            <a:r>
              <a:rPr lang="en-US" altLang="ja-JP" sz="1600" dirty="0"/>
              <a:t>    [ "*SUMMARY*", [ "-", "0", "0", "45</a:t>
            </a:r>
            <a:r>
              <a:rPr lang="en-US" altLang="ja-JP" sz="1600" dirty="0" smtClean="0"/>
              <a:t>"]]]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881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Test Programs for </a:t>
            </a:r>
            <a:r>
              <a:rPr lang="en-US" altLang="ja-JP" dirty="0" err="1" smtClean="0">
                <a:solidFill>
                  <a:schemeClr val="tx1"/>
                </a:solidFill>
              </a:rPr>
              <a:t>hcqc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Generate </a:t>
            </a:r>
            <a:r>
              <a:rPr lang="en-US" altLang="ja-JP" dirty="0">
                <a:solidFill>
                  <a:schemeClr val="tx1"/>
                </a:solidFill>
              </a:rPr>
              <a:t>from programs that were problematic in Fujitsu's production compilers in the </a:t>
            </a:r>
            <a:r>
              <a:rPr lang="en-US" altLang="ja-JP" dirty="0" smtClean="0">
                <a:solidFill>
                  <a:schemeClr val="tx1"/>
                </a:solidFill>
              </a:rPr>
              <a:t>past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108 </a:t>
            </a:r>
            <a:r>
              <a:rPr lang="en-US" altLang="ja-JP" dirty="0">
                <a:solidFill>
                  <a:schemeClr val="tx1"/>
                </a:solidFill>
              </a:rPr>
              <a:t>programs(104 </a:t>
            </a:r>
            <a:r>
              <a:rPr lang="en-US" altLang="ja-JP" dirty="0" smtClean="0">
                <a:solidFill>
                  <a:schemeClr val="tx1"/>
                </a:solidFill>
              </a:rPr>
              <a:t>Fortran </a:t>
            </a:r>
            <a:r>
              <a:rPr lang="en-US" altLang="ja-JP" dirty="0">
                <a:solidFill>
                  <a:schemeClr val="tx1"/>
                </a:solidFill>
              </a:rPr>
              <a:t>and 4 C programs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/>
          </a:p>
          <a:p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Extract </a:t>
            </a:r>
            <a:r>
              <a:rPr lang="en-US" altLang="ja-JP" dirty="0">
                <a:solidFill>
                  <a:schemeClr val="tx1"/>
                </a:solidFill>
              </a:rPr>
              <a:t>kernel </a:t>
            </a:r>
            <a:r>
              <a:rPr lang="en-US" altLang="ja-JP" dirty="0" smtClean="0">
                <a:solidFill>
                  <a:schemeClr val="tx1"/>
                </a:solidFill>
              </a:rPr>
              <a:t>parts </a:t>
            </a:r>
            <a:r>
              <a:rPr lang="en-US" altLang="ja-JP" dirty="0">
                <a:solidFill>
                  <a:schemeClr val="tx1"/>
                </a:solidFill>
              </a:rPr>
              <a:t>and </a:t>
            </a:r>
            <a:r>
              <a:rPr lang="en-US" altLang="ja-JP" dirty="0" smtClean="0">
                <a:solidFill>
                  <a:schemeClr val="tx1"/>
                </a:solidFill>
              </a:rPr>
              <a:t>modify </a:t>
            </a:r>
            <a:r>
              <a:rPr lang="en-US" altLang="ja-JP" dirty="0" smtClean="0"/>
              <a:t>them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to </a:t>
            </a:r>
            <a:r>
              <a:rPr lang="en-US" altLang="ja-JP" dirty="0" smtClean="0"/>
              <a:t>release in public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Extract </a:t>
            </a:r>
            <a:r>
              <a:rPr lang="en-US" altLang="ja-JP" dirty="0">
                <a:solidFill>
                  <a:schemeClr val="tx1"/>
                </a:solidFill>
              </a:rPr>
              <a:t>hot </a:t>
            </a:r>
            <a:r>
              <a:rPr lang="en-US" altLang="ja-JP" dirty="0" smtClean="0">
                <a:solidFill>
                  <a:schemeClr val="tx1"/>
                </a:solidFill>
              </a:rPr>
              <a:t>spots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Convert </a:t>
            </a:r>
            <a:r>
              <a:rPr lang="en-US" altLang="ja-JP" dirty="0">
                <a:solidFill>
                  <a:schemeClr val="tx1"/>
                </a:solidFill>
              </a:rPr>
              <a:t>them from Fortran to C(for comparison between GCC and </a:t>
            </a:r>
            <a:r>
              <a:rPr lang="en-US" altLang="ja-JP" dirty="0" smtClean="0">
                <a:solidFill>
                  <a:schemeClr val="tx1"/>
                </a:solidFill>
              </a:rPr>
              <a:t>Clang/LLVM)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</a:rPr>
              <a:t>Prepare </a:t>
            </a:r>
            <a:r>
              <a:rPr lang="en-US" altLang="ja-JP" dirty="0">
                <a:solidFill>
                  <a:schemeClr val="tx1"/>
                </a:solidFill>
              </a:rPr>
              <a:t>the data to </a:t>
            </a:r>
            <a:r>
              <a:rPr lang="en-US" altLang="ja-JP" dirty="0" smtClean="0"/>
              <a:t>run and check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those kernel parts</a:t>
            </a:r>
            <a:endParaRPr lang="ja-JP" altLang="en-US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602128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ja-JP" sz="3200" dirty="0" smtClean="0">
                <a:solidFill>
                  <a:srgbClr val="FF0000"/>
                </a:solidFill>
              </a:rPr>
              <a:t>under </a:t>
            </a:r>
            <a:r>
              <a:rPr lang="en-US" altLang="ja-JP" sz="3200" dirty="0">
                <a:solidFill>
                  <a:srgbClr val="FF0000"/>
                </a:solidFill>
              </a:rPr>
              <a:t>confirmation </a:t>
            </a:r>
            <a:r>
              <a:rPr lang="en-US" altLang="ja-JP" sz="3200" dirty="0" smtClean="0">
                <a:solidFill>
                  <a:srgbClr val="FF0000"/>
                </a:solidFill>
              </a:rPr>
              <a:t>process for </a:t>
            </a:r>
            <a:r>
              <a:rPr lang="en-US" altLang="ja-JP" sz="3200" dirty="0">
                <a:solidFill>
                  <a:srgbClr val="FF0000"/>
                </a:solidFill>
              </a:rPr>
              <a:t>public </a:t>
            </a:r>
            <a:r>
              <a:rPr lang="en-US" altLang="ja-JP" sz="3200" dirty="0" smtClean="0">
                <a:solidFill>
                  <a:srgbClr val="FF0000"/>
                </a:solidFill>
              </a:rPr>
              <a:t>release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3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804</Words>
  <Application>Microsoft Office PowerPoint</Application>
  <PresentationFormat>画面に合わせる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 hcqc - HPC compiler quality checker </vt:lpstr>
      <vt:lpstr>Background and Purpose</vt:lpstr>
      <vt:lpstr>Goal of hcqc</vt:lpstr>
      <vt:lpstr>Example of execution</vt:lpstr>
      <vt:lpstr>Workflow of hcqc</vt:lpstr>
      <vt:lpstr>Overview of `hcqc'</vt:lpstr>
      <vt:lpstr>Metric programs in hcqc</vt:lpstr>
      <vt:lpstr>Implementation of hcqc</vt:lpstr>
      <vt:lpstr>Test Programs for hcqc</vt:lpstr>
      <vt:lpstr>Future Work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benchmark system for HPC compilers   </dc:title>
  <dc:creator>arai.masaki@jp.fujitsu.com</dc:creator>
  <cp:lastModifiedBy>arai.masaki@jp.fujitsu.com</cp:lastModifiedBy>
  <cp:revision>44</cp:revision>
  <dcterms:created xsi:type="dcterms:W3CDTF">2017-05-23T13:41:36Z</dcterms:created>
  <dcterms:modified xsi:type="dcterms:W3CDTF">2017-10-20T02:04:14Z</dcterms:modified>
</cp:coreProperties>
</file>