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3" r:id="rId4"/>
    <p:sldId id="271" r:id="rId5"/>
    <p:sldId id="265" r:id="rId6"/>
    <p:sldId id="273" r:id="rId7"/>
    <p:sldId id="272" r:id="rId8"/>
    <p:sldId id="266" r:id="rId9"/>
    <p:sldId id="267" r:id="rId10"/>
    <p:sldId id="268" r:id="rId11"/>
    <p:sldId id="274" r:id="rId12"/>
    <p:sldId id="269"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98" d="100"/>
          <a:sy n="98" d="100"/>
        </p:scale>
        <p:origin x="1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i A" userId="c28b225274e15f31" providerId="LiveId" clId="{1FE46960-E2A0-4D79-9176-04F727B0317D}"/>
    <pc:docChg chg="modSld">
      <pc:chgData name="benji A" userId="c28b225274e15f31" providerId="LiveId" clId="{1FE46960-E2A0-4D79-9176-04F727B0317D}" dt="2023-07-17T12:06:33.478" v="20"/>
      <pc:docMkLst>
        <pc:docMk/>
      </pc:docMkLst>
      <pc:sldChg chg="modTransition modAnim">
        <pc:chgData name="benji A" userId="c28b225274e15f31" providerId="LiveId" clId="{1FE46960-E2A0-4D79-9176-04F727B0317D}" dt="2023-07-17T12:06:33.478" v="20"/>
        <pc:sldMkLst>
          <pc:docMk/>
          <pc:sldMk cId="914580830" sldId="256"/>
        </pc:sldMkLst>
      </pc:sldChg>
      <pc:sldChg chg="modTransition">
        <pc:chgData name="benji A" userId="c28b225274e15f31" providerId="LiveId" clId="{1FE46960-E2A0-4D79-9176-04F727B0317D}" dt="2023-07-17T11:39:23.142" v="6"/>
        <pc:sldMkLst>
          <pc:docMk/>
          <pc:sldMk cId="203867631" sldId="257"/>
        </pc:sldMkLst>
      </pc:sldChg>
      <pc:sldChg chg="modTransition">
        <pc:chgData name="benji A" userId="c28b225274e15f31" providerId="LiveId" clId="{1FE46960-E2A0-4D79-9176-04F727B0317D}" dt="2023-07-17T11:39:28.287" v="7"/>
        <pc:sldMkLst>
          <pc:docMk/>
          <pc:sldMk cId="3590602653" sldId="263"/>
        </pc:sldMkLst>
      </pc:sldChg>
      <pc:sldChg chg="modTransition">
        <pc:chgData name="benji A" userId="c28b225274e15f31" providerId="LiveId" clId="{1FE46960-E2A0-4D79-9176-04F727B0317D}" dt="2023-07-17T11:39:31.892" v="8"/>
        <pc:sldMkLst>
          <pc:docMk/>
          <pc:sldMk cId="688905429" sldId="265"/>
        </pc:sldMkLst>
      </pc:sldChg>
      <pc:sldChg chg="modTransition">
        <pc:chgData name="benji A" userId="c28b225274e15f31" providerId="LiveId" clId="{1FE46960-E2A0-4D79-9176-04F727B0317D}" dt="2023-07-17T11:39:52.792" v="10"/>
        <pc:sldMkLst>
          <pc:docMk/>
          <pc:sldMk cId="2167472614" sldId="266"/>
        </pc:sldMkLst>
      </pc:sldChg>
      <pc:sldChg chg="modTransition">
        <pc:chgData name="benji A" userId="c28b225274e15f31" providerId="LiveId" clId="{1FE46960-E2A0-4D79-9176-04F727B0317D}" dt="2023-07-17T11:39:00.892" v="2"/>
        <pc:sldMkLst>
          <pc:docMk/>
          <pc:sldMk cId="3161928952" sldId="267"/>
        </pc:sldMkLst>
      </pc:sldChg>
      <pc:sldChg chg="modTransition">
        <pc:chgData name="benji A" userId="c28b225274e15f31" providerId="LiveId" clId="{1FE46960-E2A0-4D79-9176-04F727B0317D}" dt="2023-07-17T11:40:00.359" v="11"/>
        <pc:sldMkLst>
          <pc:docMk/>
          <pc:sldMk cId="3377777987" sldId="268"/>
        </pc:sldMkLst>
      </pc:sldChg>
      <pc:sldChg chg="modTransition">
        <pc:chgData name="benji A" userId="c28b225274e15f31" providerId="LiveId" clId="{1FE46960-E2A0-4D79-9176-04F727B0317D}" dt="2023-07-17T11:39:04.212" v="3"/>
        <pc:sldMkLst>
          <pc:docMk/>
          <pc:sldMk cId="4081276027" sldId="269"/>
        </pc:sldMkLst>
      </pc:sldChg>
      <pc:sldChg chg="modTransition">
        <pc:chgData name="benji A" userId="c28b225274e15f31" providerId="LiveId" clId="{1FE46960-E2A0-4D79-9176-04F727B0317D}" dt="2023-07-17T11:39:12.734" v="4"/>
        <pc:sldMkLst>
          <pc:docMk/>
          <pc:sldMk cId="2915360124" sldId="271"/>
        </pc:sldMkLst>
      </pc:sldChg>
      <pc:sldChg chg="modTransition">
        <pc:chgData name="benji A" userId="c28b225274e15f31" providerId="LiveId" clId="{1FE46960-E2A0-4D79-9176-04F727B0317D}" dt="2023-07-17T11:39:46.332" v="9"/>
        <pc:sldMkLst>
          <pc:docMk/>
          <pc:sldMk cId="483370588" sldId="273"/>
        </pc:sldMkLst>
      </pc:sldChg>
      <pc:sldChg chg="modTransition modAnim">
        <pc:chgData name="benji A" userId="c28b225274e15f31" providerId="LiveId" clId="{1FE46960-E2A0-4D79-9176-04F727B0317D}" dt="2023-07-17T11:40:19.860" v="15"/>
        <pc:sldMkLst>
          <pc:docMk/>
          <pc:sldMk cId="1648455925" sldId="274"/>
        </pc:sldMkLst>
      </pc:sldChg>
      <pc:sldChg chg="modTransition">
        <pc:chgData name="benji A" userId="c28b225274e15f31" providerId="LiveId" clId="{1FE46960-E2A0-4D79-9176-04F727B0317D}" dt="2023-07-17T11:38:55.984" v="1"/>
        <pc:sldMkLst>
          <pc:docMk/>
          <pc:sldMk cId="2657265489"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53339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63868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E38BCE-A08C-404B-A9D4-5367D7980C77}"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0273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2999672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E38BCE-A08C-404B-A9D4-5367D7980C77}"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6651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2263586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2301779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318424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26778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40117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3470053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294748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174540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30469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104888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234F34-5191-48EC-B8BD-8E0FD257EA1B}" type="datetimeFigureOut">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E38BCE-A08C-404B-A9D4-5367D7980C77}" type="slidenum">
              <a:rPr lang="en-US" smtClean="0"/>
              <a:t>‹#›</a:t>
            </a:fld>
            <a:endParaRPr lang="en-US" dirty="0"/>
          </a:p>
        </p:txBody>
      </p:sp>
    </p:spTree>
    <p:extLst>
      <p:ext uri="{BB962C8B-B14F-4D97-AF65-F5344CB8AC3E}">
        <p14:creationId xmlns:p14="http://schemas.microsoft.com/office/powerpoint/2010/main" val="350947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234F34-5191-48EC-B8BD-8E0FD257EA1B}" type="datetimeFigureOut">
              <a:rPr lang="en-US" smtClean="0"/>
              <a:t>7/17/2023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6E38BCE-A08C-404B-A9D4-5367D7980C77}" type="slidenum">
              <a:rPr lang="en-US" smtClean="0"/>
              <a:t>‹#›</a:t>
            </a:fld>
            <a:endParaRPr lang="en-US" dirty="0"/>
          </a:p>
        </p:txBody>
      </p:sp>
    </p:spTree>
    <p:extLst>
      <p:ext uri="{BB962C8B-B14F-4D97-AF65-F5344CB8AC3E}">
        <p14:creationId xmlns:p14="http://schemas.microsoft.com/office/powerpoint/2010/main" val="2436042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6ABD-5FB4-4BEC-91AE-CFD42E03A203}"/>
              </a:ext>
            </a:extLst>
          </p:cNvPr>
          <p:cNvSpPr>
            <a:spLocks noGrp="1"/>
          </p:cNvSpPr>
          <p:nvPr>
            <p:ph type="ctrTitle"/>
          </p:nvPr>
        </p:nvSpPr>
        <p:spPr>
          <a:xfrm>
            <a:off x="1390952" y="1160865"/>
            <a:ext cx="7766936" cy="1646302"/>
          </a:xfrm>
        </p:spPr>
        <p:txBody>
          <a:bodyPr>
            <a:normAutofit/>
          </a:bodyPr>
          <a:lstStyle/>
          <a:p>
            <a:r>
              <a:rPr lang="en-US" sz="7200" dirty="0"/>
              <a:t>GROUP 13</a:t>
            </a:r>
          </a:p>
        </p:txBody>
      </p:sp>
      <p:sp>
        <p:nvSpPr>
          <p:cNvPr id="3" name="Subtitle 2">
            <a:extLst>
              <a:ext uri="{FF2B5EF4-FFF2-40B4-BE49-F238E27FC236}">
                <a16:creationId xmlns:a16="http://schemas.microsoft.com/office/drawing/2014/main" id="{DB8E5DAE-2CD8-4333-8233-F940C2CBDB1F}"/>
              </a:ext>
            </a:extLst>
          </p:cNvPr>
          <p:cNvSpPr>
            <a:spLocks noGrp="1"/>
          </p:cNvSpPr>
          <p:nvPr>
            <p:ph type="subTitle" idx="1"/>
          </p:nvPr>
        </p:nvSpPr>
        <p:spPr>
          <a:xfrm>
            <a:off x="1382172" y="2866572"/>
            <a:ext cx="7766936" cy="1096899"/>
          </a:xfrm>
        </p:spPr>
        <p:txBody>
          <a:bodyPr>
            <a:noAutofit/>
          </a:bodyPr>
          <a:lstStyle/>
          <a:p>
            <a:r>
              <a:rPr lang="en-US" sz="6000" dirty="0">
                <a:latin typeface="Book Antiqua" panose="02040602050305030304" pitchFamily="18" charset="0"/>
              </a:rPr>
              <a:t>CAR SALE WEBSITE</a:t>
            </a:r>
          </a:p>
          <a:p>
            <a:r>
              <a:rPr lang="en-US" sz="6000" dirty="0">
                <a:latin typeface="Book Antiqua" panose="02040602050305030304" pitchFamily="18" charset="0"/>
              </a:rPr>
              <a:t>FRANCHMAN</a:t>
            </a:r>
            <a:r>
              <a:rPr lang="en-US" sz="6000" dirty="0"/>
              <a:t> ENTERPRISE</a:t>
            </a:r>
          </a:p>
        </p:txBody>
      </p:sp>
    </p:spTree>
    <p:extLst>
      <p:ext uri="{BB962C8B-B14F-4D97-AF65-F5344CB8AC3E}">
        <p14:creationId xmlns:p14="http://schemas.microsoft.com/office/powerpoint/2010/main" val="9145808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D758-4F33-4D5E-A0D9-B105CA64705F}"/>
              </a:ext>
            </a:extLst>
          </p:cNvPr>
          <p:cNvSpPr>
            <a:spLocks noGrp="1"/>
          </p:cNvSpPr>
          <p:nvPr>
            <p:ph type="title"/>
          </p:nvPr>
        </p:nvSpPr>
        <p:spPr>
          <a:xfrm>
            <a:off x="1841209" y="217715"/>
            <a:ext cx="8596668" cy="879014"/>
          </a:xfrm>
        </p:spPr>
        <p:txBody>
          <a:bodyPr>
            <a:noAutofit/>
          </a:bodyPr>
          <a:lstStyle/>
          <a:p>
            <a:r>
              <a:rPr lang="en-US" sz="4000" dirty="0"/>
              <a:t>Brief Introduction </a:t>
            </a:r>
          </a:p>
        </p:txBody>
      </p:sp>
      <p:sp>
        <p:nvSpPr>
          <p:cNvPr id="3" name="Content Placeholder 2">
            <a:extLst>
              <a:ext uri="{FF2B5EF4-FFF2-40B4-BE49-F238E27FC236}">
                <a16:creationId xmlns:a16="http://schemas.microsoft.com/office/drawing/2014/main" id="{4438927C-1EB2-4EE6-866B-DBF03DC9C8C7}"/>
              </a:ext>
            </a:extLst>
          </p:cNvPr>
          <p:cNvSpPr>
            <a:spLocks noGrp="1"/>
          </p:cNvSpPr>
          <p:nvPr>
            <p:ph idx="1"/>
          </p:nvPr>
        </p:nvSpPr>
        <p:spPr>
          <a:xfrm>
            <a:off x="333829" y="1488613"/>
            <a:ext cx="11611428" cy="4970244"/>
          </a:xfrm>
        </p:spPr>
        <p:txBody>
          <a:bodyPr>
            <a:noAutofit/>
          </a:bodyPr>
          <a:lstStyle/>
          <a:p>
            <a:pPr marL="0" indent="0">
              <a:buNone/>
            </a:pPr>
            <a:r>
              <a:rPr lang="en-US" sz="1600" dirty="0"/>
              <a:t>Car sales have shifted towards online platforms</a:t>
            </a:r>
          </a:p>
          <a:p>
            <a:pPr marL="0" indent="0">
              <a:buNone/>
            </a:pPr>
            <a:r>
              <a:rPr lang="en-US" sz="1600" dirty="0"/>
              <a:t>Car sales websites have revolutionized the buying and selling process</a:t>
            </a:r>
          </a:p>
          <a:p>
            <a:pPr marL="0" indent="0">
              <a:buNone/>
            </a:pPr>
            <a:r>
              <a:rPr lang="en-US" sz="1600" dirty="0"/>
              <a:t>Key Points:</a:t>
            </a:r>
          </a:p>
          <a:p>
            <a:pPr marL="0" indent="0">
              <a:buNone/>
            </a:pPr>
            <a:r>
              <a:rPr lang="en-US" sz="1600" dirty="0"/>
              <a:t>Benefits of Car Sales Websites:</a:t>
            </a:r>
          </a:p>
          <a:p>
            <a:pPr marL="0" indent="0">
              <a:buNone/>
            </a:pPr>
            <a:r>
              <a:rPr lang="en-US" sz="1600" dirty="0"/>
              <a:t>Convenience and accessibility for buyers and sellers</a:t>
            </a:r>
          </a:p>
          <a:p>
            <a:pPr marL="0" indent="0">
              <a:buNone/>
            </a:pPr>
            <a:r>
              <a:rPr lang="en-US" sz="1600" dirty="0"/>
              <a:t>Expanded market reach and global customer base</a:t>
            </a:r>
          </a:p>
          <a:p>
            <a:pPr marL="0" indent="0">
              <a:buNone/>
            </a:pPr>
            <a:r>
              <a:rPr lang="en-US" sz="1600" dirty="0"/>
              <a:t>Transparent information and comparison tools</a:t>
            </a:r>
          </a:p>
          <a:p>
            <a:pPr marL="0" indent="0">
              <a:buNone/>
            </a:pPr>
            <a:r>
              <a:rPr lang="en-US" sz="1600" dirty="0"/>
              <a:t>Advancements in Technology:</a:t>
            </a:r>
          </a:p>
          <a:p>
            <a:pPr marL="0" indent="0">
              <a:buNone/>
            </a:pPr>
            <a:r>
              <a:rPr lang="en-US" sz="1600" dirty="0"/>
              <a:t>Integration of AR and VR for immersive virtual showrooms</a:t>
            </a:r>
          </a:p>
          <a:p>
            <a:pPr marL="0" indent="0">
              <a:buNone/>
            </a:pPr>
            <a:r>
              <a:rPr lang="en-US" sz="1600" dirty="0"/>
              <a:t>AI-powered features for personalized recommendations and customer service</a:t>
            </a:r>
          </a:p>
          <a:p>
            <a:pPr marL="0" indent="0">
              <a:buNone/>
            </a:pPr>
            <a:r>
              <a:rPr lang="en-US" sz="1600" dirty="0"/>
              <a:t>Data analytics and machine learning for optimizing user experience and marketing strategies</a:t>
            </a:r>
          </a:p>
          <a:p>
            <a:pPr marL="0" indent="0">
              <a:buNone/>
            </a:pPr>
            <a:r>
              <a:rPr lang="en-US" sz="1600" dirty="0"/>
              <a:t>Challenges and Considerations:</a:t>
            </a:r>
          </a:p>
          <a:p>
            <a:pPr marL="0" indent="0">
              <a:buNone/>
            </a:pPr>
            <a:r>
              <a:rPr lang="en-US" sz="1600" dirty="0"/>
              <a:t>Building trust and ensuring data security</a:t>
            </a:r>
          </a:p>
        </p:txBody>
      </p:sp>
    </p:spTree>
    <p:extLst>
      <p:ext uri="{BB962C8B-B14F-4D97-AF65-F5344CB8AC3E}">
        <p14:creationId xmlns:p14="http://schemas.microsoft.com/office/powerpoint/2010/main" val="33777779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D758-4F33-4D5E-A0D9-B105CA64705F}"/>
              </a:ext>
            </a:extLst>
          </p:cNvPr>
          <p:cNvSpPr>
            <a:spLocks noGrp="1"/>
          </p:cNvSpPr>
          <p:nvPr>
            <p:ph type="title"/>
          </p:nvPr>
        </p:nvSpPr>
        <p:spPr>
          <a:xfrm>
            <a:off x="1841209" y="217715"/>
            <a:ext cx="8596668" cy="879014"/>
          </a:xfrm>
        </p:spPr>
        <p:txBody>
          <a:bodyPr>
            <a:noAutofit/>
          </a:bodyPr>
          <a:lstStyle/>
          <a:p>
            <a:r>
              <a:rPr lang="en-US" sz="4000" dirty="0"/>
              <a:t>Brief Introduction </a:t>
            </a:r>
          </a:p>
        </p:txBody>
      </p:sp>
      <p:sp>
        <p:nvSpPr>
          <p:cNvPr id="3" name="Content Placeholder 2">
            <a:extLst>
              <a:ext uri="{FF2B5EF4-FFF2-40B4-BE49-F238E27FC236}">
                <a16:creationId xmlns:a16="http://schemas.microsoft.com/office/drawing/2014/main" id="{4438927C-1EB2-4EE6-866B-DBF03DC9C8C7}"/>
              </a:ext>
            </a:extLst>
          </p:cNvPr>
          <p:cNvSpPr>
            <a:spLocks noGrp="1"/>
          </p:cNvSpPr>
          <p:nvPr>
            <p:ph idx="1"/>
          </p:nvPr>
        </p:nvSpPr>
        <p:spPr>
          <a:xfrm>
            <a:off x="333829" y="1096729"/>
            <a:ext cx="11611428" cy="5362128"/>
          </a:xfrm>
        </p:spPr>
        <p:txBody>
          <a:bodyPr>
            <a:noAutofit/>
          </a:bodyPr>
          <a:lstStyle/>
          <a:p>
            <a:pPr marL="0" indent="0">
              <a:buNone/>
            </a:pPr>
            <a:r>
              <a:rPr lang="en-US" sz="2000" dirty="0"/>
              <a:t>Define Project Goals:</a:t>
            </a:r>
          </a:p>
          <a:p>
            <a:pPr marL="0" indent="0">
              <a:buNone/>
            </a:pPr>
            <a:r>
              <a:rPr lang="en-US" sz="2000" dirty="0"/>
              <a:t>Identify the objectives and purpose of the car sales website</a:t>
            </a:r>
          </a:p>
          <a:p>
            <a:pPr marL="0" indent="0">
              <a:buNone/>
            </a:pPr>
            <a:r>
              <a:rPr lang="en-US" sz="2000" dirty="0"/>
              <a:t>Determine target audience and their specific needs</a:t>
            </a:r>
          </a:p>
          <a:p>
            <a:pPr marL="0" indent="0">
              <a:buNone/>
            </a:pPr>
            <a:r>
              <a:rPr lang="en-US" sz="2000" dirty="0"/>
              <a:t>Conduct Market Research:</a:t>
            </a:r>
          </a:p>
          <a:p>
            <a:pPr marL="0" indent="0">
              <a:buNone/>
            </a:pPr>
            <a:r>
              <a:rPr lang="en-US" sz="2000" dirty="0"/>
              <a:t>Analyze the competitive landscape and identify key players</a:t>
            </a:r>
          </a:p>
          <a:p>
            <a:pPr marL="0" indent="0">
              <a:buNone/>
            </a:pPr>
            <a:r>
              <a:rPr lang="en-US" sz="2000" dirty="0"/>
              <a:t>Study consumer preferences, trends, and buying behaviors</a:t>
            </a:r>
          </a:p>
          <a:p>
            <a:pPr marL="0" indent="0">
              <a:buNone/>
            </a:pPr>
            <a:r>
              <a:rPr lang="en-US" sz="2000" dirty="0"/>
              <a:t>Gather insights on existing car sales websites and their features</a:t>
            </a:r>
          </a:p>
          <a:p>
            <a:pPr marL="0" indent="0">
              <a:buNone/>
            </a:pPr>
            <a:r>
              <a:rPr lang="en-US" sz="2000" dirty="0"/>
              <a:t>User Research:</a:t>
            </a:r>
          </a:p>
          <a:p>
            <a:pPr marL="0" indent="0">
              <a:buNone/>
            </a:pPr>
            <a:r>
              <a:rPr lang="en-US" sz="2000" dirty="0"/>
              <a:t>Conduct surveys, interviews, and focus groups to understand user expectations</a:t>
            </a:r>
          </a:p>
          <a:p>
            <a:pPr marL="0" indent="0">
              <a:buNone/>
            </a:pPr>
            <a:r>
              <a:rPr lang="en-US" sz="2000" dirty="0"/>
              <a:t>Collect feedback on user experience, interface design, and desired functionalities</a:t>
            </a:r>
          </a:p>
          <a:p>
            <a:pPr marL="0" indent="0">
              <a:buNone/>
            </a:pPr>
            <a:r>
              <a:rPr lang="en-US" sz="2000" dirty="0"/>
              <a:t>Identify pain points and areas for improvement in existing car sales websites</a:t>
            </a:r>
          </a:p>
          <a:p>
            <a:pPr marL="0" indent="0">
              <a:buNone/>
            </a:pPr>
            <a:r>
              <a:rPr lang="en-US" sz="2000" dirty="0"/>
              <a:t>Information Architecture and Wireframing:</a:t>
            </a:r>
          </a:p>
        </p:txBody>
      </p:sp>
    </p:spTree>
    <p:extLst>
      <p:ext uri="{BB962C8B-B14F-4D97-AF65-F5344CB8AC3E}">
        <p14:creationId xmlns:p14="http://schemas.microsoft.com/office/powerpoint/2010/main" val="1648455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D758-4F33-4D5E-A0D9-B105CA64705F}"/>
              </a:ext>
            </a:extLst>
          </p:cNvPr>
          <p:cNvSpPr>
            <a:spLocks noGrp="1"/>
          </p:cNvSpPr>
          <p:nvPr>
            <p:ph type="title"/>
          </p:nvPr>
        </p:nvSpPr>
        <p:spPr>
          <a:xfrm>
            <a:off x="677334" y="261258"/>
            <a:ext cx="11514666" cy="899885"/>
          </a:xfrm>
        </p:spPr>
        <p:txBody>
          <a:bodyPr>
            <a:noAutofit/>
          </a:bodyPr>
          <a:lstStyle/>
          <a:p>
            <a:r>
              <a:rPr lang="en-US" sz="4000" dirty="0"/>
              <a:t>Research About the project</a:t>
            </a:r>
          </a:p>
        </p:txBody>
      </p:sp>
      <p:sp>
        <p:nvSpPr>
          <p:cNvPr id="3" name="Content Placeholder 2">
            <a:extLst>
              <a:ext uri="{FF2B5EF4-FFF2-40B4-BE49-F238E27FC236}">
                <a16:creationId xmlns:a16="http://schemas.microsoft.com/office/drawing/2014/main" id="{4438927C-1EB2-4EE6-866B-DBF03DC9C8C7}"/>
              </a:ext>
            </a:extLst>
          </p:cNvPr>
          <p:cNvSpPr>
            <a:spLocks noGrp="1"/>
          </p:cNvSpPr>
          <p:nvPr>
            <p:ph idx="1"/>
          </p:nvPr>
        </p:nvSpPr>
        <p:spPr>
          <a:xfrm>
            <a:off x="677334" y="1465943"/>
            <a:ext cx="11959771" cy="4644571"/>
          </a:xfrm>
        </p:spPr>
        <p:txBody>
          <a:bodyPr>
            <a:noAutofit/>
          </a:bodyPr>
          <a:lstStyle/>
          <a:p>
            <a:pPr marL="0" indent="0">
              <a:buNone/>
            </a:pPr>
            <a:r>
              <a:rPr lang="en-US" dirty="0"/>
              <a:t>Define Project Goals:</a:t>
            </a:r>
          </a:p>
          <a:p>
            <a:pPr marL="0" indent="0">
              <a:buNone/>
            </a:pPr>
            <a:r>
              <a:rPr lang="en-US" dirty="0"/>
              <a:t>Identify the objectives and purpose of the car sales website</a:t>
            </a:r>
          </a:p>
          <a:p>
            <a:pPr marL="0" indent="0">
              <a:buNone/>
            </a:pPr>
            <a:r>
              <a:rPr lang="en-US" dirty="0"/>
              <a:t>Determine target audience and their specific needs</a:t>
            </a:r>
          </a:p>
          <a:p>
            <a:pPr marL="0" indent="0">
              <a:buNone/>
            </a:pPr>
            <a:r>
              <a:rPr lang="en-US" dirty="0"/>
              <a:t>Conduct Market Research:</a:t>
            </a:r>
          </a:p>
          <a:p>
            <a:pPr marL="0" indent="0">
              <a:buNone/>
            </a:pPr>
            <a:r>
              <a:rPr lang="en-US" dirty="0"/>
              <a:t>Analyze the competitive landscape and identify key players</a:t>
            </a:r>
          </a:p>
          <a:p>
            <a:pPr marL="0" indent="0">
              <a:buNone/>
            </a:pPr>
            <a:r>
              <a:rPr lang="en-US" dirty="0"/>
              <a:t>Study consumer preferences, trends, and buying behaviors</a:t>
            </a:r>
          </a:p>
          <a:p>
            <a:pPr marL="0" indent="0">
              <a:buNone/>
            </a:pPr>
            <a:r>
              <a:rPr lang="en-US" dirty="0"/>
              <a:t>Gather insights on existing car sales websites and their features</a:t>
            </a:r>
          </a:p>
          <a:p>
            <a:pPr marL="0" indent="0">
              <a:buNone/>
            </a:pPr>
            <a:r>
              <a:rPr lang="en-US" dirty="0"/>
              <a:t>User Research:</a:t>
            </a:r>
          </a:p>
          <a:p>
            <a:pPr marL="0" indent="0">
              <a:buNone/>
            </a:pPr>
            <a:r>
              <a:rPr lang="en-US" dirty="0"/>
              <a:t>Conduct surveys, interviews, and focus groups to understand user expectations</a:t>
            </a:r>
          </a:p>
          <a:p>
            <a:pPr marL="0" indent="0">
              <a:buNone/>
            </a:pPr>
            <a:r>
              <a:rPr lang="en-US" dirty="0"/>
              <a:t>Collect feedback on user experience, interface design, and desired functionalities</a:t>
            </a:r>
          </a:p>
          <a:p>
            <a:pPr marL="0" indent="0">
              <a:buNone/>
            </a:pPr>
            <a:r>
              <a:rPr lang="en-US" dirty="0"/>
              <a:t>Identify pain points and areas for improvement in existing car sales websites</a:t>
            </a:r>
          </a:p>
          <a:p>
            <a:pPr marL="0" indent="0">
              <a:buNone/>
            </a:pPr>
            <a:r>
              <a:rPr lang="en-US" dirty="0"/>
              <a:t>Information Architecture and Wireframing:</a:t>
            </a:r>
          </a:p>
        </p:txBody>
      </p:sp>
    </p:spTree>
    <p:extLst>
      <p:ext uri="{BB962C8B-B14F-4D97-AF65-F5344CB8AC3E}">
        <p14:creationId xmlns:p14="http://schemas.microsoft.com/office/powerpoint/2010/main" val="408127602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D758-4F33-4D5E-A0D9-B105CA64705F}"/>
              </a:ext>
            </a:extLst>
          </p:cNvPr>
          <p:cNvSpPr>
            <a:spLocks noGrp="1"/>
          </p:cNvSpPr>
          <p:nvPr>
            <p:ph type="title"/>
          </p:nvPr>
        </p:nvSpPr>
        <p:spPr>
          <a:xfrm>
            <a:off x="677334" y="261258"/>
            <a:ext cx="11514666" cy="899885"/>
          </a:xfrm>
        </p:spPr>
        <p:txBody>
          <a:bodyPr>
            <a:noAutofit/>
          </a:bodyPr>
          <a:lstStyle/>
          <a:p>
            <a:r>
              <a:rPr lang="en-US" sz="4000" dirty="0"/>
              <a:t>Research About the project</a:t>
            </a:r>
          </a:p>
        </p:txBody>
      </p:sp>
      <p:sp>
        <p:nvSpPr>
          <p:cNvPr id="3" name="Content Placeholder 2">
            <a:extLst>
              <a:ext uri="{FF2B5EF4-FFF2-40B4-BE49-F238E27FC236}">
                <a16:creationId xmlns:a16="http://schemas.microsoft.com/office/drawing/2014/main" id="{4438927C-1EB2-4EE6-866B-DBF03DC9C8C7}"/>
              </a:ext>
            </a:extLst>
          </p:cNvPr>
          <p:cNvSpPr>
            <a:spLocks noGrp="1"/>
          </p:cNvSpPr>
          <p:nvPr>
            <p:ph idx="1"/>
          </p:nvPr>
        </p:nvSpPr>
        <p:spPr>
          <a:xfrm>
            <a:off x="677334" y="1465943"/>
            <a:ext cx="11959771" cy="4644571"/>
          </a:xfrm>
        </p:spPr>
        <p:txBody>
          <a:bodyPr>
            <a:noAutofit/>
          </a:bodyPr>
          <a:lstStyle/>
          <a:p>
            <a:pPr marL="0" indent="0">
              <a:buNone/>
            </a:pPr>
            <a:r>
              <a:rPr lang="en-US" sz="2000" dirty="0"/>
              <a:t>Convenience and Accessibility:</a:t>
            </a:r>
          </a:p>
          <a:p>
            <a:pPr marL="0" indent="0">
              <a:buNone/>
            </a:pPr>
            <a:endParaRPr lang="en-US" sz="2000" dirty="0"/>
          </a:p>
          <a:p>
            <a:pPr marL="0" indent="0">
              <a:buNone/>
            </a:pPr>
            <a:r>
              <a:rPr lang="en-US" sz="2000" dirty="0"/>
              <a:t>User-friendly interface and intuitive navigation</a:t>
            </a:r>
          </a:p>
          <a:p>
            <a:pPr marL="0" indent="0">
              <a:buNone/>
            </a:pPr>
            <a:r>
              <a:rPr lang="en-US" sz="2000" dirty="0"/>
              <a:t>Advanced search filters for easy vehicle browsing</a:t>
            </a:r>
          </a:p>
          <a:p>
            <a:pPr marL="0" indent="0">
              <a:buNone/>
            </a:pPr>
            <a:r>
              <a:rPr lang="en-US" sz="2000" dirty="0"/>
              <a:t>Mobile-responsive design for accessibility across devices</a:t>
            </a:r>
          </a:p>
          <a:p>
            <a:pPr marL="0" indent="0">
              <a:buNone/>
            </a:pPr>
            <a:r>
              <a:rPr lang="en-US" sz="2000" dirty="0"/>
              <a:t>Transparency and Comparison Tools:</a:t>
            </a:r>
          </a:p>
          <a:p>
            <a:pPr marL="0" indent="0">
              <a:buNone/>
            </a:pPr>
            <a:endParaRPr lang="en-US" sz="2000" dirty="0"/>
          </a:p>
          <a:p>
            <a:pPr marL="0" indent="0">
              <a:buNone/>
            </a:pPr>
            <a:r>
              <a:rPr lang="en-US" sz="2000" dirty="0"/>
              <a:t>Detailed vehicle information, specifications, and pricing</a:t>
            </a:r>
          </a:p>
          <a:p>
            <a:pPr marL="0" indent="0">
              <a:buNone/>
            </a:pPr>
            <a:r>
              <a:rPr lang="en-US" sz="2000" dirty="0"/>
              <a:t>Comprehensive photos, videos, and vehicle history reports</a:t>
            </a:r>
          </a:p>
          <a:p>
            <a:pPr marL="0" indent="0">
              <a:buNone/>
            </a:pPr>
            <a:r>
              <a:rPr lang="en-US" sz="2000" dirty="0"/>
              <a:t>Comparison tools for informed decision-making</a:t>
            </a:r>
          </a:p>
          <a:p>
            <a:pPr marL="0" indent="0">
              <a:buNone/>
            </a:pPr>
            <a:r>
              <a:rPr lang="en-US" sz="2000" dirty="0"/>
              <a:t>Trust-Building and Data Security:</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65726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D758-4F33-4D5E-A0D9-B105CA64705F}"/>
              </a:ext>
            </a:extLst>
          </p:cNvPr>
          <p:cNvSpPr>
            <a:spLocks noGrp="1"/>
          </p:cNvSpPr>
          <p:nvPr>
            <p:ph type="title"/>
          </p:nvPr>
        </p:nvSpPr>
        <p:spPr>
          <a:xfrm>
            <a:off x="822477" y="275772"/>
            <a:ext cx="8596668" cy="624114"/>
          </a:xfrm>
        </p:spPr>
        <p:txBody>
          <a:bodyPr>
            <a:noAutofit/>
          </a:bodyPr>
          <a:lstStyle/>
          <a:p>
            <a:r>
              <a:rPr lang="en-US" dirty="0"/>
              <a:t>OVERVIEW OF OUR PROJECT</a:t>
            </a:r>
          </a:p>
        </p:txBody>
      </p:sp>
      <p:sp>
        <p:nvSpPr>
          <p:cNvPr id="3" name="Content Placeholder 2">
            <a:extLst>
              <a:ext uri="{FF2B5EF4-FFF2-40B4-BE49-F238E27FC236}">
                <a16:creationId xmlns:a16="http://schemas.microsoft.com/office/drawing/2014/main" id="{4438927C-1EB2-4EE6-866B-DBF03DC9C8C7}"/>
              </a:ext>
            </a:extLst>
          </p:cNvPr>
          <p:cNvSpPr>
            <a:spLocks noGrp="1"/>
          </p:cNvSpPr>
          <p:nvPr>
            <p:ph idx="1"/>
          </p:nvPr>
        </p:nvSpPr>
        <p:spPr>
          <a:xfrm>
            <a:off x="595088" y="1175658"/>
            <a:ext cx="11408227" cy="5682342"/>
          </a:xfrm>
        </p:spPr>
        <p:txBody>
          <a:bodyPr>
            <a:noAutofit/>
          </a:bodyPr>
          <a:lstStyle/>
          <a:p>
            <a:r>
              <a:rPr lang="en-US" sz="2800" dirty="0"/>
              <a:t>- A car website provides information on different types of vehicles, including specifications, features, prices, and reviews.- Issues around car websites include: </a:t>
            </a:r>
          </a:p>
          <a:p>
            <a:r>
              <a:rPr lang="en-US" sz="2800" dirty="0"/>
              <a:t> - Accuracy and reliability of information provided  - User interface and overall user experience  </a:t>
            </a:r>
          </a:p>
          <a:p>
            <a:r>
              <a:rPr lang="en-US" sz="2800" dirty="0"/>
              <a:t>- Privacy and data security concerns  - Environmental concerns around the automotive industry</a:t>
            </a:r>
          </a:p>
          <a:p>
            <a:r>
              <a:rPr lang="en-US" sz="2800" dirty="0"/>
              <a:t>- A car website is important for both consumers and car manufacturers, as it can help consumers make informed decisions when purchasing a vehicle and help manufacturers reach a wider audience and showcase their products in a positive light. </a:t>
            </a:r>
          </a:p>
          <a:p>
            <a:r>
              <a:rPr lang="en-US" sz="2800" dirty="0"/>
              <a:t>-</a:t>
            </a:r>
          </a:p>
        </p:txBody>
      </p:sp>
    </p:spTree>
    <p:extLst>
      <p:ext uri="{BB962C8B-B14F-4D97-AF65-F5344CB8AC3E}">
        <p14:creationId xmlns:p14="http://schemas.microsoft.com/office/powerpoint/2010/main" val="20386763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D758-4F33-4D5E-A0D9-B105CA64705F}"/>
              </a:ext>
            </a:extLst>
          </p:cNvPr>
          <p:cNvSpPr>
            <a:spLocks noGrp="1"/>
          </p:cNvSpPr>
          <p:nvPr>
            <p:ph type="title"/>
          </p:nvPr>
        </p:nvSpPr>
        <p:spPr>
          <a:xfrm>
            <a:off x="1161184" y="237669"/>
            <a:ext cx="8911687" cy="1280890"/>
          </a:xfrm>
        </p:spPr>
        <p:txBody>
          <a:bodyPr/>
          <a:lstStyle/>
          <a:p>
            <a:r>
              <a:rPr lang="en-US" dirty="0"/>
              <a:t>IMPORTANCE AND ADDRESSING OF ISSUE</a:t>
            </a:r>
          </a:p>
        </p:txBody>
      </p:sp>
      <p:sp>
        <p:nvSpPr>
          <p:cNvPr id="3" name="Content Placeholder 2">
            <a:extLst>
              <a:ext uri="{FF2B5EF4-FFF2-40B4-BE49-F238E27FC236}">
                <a16:creationId xmlns:a16="http://schemas.microsoft.com/office/drawing/2014/main" id="{4438927C-1EB2-4EE6-866B-DBF03DC9C8C7}"/>
              </a:ext>
            </a:extLst>
          </p:cNvPr>
          <p:cNvSpPr>
            <a:spLocks noGrp="1"/>
          </p:cNvSpPr>
          <p:nvPr>
            <p:ph idx="1"/>
          </p:nvPr>
        </p:nvSpPr>
        <p:spPr>
          <a:xfrm>
            <a:off x="822476" y="1488613"/>
            <a:ext cx="8844037" cy="4491273"/>
          </a:xfrm>
        </p:spPr>
        <p:txBody>
          <a:bodyPr>
            <a:noAutofit/>
          </a:bodyPr>
          <a:lstStyle/>
          <a:p>
            <a:pPr>
              <a:buFontTx/>
              <a:buChar char="-"/>
            </a:pPr>
            <a:r>
              <a:rPr lang="en-US" sz="2800" dirty="0"/>
              <a:t>- To address issues around car websites, the following steps will be taken: </a:t>
            </a:r>
          </a:p>
          <a:p>
            <a:pPr>
              <a:buFontTx/>
              <a:buChar char="-"/>
            </a:pPr>
            <a:r>
              <a:rPr lang="en-US" sz="2800" dirty="0"/>
              <a:t> - Providing accurate and up-to-date information  </a:t>
            </a:r>
          </a:p>
          <a:p>
            <a:endParaRPr lang="en-US" sz="2800" dirty="0"/>
          </a:p>
          <a:p>
            <a:endParaRPr lang="en-US" sz="2800" dirty="0"/>
          </a:p>
          <a:p>
            <a:pPr>
              <a:buFontTx/>
              <a:buChar char="-"/>
            </a:pPr>
            <a:endParaRPr lang="en-US" sz="2800" dirty="0"/>
          </a:p>
        </p:txBody>
      </p:sp>
    </p:spTree>
    <p:extLst>
      <p:ext uri="{BB962C8B-B14F-4D97-AF65-F5344CB8AC3E}">
        <p14:creationId xmlns:p14="http://schemas.microsoft.com/office/powerpoint/2010/main" val="35906026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D758-4F33-4D5E-A0D9-B105CA64705F}"/>
              </a:ext>
            </a:extLst>
          </p:cNvPr>
          <p:cNvSpPr>
            <a:spLocks noGrp="1"/>
          </p:cNvSpPr>
          <p:nvPr>
            <p:ph type="title"/>
          </p:nvPr>
        </p:nvSpPr>
        <p:spPr>
          <a:xfrm>
            <a:off x="1969105" y="478972"/>
            <a:ext cx="8596668" cy="624114"/>
          </a:xfrm>
        </p:spPr>
        <p:txBody>
          <a:bodyPr>
            <a:noAutofit/>
          </a:bodyPr>
          <a:lstStyle/>
          <a:p>
            <a:r>
              <a:rPr lang="en-US" dirty="0"/>
              <a:t>OVERVIEW OF OUR PROJECT</a:t>
            </a:r>
          </a:p>
        </p:txBody>
      </p:sp>
      <p:sp>
        <p:nvSpPr>
          <p:cNvPr id="3" name="Content Placeholder 2">
            <a:extLst>
              <a:ext uri="{FF2B5EF4-FFF2-40B4-BE49-F238E27FC236}">
                <a16:creationId xmlns:a16="http://schemas.microsoft.com/office/drawing/2014/main" id="{4438927C-1EB2-4EE6-866B-DBF03DC9C8C7}"/>
              </a:ext>
            </a:extLst>
          </p:cNvPr>
          <p:cNvSpPr>
            <a:spLocks noGrp="1"/>
          </p:cNvSpPr>
          <p:nvPr>
            <p:ph idx="1"/>
          </p:nvPr>
        </p:nvSpPr>
        <p:spPr>
          <a:xfrm>
            <a:off x="391886" y="1226457"/>
            <a:ext cx="11611428" cy="5450114"/>
          </a:xfrm>
        </p:spPr>
        <p:txBody>
          <a:bodyPr>
            <a:noAutofit/>
          </a:bodyPr>
          <a:lstStyle/>
          <a:p>
            <a:r>
              <a:rPr lang="en-US" sz="2800" dirty="0"/>
              <a:t>To address these issues, a car website should strive to provide accurate and up-to-date information, be transparent about any biases or affiliations, invest in a user-friendly design, have strong security measures in place, and promote sustainable and eco-friendly options for transportation.</a:t>
            </a:r>
          </a:p>
          <a:p>
            <a:endParaRPr lang="en-US" sz="2800" dirty="0"/>
          </a:p>
          <a:p>
            <a:r>
              <a:rPr lang="en-US" sz="2800" dirty="0"/>
              <a:t>IMPORTANCE AND ADDRESSING OF ISSUE:</a:t>
            </a:r>
          </a:p>
          <a:p>
            <a:pPr>
              <a:buFontTx/>
              <a:buChar char="-"/>
            </a:pPr>
            <a:r>
              <a:rPr lang="en-US" sz="2800" dirty="0"/>
              <a:t>A car website is important for both consumers and car manufacturers as it helps consumers make informed decisions when purchasing a vehicle and helps manufacturers reach a wider audience and showcase their products in a positive light.</a:t>
            </a:r>
          </a:p>
        </p:txBody>
      </p:sp>
    </p:spTree>
    <p:extLst>
      <p:ext uri="{BB962C8B-B14F-4D97-AF65-F5344CB8AC3E}">
        <p14:creationId xmlns:p14="http://schemas.microsoft.com/office/powerpoint/2010/main" val="2915360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D758-4F33-4D5E-A0D9-B105CA64705F}"/>
              </a:ext>
            </a:extLst>
          </p:cNvPr>
          <p:cNvSpPr>
            <a:spLocks noGrp="1"/>
          </p:cNvSpPr>
          <p:nvPr>
            <p:ph type="title"/>
          </p:nvPr>
        </p:nvSpPr>
        <p:spPr>
          <a:xfrm>
            <a:off x="1640156" y="207723"/>
            <a:ext cx="8911687" cy="1280890"/>
          </a:xfrm>
        </p:spPr>
        <p:txBody>
          <a:bodyPr>
            <a:normAutofit fontScale="90000"/>
          </a:bodyPr>
          <a:lstStyle/>
          <a:p>
            <a:r>
              <a:rPr lang="en-US" sz="3600" dirty="0"/>
              <a:t>Give a brief chapter introduction (i.e. Literature on topic; Literature on methods/theoretical</a:t>
            </a:r>
            <a:endParaRPr lang="en-US" dirty="0"/>
          </a:p>
        </p:txBody>
      </p:sp>
      <p:sp>
        <p:nvSpPr>
          <p:cNvPr id="3" name="Content Placeholder 2">
            <a:extLst>
              <a:ext uri="{FF2B5EF4-FFF2-40B4-BE49-F238E27FC236}">
                <a16:creationId xmlns:a16="http://schemas.microsoft.com/office/drawing/2014/main" id="{4438927C-1EB2-4EE6-866B-DBF03DC9C8C7}"/>
              </a:ext>
            </a:extLst>
          </p:cNvPr>
          <p:cNvSpPr>
            <a:spLocks noGrp="1"/>
          </p:cNvSpPr>
          <p:nvPr>
            <p:ph idx="1"/>
          </p:nvPr>
        </p:nvSpPr>
        <p:spPr>
          <a:xfrm>
            <a:off x="246743" y="1698171"/>
            <a:ext cx="11771086" cy="4952106"/>
          </a:xfrm>
        </p:spPr>
        <p:txBody>
          <a:bodyPr>
            <a:noAutofit/>
          </a:bodyPr>
          <a:lstStyle/>
          <a:p>
            <a:pPr marL="0" indent="0">
              <a:buNone/>
            </a:pPr>
            <a:r>
              <a:rPr lang="en-US" sz="2400" dirty="0"/>
              <a:t>This chapter provides an overview of the literature on the topic of car websites, as well as the literature on the methods and theoretical approaches used in the development of the website.- The literature on car websites includes issues around accuracy, user experience, privacy, and sustainability.- The methods and theoretical approaches used in the development of the car website include the use of user-centered design principles, information architecture, and responsive web design.- By drawing on relevant literature and using appropriate methods and theoretical approaches, the car website aims to provide a valuable resource for consumers to make informed decisions when purchasing a vehicle.</a:t>
            </a:r>
          </a:p>
        </p:txBody>
      </p:sp>
    </p:spTree>
    <p:extLst>
      <p:ext uri="{BB962C8B-B14F-4D97-AF65-F5344CB8AC3E}">
        <p14:creationId xmlns:p14="http://schemas.microsoft.com/office/powerpoint/2010/main" val="6889054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D758-4F33-4D5E-A0D9-B105CA64705F}"/>
              </a:ext>
            </a:extLst>
          </p:cNvPr>
          <p:cNvSpPr>
            <a:spLocks noGrp="1"/>
          </p:cNvSpPr>
          <p:nvPr>
            <p:ph type="title"/>
          </p:nvPr>
        </p:nvSpPr>
        <p:spPr>
          <a:xfrm>
            <a:off x="1640156" y="207723"/>
            <a:ext cx="8911687" cy="1098563"/>
          </a:xfrm>
        </p:spPr>
        <p:txBody>
          <a:bodyPr>
            <a:normAutofit/>
          </a:bodyPr>
          <a:lstStyle/>
          <a:p>
            <a:r>
              <a:rPr lang="en-US" dirty="0"/>
              <a:t>Reference to support our argument</a:t>
            </a:r>
          </a:p>
        </p:txBody>
      </p:sp>
      <p:sp>
        <p:nvSpPr>
          <p:cNvPr id="3" name="Content Placeholder 2">
            <a:extLst>
              <a:ext uri="{FF2B5EF4-FFF2-40B4-BE49-F238E27FC236}">
                <a16:creationId xmlns:a16="http://schemas.microsoft.com/office/drawing/2014/main" id="{4438927C-1EB2-4EE6-866B-DBF03DC9C8C7}"/>
              </a:ext>
            </a:extLst>
          </p:cNvPr>
          <p:cNvSpPr>
            <a:spLocks noGrp="1"/>
          </p:cNvSpPr>
          <p:nvPr>
            <p:ph idx="1"/>
          </p:nvPr>
        </p:nvSpPr>
        <p:spPr>
          <a:xfrm>
            <a:off x="420914" y="1255485"/>
            <a:ext cx="11771086" cy="5602515"/>
          </a:xfrm>
        </p:spPr>
        <p:txBody>
          <a:bodyPr>
            <a:noAutofit/>
          </a:bodyPr>
          <a:lstStyle/>
          <a:p>
            <a:pPr marL="0" indent="0">
              <a:buNone/>
            </a:pPr>
            <a:r>
              <a:rPr lang="en-US" sz="2400" dirty="0"/>
              <a:t>Slide 1: Addressing Issues and Importance in the Context of Car Websites- Issues around car websites include accuracy, user experience, privacy, and sustainability.- These issues are important in the context of car websites as they can impact the overall usefulness of the website for consumers and car manufacturers.- For example, inaccurate information can lead to consumers making poor purchasing decisions, while a poor user experience can lead to frustration and disengagement from the website.- Case studies such as the redesign of the Toyota website to improve user experience and the use of electric vehicle information on the Tesla website to promote sustainability demonstrate the importance of addressing these issues in the development of car websites.- By addressing these issues through the use of appropriate methods and theoretical approaches, the car website can provide a valuable resource for consumers to make informed decisions when purchasing a vehicle and help manufacturers reach a wider audience and showcase their products in a positive light.</a:t>
            </a:r>
          </a:p>
        </p:txBody>
      </p:sp>
    </p:spTree>
    <p:extLst>
      <p:ext uri="{BB962C8B-B14F-4D97-AF65-F5344CB8AC3E}">
        <p14:creationId xmlns:p14="http://schemas.microsoft.com/office/powerpoint/2010/main" val="483370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D758-4F33-4D5E-A0D9-B105CA64705F}"/>
              </a:ext>
            </a:extLst>
          </p:cNvPr>
          <p:cNvSpPr>
            <a:spLocks noGrp="1"/>
          </p:cNvSpPr>
          <p:nvPr>
            <p:ph type="title"/>
          </p:nvPr>
        </p:nvSpPr>
        <p:spPr>
          <a:xfrm>
            <a:off x="1640156" y="207723"/>
            <a:ext cx="8911687" cy="1280890"/>
          </a:xfrm>
        </p:spPr>
        <p:txBody>
          <a:bodyPr>
            <a:normAutofit fontScale="90000"/>
          </a:bodyPr>
          <a:lstStyle/>
          <a:p>
            <a:r>
              <a:rPr lang="en-US" sz="3600" dirty="0"/>
              <a:t>Give a brief chapter introduction (i.e. Literature on topic; Literature on methods/theoretical</a:t>
            </a:r>
            <a:endParaRPr lang="en-US" dirty="0"/>
          </a:p>
        </p:txBody>
      </p:sp>
      <p:sp>
        <p:nvSpPr>
          <p:cNvPr id="3" name="Content Placeholder 2">
            <a:extLst>
              <a:ext uri="{FF2B5EF4-FFF2-40B4-BE49-F238E27FC236}">
                <a16:creationId xmlns:a16="http://schemas.microsoft.com/office/drawing/2014/main" id="{4438927C-1EB2-4EE6-866B-DBF03DC9C8C7}"/>
              </a:ext>
            </a:extLst>
          </p:cNvPr>
          <p:cNvSpPr>
            <a:spLocks noGrp="1"/>
          </p:cNvSpPr>
          <p:nvPr>
            <p:ph idx="1"/>
          </p:nvPr>
        </p:nvSpPr>
        <p:spPr>
          <a:xfrm>
            <a:off x="246743" y="1698171"/>
            <a:ext cx="11771086" cy="4952106"/>
          </a:xfrm>
        </p:spPr>
        <p:txBody>
          <a:bodyPr>
            <a:noAutofit/>
          </a:bodyPr>
          <a:lstStyle/>
          <a:p>
            <a:pPr marL="0" indent="0">
              <a:buNone/>
            </a:pPr>
            <a:r>
              <a:rPr lang="en-US" sz="2400" dirty="0"/>
              <a:t>This chapter provides an overview of the literature on the topic of car websites, as well as the literature on the methods and theoretical approaches used in the development of the website.- The literature on car websites includes issues around accuracy, user experience, privacy, and sustainability.- The methods and theoretical approaches used in the development of the car website include the use of user-centered design principles, information architecture, and responsive web design.- By drawing on relevant literature and using appropriate methods and theoretical approaches, the car website aims to provide a valuable resource for consumers to make informed decisions when purchasing a vehicle.</a:t>
            </a:r>
          </a:p>
        </p:txBody>
      </p:sp>
    </p:spTree>
    <p:extLst>
      <p:ext uri="{BB962C8B-B14F-4D97-AF65-F5344CB8AC3E}">
        <p14:creationId xmlns:p14="http://schemas.microsoft.com/office/powerpoint/2010/main" val="410888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D758-4F33-4D5E-A0D9-B105CA64705F}"/>
              </a:ext>
            </a:extLst>
          </p:cNvPr>
          <p:cNvSpPr>
            <a:spLocks noGrp="1"/>
          </p:cNvSpPr>
          <p:nvPr>
            <p:ph type="title"/>
          </p:nvPr>
        </p:nvSpPr>
        <p:spPr>
          <a:xfrm>
            <a:off x="1431782" y="207723"/>
            <a:ext cx="8911687" cy="1280890"/>
          </a:xfrm>
        </p:spPr>
        <p:txBody>
          <a:bodyPr/>
          <a:lstStyle/>
          <a:p>
            <a:r>
              <a:rPr lang="en-US" dirty="0"/>
              <a:t> limitations and issues or challenges associated with our topic.</a:t>
            </a:r>
          </a:p>
        </p:txBody>
      </p:sp>
      <p:sp>
        <p:nvSpPr>
          <p:cNvPr id="3" name="Content Placeholder 2">
            <a:extLst>
              <a:ext uri="{FF2B5EF4-FFF2-40B4-BE49-F238E27FC236}">
                <a16:creationId xmlns:a16="http://schemas.microsoft.com/office/drawing/2014/main" id="{4438927C-1EB2-4EE6-866B-DBF03DC9C8C7}"/>
              </a:ext>
            </a:extLst>
          </p:cNvPr>
          <p:cNvSpPr>
            <a:spLocks noGrp="1"/>
          </p:cNvSpPr>
          <p:nvPr>
            <p:ph idx="1"/>
          </p:nvPr>
        </p:nvSpPr>
        <p:spPr>
          <a:xfrm>
            <a:off x="822477" y="1488613"/>
            <a:ext cx="11006666" cy="5161664"/>
          </a:xfrm>
        </p:spPr>
        <p:txBody>
          <a:bodyPr>
            <a:noAutofit/>
          </a:bodyPr>
          <a:lstStyle/>
          <a:p>
            <a:r>
              <a:rPr lang="en-US" sz="4000" dirty="0"/>
              <a:t>Possible slide: Challenges of a Car Sales Website- Limited inventory- Trust and credibility</a:t>
            </a:r>
          </a:p>
          <a:p>
            <a:r>
              <a:rPr lang="en-US" sz="4000" dirty="0"/>
              <a:t>- Competition</a:t>
            </a:r>
          </a:p>
          <a:p>
            <a:r>
              <a:rPr lang="en-US" sz="4000" dirty="0"/>
              <a:t>- Technical challenges</a:t>
            </a:r>
          </a:p>
          <a:p>
            <a:r>
              <a:rPr lang="en-US" sz="4000" dirty="0"/>
              <a:t>- Regulatory compliance</a:t>
            </a:r>
          </a:p>
          <a:p>
            <a:pPr>
              <a:buFontTx/>
              <a:buChar char="-"/>
            </a:pPr>
            <a:endParaRPr lang="en-US" sz="4000" dirty="0"/>
          </a:p>
        </p:txBody>
      </p:sp>
    </p:spTree>
    <p:extLst>
      <p:ext uri="{BB962C8B-B14F-4D97-AF65-F5344CB8AC3E}">
        <p14:creationId xmlns:p14="http://schemas.microsoft.com/office/powerpoint/2010/main" val="2167472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D758-4F33-4D5E-A0D9-B105CA64705F}"/>
              </a:ext>
            </a:extLst>
          </p:cNvPr>
          <p:cNvSpPr>
            <a:spLocks noGrp="1"/>
          </p:cNvSpPr>
          <p:nvPr>
            <p:ph type="title"/>
          </p:nvPr>
        </p:nvSpPr>
        <p:spPr>
          <a:xfrm>
            <a:off x="1640156" y="711196"/>
            <a:ext cx="8911687" cy="682176"/>
          </a:xfrm>
        </p:spPr>
        <p:txBody>
          <a:bodyPr/>
          <a:lstStyle/>
          <a:p>
            <a:r>
              <a:rPr lang="en-US" dirty="0"/>
              <a:t>Proposed methodology and why?</a:t>
            </a:r>
          </a:p>
        </p:txBody>
      </p:sp>
      <p:sp>
        <p:nvSpPr>
          <p:cNvPr id="3" name="Content Placeholder 2">
            <a:extLst>
              <a:ext uri="{FF2B5EF4-FFF2-40B4-BE49-F238E27FC236}">
                <a16:creationId xmlns:a16="http://schemas.microsoft.com/office/drawing/2014/main" id="{4438927C-1EB2-4EE6-866B-DBF03DC9C8C7}"/>
              </a:ext>
            </a:extLst>
          </p:cNvPr>
          <p:cNvSpPr>
            <a:spLocks noGrp="1"/>
          </p:cNvSpPr>
          <p:nvPr>
            <p:ph idx="1"/>
          </p:nvPr>
        </p:nvSpPr>
        <p:spPr>
          <a:xfrm>
            <a:off x="996647" y="1561184"/>
            <a:ext cx="10682136" cy="2066821"/>
          </a:xfrm>
        </p:spPr>
        <p:txBody>
          <a:bodyPr>
            <a:noAutofit/>
          </a:bodyPr>
          <a:lstStyle/>
          <a:p>
            <a:r>
              <a:rPr lang="en-US" sz="2000" dirty="0"/>
              <a:t>Proposed </a:t>
            </a:r>
            <a:r>
              <a:rPr lang="en-US" sz="2000" dirty="0" err="1"/>
              <a:t>Methodology:The</a:t>
            </a:r>
            <a:r>
              <a:rPr lang="en-US" sz="2000" dirty="0"/>
              <a:t> methodology proposed for a project depends on several factors such as the project's scope, objectives, timeline, available resources, and team's expertise.</a:t>
            </a:r>
          </a:p>
          <a:p>
            <a:r>
              <a:rPr lang="en-US" sz="2000" dirty="0"/>
              <a:t>1. Flexibility: Agile allows for changes and adjustments to be made throughout the project, which is particularly useful for projects with evolving requirements and uncertain environments.</a:t>
            </a:r>
          </a:p>
          <a:p>
            <a:r>
              <a:rPr lang="en-US" sz="2000" dirty="0"/>
              <a:t>2. Customer satisfaction: Agile involves continuous feedback and collaboration with customers, ensuring that the final product meets their needs and expectations.</a:t>
            </a:r>
          </a:p>
          <a:p>
            <a:r>
              <a:rPr lang="en-US" sz="2000" dirty="0"/>
              <a:t>3. Faster delivery: Agile focuses on delivering working software in short iterations, enabling faster time-to-market and value delivery.</a:t>
            </a:r>
          </a:p>
        </p:txBody>
      </p:sp>
    </p:spTree>
    <p:extLst>
      <p:ext uri="{BB962C8B-B14F-4D97-AF65-F5344CB8AC3E}">
        <p14:creationId xmlns:p14="http://schemas.microsoft.com/office/powerpoint/2010/main" val="3161928952"/>
      </p:ext>
    </p:extLst>
  </p:cSld>
  <p:clrMapOvr>
    <a:masterClrMapping/>
  </p:clrMapOvr>
  <p:transition spd="slow">
    <p:randomBar dir="vert"/>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935</TotalTime>
  <Words>1166</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 Antiqua</vt:lpstr>
      <vt:lpstr>Century Gothic</vt:lpstr>
      <vt:lpstr>Wingdings 3</vt:lpstr>
      <vt:lpstr>Wisp</vt:lpstr>
      <vt:lpstr>GROUP 13</vt:lpstr>
      <vt:lpstr>OVERVIEW OF OUR PROJECT</vt:lpstr>
      <vt:lpstr>IMPORTANCE AND ADDRESSING OF ISSUE</vt:lpstr>
      <vt:lpstr>OVERVIEW OF OUR PROJECT</vt:lpstr>
      <vt:lpstr>Give a brief chapter introduction (i.e. Literature on topic; Literature on methods/theoretical</vt:lpstr>
      <vt:lpstr>Reference to support our argument</vt:lpstr>
      <vt:lpstr>Give a brief chapter introduction (i.e. Literature on topic; Literature on methods/theoretical</vt:lpstr>
      <vt:lpstr> limitations and issues or challenges associated with our topic.</vt:lpstr>
      <vt:lpstr>Proposed methodology and why?</vt:lpstr>
      <vt:lpstr>Brief Introduction </vt:lpstr>
      <vt:lpstr>Brief Introduction </vt:lpstr>
      <vt:lpstr>Research About the project</vt:lpstr>
      <vt:lpstr>Research About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13</dc:title>
  <dc:creator>benji A</dc:creator>
  <cp:lastModifiedBy>jonathan lincoln</cp:lastModifiedBy>
  <cp:revision>8</cp:revision>
  <dcterms:created xsi:type="dcterms:W3CDTF">2023-07-17T06:53:00Z</dcterms:created>
  <dcterms:modified xsi:type="dcterms:W3CDTF">2023-07-18T01:19:14Z</dcterms:modified>
</cp:coreProperties>
</file>