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2"/>
  </p:notesMasterIdLst>
  <p:handoutMasterIdLst>
    <p:handoutMasterId r:id="rId23"/>
  </p:handoutMasterIdLst>
  <p:sldIdLst>
    <p:sldId id="284" r:id="rId5"/>
    <p:sldId id="296" r:id="rId6"/>
    <p:sldId id="300" r:id="rId7"/>
    <p:sldId id="335" r:id="rId8"/>
    <p:sldId id="317" r:id="rId9"/>
    <p:sldId id="321" r:id="rId10"/>
    <p:sldId id="318" r:id="rId11"/>
    <p:sldId id="334" r:id="rId12"/>
    <p:sldId id="328" r:id="rId13"/>
    <p:sldId id="329" r:id="rId14"/>
    <p:sldId id="338" r:id="rId15"/>
    <p:sldId id="330" r:id="rId16"/>
    <p:sldId id="337" r:id="rId17"/>
    <p:sldId id="331" r:id="rId18"/>
    <p:sldId id="336" r:id="rId19"/>
    <p:sldId id="333" r:id="rId20"/>
    <p:sldId id="31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8">
          <p15:clr>
            <a:srgbClr val="A4A3A4"/>
          </p15:clr>
        </p15:guide>
        <p15:guide id="2" orient="horz" pos="3850">
          <p15:clr>
            <a:srgbClr val="A4A3A4"/>
          </p15:clr>
        </p15:guide>
        <p15:guide id="3" orient="horz" pos="4194">
          <p15:clr>
            <a:srgbClr val="A4A3A4"/>
          </p15:clr>
        </p15:guide>
        <p15:guide id="4" orient="horz" pos="1149">
          <p15:clr>
            <a:srgbClr val="A4A3A4"/>
          </p15:clr>
        </p15:guide>
        <p15:guide id="5" orient="horz" pos="727">
          <p15:clr>
            <a:srgbClr val="A4A3A4"/>
          </p15:clr>
        </p15:guide>
        <p15:guide id="6" orient="horz" pos="1305">
          <p15:clr>
            <a:srgbClr val="A4A3A4"/>
          </p15:clr>
        </p15:guide>
        <p15:guide id="7" orient="horz" pos="3554">
          <p15:clr>
            <a:srgbClr val="A4A3A4"/>
          </p15:clr>
        </p15:guide>
        <p15:guide id="8" orient="horz" pos="392">
          <p15:clr>
            <a:srgbClr val="A4A3A4"/>
          </p15:clr>
        </p15:guide>
        <p15:guide id="9" pos="431">
          <p15:clr>
            <a:srgbClr val="A4A3A4"/>
          </p15:clr>
        </p15:guide>
        <p15:guide id="10" pos="3149">
          <p15:clr>
            <a:srgbClr val="A4A3A4"/>
          </p15:clr>
        </p15:guide>
        <p15:guide id="11" pos="3218">
          <p15:clr>
            <a:srgbClr val="A4A3A4"/>
          </p15:clr>
        </p15:guide>
        <p15:guide id="12" pos="2995">
          <p15:clr>
            <a:srgbClr val="A4A3A4"/>
          </p15:clr>
        </p15:guide>
        <p15:guide id="13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B"/>
    <a:srgbClr val="FF66FF"/>
    <a:srgbClr val="FFCC08"/>
    <a:srgbClr val="3EB8BE"/>
    <a:srgbClr val="4ACBD6"/>
    <a:srgbClr val="A7A9AC"/>
    <a:srgbClr val="97989C"/>
    <a:srgbClr val="28353A"/>
    <a:srgbClr val="3FB8BE"/>
    <a:srgbClr val="77C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7138" autoAdjust="0"/>
  </p:normalViewPr>
  <p:slideViewPr>
    <p:cSldViewPr snapToGrid="0" snapToObjects="1">
      <p:cViewPr varScale="1">
        <p:scale>
          <a:sx n="101" d="100"/>
          <a:sy n="101" d="100"/>
        </p:scale>
        <p:origin x="2142" y="84"/>
      </p:cViewPr>
      <p:guideLst>
        <p:guide orient="horz" pos="3948"/>
        <p:guide orient="horz" pos="3850"/>
        <p:guide orient="horz" pos="4194"/>
        <p:guide orient="horz" pos="1149"/>
        <p:guide orient="horz" pos="727"/>
        <p:guide orient="horz" pos="1305"/>
        <p:guide orient="horz" pos="3554"/>
        <p:guide orient="horz" pos="392"/>
        <p:guide pos="431"/>
        <p:guide pos="3149"/>
        <p:guide pos="3218"/>
        <p:guide pos="2995"/>
        <p:guide pos="54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4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2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4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1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3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1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6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8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9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_TP-Link Brand Guidelines_05202016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94" y="376445"/>
            <a:ext cx="2393356" cy="1637790"/>
          </a:xfrm>
          <a:prstGeom prst="rect">
            <a:avLst/>
          </a:prstGeom>
        </p:spPr>
      </p:pic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5561072"/>
            <a:ext cx="1849545" cy="787013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5326518" cy="39368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2" y="2732568"/>
            <a:ext cx="2331385" cy="26973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3395988"/>
            <a:ext cx="3340598" cy="52286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3002305"/>
            <a:ext cx="3944307" cy="98911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6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99038" y="3002305"/>
            <a:ext cx="3876675" cy="2843305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>
            <a:off x="7130195" y="729987"/>
            <a:ext cx="755022" cy="729986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1" t="21586" r="34823" b="33842"/>
          <a:stretch/>
        </p:blipFill>
        <p:spPr>
          <a:xfrm rot="10800000">
            <a:off x="684213" y="5757992"/>
            <a:ext cx="526914" cy="509458"/>
          </a:xfrm>
          <a:prstGeom prst="rect">
            <a:avLst/>
          </a:prstGeom>
        </p:spPr>
      </p:pic>
      <p:sp>
        <p:nvSpPr>
          <p:cNvPr id="6" name="TextBox 15"/>
          <p:cNvSpPr txBox="1"/>
          <p:nvPr userDrawn="1"/>
        </p:nvSpPr>
        <p:spPr>
          <a:xfrm>
            <a:off x="7551964" y="391433"/>
            <a:ext cx="74914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BBF15AE3-289C-014D-AAA6-6108CB8A5483}" type="slidenum">
              <a:rPr lang="en-US" sz="12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 algn="ctr"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09" y="1834270"/>
            <a:ext cx="3680291" cy="401932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020051" y="6528560"/>
            <a:ext cx="87700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176B308-1B5E-4B19-9537-41BE25AEF5A1}" type="slidenum">
              <a:rPr lang="en-US" sz="14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4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/13</a:t>
            </a:r>
            <a:endParaRPr lang="en-US" sz="14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27" y="1842255"/>
            <a:ext cx="79940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834269"/>
            <a:ext cx="3680292" cy="401134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92336" y="574151"/>
            <a:ext cx="8094464" cy="2860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4" name="Rounded Rectangle 1"/>
          <p:cNvSpPr/>
          <p:nvPr userDrawn="1"/>
        </p:nvSpPr>
        <p:spPr>
          <a:xfrm>
            <a:off x="4750570" y="6396855"/>
            <a:ext cx="4399766" cy="476514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8523397" y="6541260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7" name="Picture 16" descr="TP-LINK_Logo-final_gray30-02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7" y="6349604"/>
            <a:ext cx="1019138" cy="473171"/>
          </a:xfrm>
          <a:prstGeom prst="rect">
            <a:avLst/>
          </a:prstGeom>
        </p:spPr>
      </p:pic>
      <p:sp>
        <p:nvSpPr>
          <p:cNvPr id="2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2" y="1834269"/>
            <a:ext cx="4162273" cy="4011341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906448" y="6577419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1170" y="820835"/>
            <a:ext cx="8115630" cy="91868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6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>
            <a:off x="8273142" y="1827848"/>
            <a:ext cx="422729" cy="417445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3" t="21220" r="35053" b="33735"/>
          <a:stretch/>
        </p:blipFill>
        <p:spPr>
          <a:xfrm rot="10800000">
            <a:off x="4999038" y="5428165"/>
            <a:ext cx="422729" cy="4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992831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541" r:id="rId2"/>
    <p:sldLayoutId id="2147493484" r:id="rId3"/>
    <p:sldLayoutId id="2147493508" r:id="rId4"/>
    <p:sldLayoutId id="2147493522" r:id="rId5"/>
    <p:sldLayoutId id="2147493507" r:id="rId6"/>
    <p:sldLayoutId id="2147493459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391360" y="3899988"/>
            <a:ext cx="3340598" cy="522867"/>
          </a:xfrm>
        </p:spPr>
        <p:txBody>
          <a:bodyPr/>
          <a:lstStyle/>
          <a:p>
            <a:pPr algn="r"/>
            <a:r>
              <a:rPr lang="zh-CN" altLang="en-US" sz="1800" dirty="0"/>
              <a:t>报告人</a:t>
            </a:r>
            <a:r>
              <a:rPr lang="en-US" altLang="zh-CN" sz="1800" dirty="0" smtClean="0"/>
              <a:t>:</a:t>
            </a:r>
            <a:r>
              <a:rPr lang="zh-CN" altLang="en-US" sz="1800" dirty="0"/>
              <a:t>林程</a:t>
            </a:r>
            <a:endParaRPr lang="en-US" altLang="zh-CN" sz="1800" dirty="0"/>
          </a:p>
          <a:p>
            <a:pPr algn="r"/>
            <a:r>
              <a:rPr lang="zh-CN" altLang="en-US" sz="1800" dirty="0"/>
              <a:t>导师</a:t>
            </a:r>
            <a:r>
              <a:rPr lang="zh-CN" altLang="en-US" sz="1800" dirty="0" smtClean="0"/>
              <a:t>：梁亮</a:t>
            </a:r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80068" y="2415281"/>
            <a:ext cx="6814154" cy="393683"/>
          </a:xfrm>
        </p:spPr>
        <p:txBody>
          <a:bodyPr/>
          <a:lstStyle/>
          <a:p>
            <a:r>
              <a:rPr lang="zh-CN" altLang="en-US" sz="3600" dirty="0" smtClean="0"/>
              <a:t>基于</a:t>
            </a:r>
            <a:r>
              <a:rPr lang="en-US" altLang="zh-CN" sz="3600" dirty="0" smtClean="0"/>
              <a:t>bridge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sniffer</a:t>
            </a:r>
            <a:r>
              <a:rPr lang="zh-CN" altLang="en-US" sz="3600" dirty="0" smtClean="0"/>
              <a:t>功能实现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40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28"/>
    </mc:Choice>
    <mc:Fallback xmlns="">
      <p:transition advTm="100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028" y="523875"/>
            <a:ext cx="4281121" cy="596299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041028" y="3454923"/>
            <a:ext cx="2205872" cy="220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99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58"/>
    </mc:Choice>
    <mc:Fallback xmlns="">
      <p:transition spd="slow" advTm="57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96494" y="2562867"/>
            <a:ext cx="7737907" cy="17074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4. </a:t>
            </a:r>
            <a:r>
              <a:rPr lang="zh-CN" altLang="en-US" sz="2600" dirty="0" smtClean="0"/>
              <a:t>上层模块 </a:t>
            </a:r>
            <a:r>
              <a:rPr lang="en-US" altLang="zh-CN" sz="2600" dirty="0" smtClean="0"/>
              <a:t>-</a:t>
            </a:r>
            <a:r>
              <a:rPr lang="zh-CN" altLang="en-US" sz="2600" dirty="0" smtClean="0"/>
              <a:t> </a:t>
            </a:r>
            <a:r>
              <a:rPr lang="en-US" altLang="zh-CN" sz="2600" dirty="0" err="1"/>
              <a:t>sniffer_hook_d</a:t>
            </a:r>
            <a:endParaRPr lang="en-US" altLang="zh-CN" sz="2600" dirty="0"/>
          </a:p>
          <a:p>
            <a:pPr lvl="1"/>
            <a:r>
              <a:rPr lang="en-US" altLang="zh-CN" sz="2200" dirty="0" smtClean="0"/>
              <a:t>daemon</a:t>
            </a:r>
            <a:r>
              <a:rPr lang="zh-CN" altLang="en-US" sz="2200" dirty="0" smtClean="0"/>
              <a:t>进程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接收</a:t>
            </a:r>
            <a:r>
              <a:rPr lang="zh-CN" altLang="en-US" sz="2200" dirty="0"/>
              <a:t>底层模块发送的消息</a:t>
            </a:r>
            <a:r>
              <a:rPr lang="zh-CN" altLang="en-US" sz="2200" dirty="0" smtClean="0"/>
              <a:t>：</a:t>
            </a:r>
            <a:r>
              <a:rPr lang="en-US" altLang="zh-CN" sz="2200" dirty="0"/>
              <a:t> </a:t>
            </a:r>
            <a:r>
              <a:rPr lang="en-US" altLang="zh-CN" sz="2200" dirty="0" err="1"/>
              <a:t>netlink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socket</a:t>
            </a:r>
          </a:p>
          <a:p>
            <a:pPr lvl="1"/>
            <a:r>
              <a:rPr lang="zh-CN" altLang="en-US" sz="2200" dirty="0"/>
              <a:t>将</a:t>
            </a:r>
            <a:r>
              <a:rPr lang="zh-CN" altLang="en-US" sz="2200" dirty="0" smtClean="0"/>
              <a:t>报文信息和数据写入文件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12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58"/>
    </mc:Choice>
    <mc:Fallback xmlns="">
      <p:transition spd="slow" advTm="572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891" y="400050"/>
            <a:ext cx="3672304" cy="58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8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05"/>
    </mc:Choice>
    <mc:Fallback xmlns="">
      <p:transition spd="slow" advTm="5280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08" y="619026"/>
            <a:ext cx="5998132" cy="57638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00" y="556181"/>
            <a:ext cx="6384143" cy="59115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54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951"/>
    </mc:Choice>
    <mc:Fallback xmlns="">
      <p:transition spd="slow" advTm="49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 smtClean="0"/>
              <a:t>测试结果</a:t>
            </a:r>
            <a:endParaRPr lang="zh-CN" altLang="en-US" sz="2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9737" y="1532728"/>
            <a:ext cx="3036144" cy="569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网络拓扑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48" y="2516762"/>
            <a:ext cx="578248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8"/>
    </mc:Choice>
    <mc:Fallback xmlns="">
      <p:transition spd="slow" advTm="2394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 smtClean="0"/>
              <a:t>测试结果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09" y="1113585"/>
            <a:ext cx="6074914" cy="53919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86" y="1113585"/>
            <a:ext cx="6060637" cy="53919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64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01"/>
    </mc:Choice>
    <mc:Fallback xmlns="">
      <p:transition spd="slow" advTm="77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512190"/>
          </a:xfrm>
        </p:spPr>
        <p:txBody>
          <a:bodyPr/>
          <a:lstStyle/>
          <a:p>
            <a:r>
              <a:rPr lang="zh-CN" altLang="en-US" sz="2800" dirty="0" smtClean="0"/>
              <a:t>测试结果</a:t>
            </a:r>
            <a:endParaRPr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9736" y="3144714"/>
            <a:ext cx="3120880" cy="5924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00" dirty="0" smtClean="0"/>
              <a:t>抓取报文数据：</a:t>
            </a:r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664628"/>
              </p:ext>
            </p:extLst>
          </p:nvPr>
        </p:nvGraphicFramePr>
        <p:xfrm>
          <a:off x="3625850" y="3025938"/>
          <a:ext cx="99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包装程序外壳对象" showAsIcon="1" r:id="rId4" imgW="990000" imgH="711360" progId="Package">
                  <p:embed/>
                </p:oleObj>
              </mc:Choice>
              <mc:Fallback>
                <p:oleObj name="包装程序外壳对象" showAsIcon="1" r:id="rId4" imgW="990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5850" y="3025938"/>
                        <a:ext cx="990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4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6"/>
    </mc:Choice>
    <mc:Fallback xmlns="">
      <p:transition spd="slow" advTm="44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52117" y="3644927"/>
            <a:ext cx="226006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zh-CN" altLang="en-US" sz="2400" dirty="0" smtClean="0">
                <a:solidFill>
                  <a:srgbClr val="FFCC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感谢各位评审！</a:t>
            </a:r>
          </a:p>
        </p:txBody>
      </p:sp>
    </p:spTree>
    <p:extLst>
      <p:ext uri="{BB962C8B-B14F-4D97-AF65-F5344CB8AC3E}">
        <p14:creationId xmlns:p14="http://schemas.microsoft.com/office/powerpoint/2010/main" val="27354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11201" y="624110"/>
            <a:ext cx="7823200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467557" y="1938865"/>
            <a:ext cx="7224889" cy="37663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课题要求</a:t>
            </a:r>
            <a:endParaRPr lang="en-US" altLang="zh-CN" sz="2800" dirty="0" smtClean="0"/>
          </a:p>
          <a:p>
            <a:r>
              <a:rPr lang="zh-CN" altLang="en-US" sz="2800" dirty="0" smtClean="0"/>
              <a:t>课题分析</a:t>
            </a:r>
            <a:endParaRPr lang="en-US" altLang="zh-CN" sz="2800" dirty="0" smtClean="0"/>
          </a:p>
          <a:p>
            <a:r>
              <a:rPr lang="zh-CN" altLang="en-US" sz="2800" dirty="0" smtClean="0"/>
              <a:t>程序设计</a:t>
            </a:r>
            <a:endParaRPr lang="en-US" altLang="zh-CN" sz="2800" dirty="0" smtClean="0"/>
          </a:p>
          <a:p>
            <a:r>
              <a:rPr lang="zh-CN" altLang="en-US" sz="2800" dirty="0" smtClean="0"/>
              <a:t>测试结果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8"/>
    </mc:Choice>
    <mc:Fallback xmlns="">
      <p:transition spd="slow" advTm="904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9736" y="1905000"/>
            <a:ext cx="7884665" cy="3694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RE550v1.0</a:t>
            </a:r>
            <a:r>
              <a:rPr lang="zh-CN" altLang="en-US" sz="2400" dirty="0" smtClean="0"/>
              <a:t>页面上</a:t>
            </a:r>
            <a:r>
              <a:rPr lang="zh-CN" altLang="en-US" sz="2400" dirty="0"/>
              <a:t>添加</a:t>
            </a:r>
            <a:r>
              <a:rPr lang="en-US" altLang="zh-CN" sz="2400" dirty="0" smtClean="0"/>
              <a:t>sniffer</a:t>
            </a:r>
            <a:r>
              <a:rPr lang="zh-CN" altLang="en-US" sz="2400" dirty="0" smtClean="0"/>
              <a:t>功能，根据用户输入的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地址抓取 </a:t>
            </a:r>
            <a:r>
              <a:rPr lang="en-US" altLang="zh-CN" sz="2400" dirty="0" smtClean="0"/>
              <a:t>Linux  bridge </a:t>
            </a:r>
            <a:r>
              <a:rPr lang="zh-CN" altLang="en-US" sz="2400" dirty="0" smtClean="0"/>
              <a:t>转发的报文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lvl="1"/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地址的输入功能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sniffer</a:t>
            </a:r>
            <a:r>
              <a:rPr lang="zh-CN" altLang="en-US" sz="2000" dirty="0" smtClean="0"/>
              <a:t>信息的输出功能，统计不同协议报文的数量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导出功能，保存</a:t>
            </a:r>
            <a:r>
              <a:rPr lang="zh-CN" altLang="en-US" sz="2000" dirty="0"/>
              <a:t>抓取</a:t>
            </a:r>
            <a:r>
              <a:rPr lang="zh-CN" altLang="en-US" sz="2000" dirty="0" smtClean="0"/>
              <a:t>的报文信息数据到本地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 smtClean="0"/>
              <a:t>课题要求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324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1"/>
    </mc:Choice>
    <mc:Fallback xmlns="">
      <p:transition spd="slow" advTm="3692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 smtClean="0"/>
              <a:t>课题分析</a:t>
            </a:r>
            <a:endParaRPr lang="zh-CN" altLang="en-US" sz="2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49736" y="1196411"/>
            <a:ext cx="7737907" cy="12168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 smtClean="0"/>
              <a:t>Netfilter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提供一整套的</a:t>
            </a:r>
            <a:r>
              <a:rPr lang="en-US" altLang="zh-CN" sz="2000" dirty="0"/>
              <a:t>hook</a:t>
            </a:r>
            <a:r>
              <a:rPr lang="zh-CN" altLang="zh-CN" sz="2000" dirty="0"/>
              <a:t>函数的管理</a:t>
            </a:r>
            <a:r>
              <a:rPr lang="zh-CN" altLang="zh-CN" sz="2000" dirty="0" smtClean="0"/>
              <a:t>机制，</a:t>
            </a:r>
            <a:r>
              <a:rPr lang="zh-CN" altLang="zh-CN" sz="2000" dirty="0"/>
              <a:t>并允许使用者对数据报进行过滤、</a:t>
            </a:r>
            <a:r>
              <a:rPr lang="zh-CN" altLang="zh-CN" sz="2000" dirty="0" smtClean="0"/>
              <a:t>地址转换等</a:t>
            </a:r>
            <a:r>
              <a:rPr lang="zh-CN" altLang="zh-CN" sz="2000" dirty="0"/>
              <a:t>操作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08" y="2560334"/>
            <a:ext cx="7254211" cy="30339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87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61"/>
    </mc:Choice>
    <mc:Fallback xmlns="">
      <p:transition spd="slow" advTm="8096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9736" y="1608144"/>
            <a:ext cx="7737907" cy="22474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1. </a:t>
            </a:r>
            <a:r>
              <a:rPr lang="zh-CN" altLang="en-US" sz="2600" dirty="0" smtClean="0"/>
              <a:t>功能页面 </a:t>
            </a:r>
            <a:r>
              <a:rPr lang="en-US" altLang="zh-CN" sz="2600" dirty="0" smtClean="0"/>
              <a:t>- sniffer.html</a:t>
            </a:r>
          </a:p>
          <a:p>
            <a:pPr lvl="1"/>
            <a:r>
              <a:rPr lang="zh-CN" altLang="en-US" sz="2200" dirty="0" smtClean="0"/>
              <a:t>在一级菜单</a:t>
            </a:r>
            <a:r>
              <a:rPr lang="en-US" altLang="zh-CN" sz="2200" dirty="0" smtClean="0"/>
              <a:t>System Tools</a:t>
            </a:r>
            <a:r>
              <a:rPr lang="zh-CN" altLang="en-US" sz="2200" dirty="0" smtClean="0"/>
              <a:t>下新增页面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添加</a:t>
            </a:r>
            <a:r>
              <a:rPr lang="en-US" altLang="zh-CN" sz="2200" dirty="0" smtClean="0"/>
              <a:t>MAC</a:t>
            </a:r>
            <a:r>
              <a:rPr lang="zh-CN" altLang="en-US" sz="2200" dirty="0" smtClean="0"/>
              <a:t>地址输入框，源或目的地址单选框</a:t>
            </a:r>
            <a:endParaRPr lang="en-US" altLang="zh-CN" sz="2200" dirty="0"/>
          </a:p>
          <a:p>
            <a:pPr lvl="1"/>
            <a:r>
              <a:rPr lang="zh-CN" altLang="en-US" sz="2200" dirty="0" smtClean="0"/>
              <a:t>添加开始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停止</a:t>
            </a:r>
            <a:r>
              <a:rPr lang="en-US" altLang="zh-CN" sz="2200" dirty="0" smtClean="0"/>
              <a:t>)</a:t>
            </a:r>
            <a:r>
              <a:rPr lang="zh-CN" altLang="en-US" sz="2200" dirty="0"/>
              <a:t>抓</a:t>
            </a:r>
            <a:r>
              <a:rPr lang="zh-CN" altLang="en-US" sz="2200" dirty="0" smtClean="0"/>
              <a:t>包按钮、保存文件按钮，下发请求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报文数量信息显示表格</a:t>
            </a:r>
            <a:endParaRPr lang="en-US" altLang="zh-CN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9735" y="4150689"/>
            <a:ext cx="7737907" cy="15619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2. </a:t>
            </a:r>
            <a:r>
              <a:rPr lang="en-US" altLang="zh-CN" sz="2600" dirty="0" err="1" smtClean="0"/>
              <a:t>LuCI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- 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sniffer.lua</a:t>
            </a:r>
            <a:endParaRPr lang="en-US" altLang="zh-CN" sz="2600" dirty="0" smtClean="0"/>
          </a:p>
          <a:p>
            <a:pPr lvl="1"/>
            <a:r>
              <a:rPr lang="en-US" altLang="zh-CN" sz="2200" dirty="0" smtClean="0"/>
              <a:t>MAC</a:t>
            </a:r>
            <a:r>
              <a:rPr lang="zh-CN" altLang="en-US" sz="2200" dirty="0" smtClean="0"/>
              <a:t>地址与报文数量信息：</a:t>
            </a:r>
            <a:r>
              <a:rPr lang="en-US" altLang="zh-CN" sz="2200" dirty="0" err="1" smtClean="0"/>
              <a:t>proc</a:t>
            </a:r>
            <a:r>
              <a:rPr lang="zh-CN" altLang="en-US" sz="2200" dirty="0" smtClean="0"/>
              <a:t>文件系统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读取报文数据文件并返回给页面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" y="1331670"/>
            <a:ext cx="7502483" cy="5047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36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62"/>
    </mc:Choice>
    <mc:Fallback xmlns="">
      <p:transition spd="slow" advTm="121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010" y="619026"/>
            <a:ext cx="1795513" cy="511129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2" y="1756047"/>
            <a:ext cx="7599043" cy="75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" y="2506697"/>
            <a:ext cx="8580119" cy="13662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5283"/>
            <a:ext cx="8686800" cy="2615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" y="2644691"/>
            <a:ext cx="8686800" cy="10316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22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60"/>
    </mc:Choice>
    <mc:Fallback xmlns="">
      <p:transition spd="slow" advTm="138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1180416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9736" y="2461306"/>
            <a:ext cx="7737907" cy="185149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dirty="0" smtClean="0"/>
              <a:t>3. </a:t>
            </a:r>
            <a:r>
              <a:rPr lang="zh-CN" altLang="en-US" sz="2600" dirty="0" smtClean="0"/>
              <a:t>底层</a:t>
            </a:r>
            <a:r>
              <a:rPr lang="zh-CN" altLang="en-US" sz="2600" dirty="0"/>
              <a:t>模块 </a:t>
            </a:r>
            <a:r>
              <a:rPr lang="en-US" altLang="zh-CN" sz="2600" dirty="0" smtClean="0"/>
              <a:t>- </a:t>
            </a:r>
            <a:r>
              <a:rPr lang="en-US" altLang="zh-CN" sz="2600" dirty="0" err="1" smtClean="0"/>
              <a:t>sniffer_hook</a:t>
            </a:r>
            <a:endParaRPr lang="en-US" altLang="zh-CN" sz="2600" dirty="0"/>
          </a:p>
          <a:p>
            <a:pPr lvl="1"/>
            <a:r>
              <a:rPr lang="zh-CN" altLang="en-US" sz="2200" dirty="0"/>
              <a:t>与</a:t>
            </a:r>
            <a:r>
              <a:rPr lang="en-US" altLang="zh-CN" sz="2200" dirty="0" err="1"/>
              <a:t>Lua</a:t>
            </a:r>
            <a:r>
              <a:rPr lang="zh-CN" altLang="en-US" sz="2200" dirty="0"/>
              <a:t>脚本交互方式：</a:t>
            </a:r>
            <a:r>
              <a:rPr lang="en-US" altLang="zh-CN" sz="2200" dirty="0" err="1"/>
              <a:t>proc</a:t>
            </a:r>
            <a:r>
              <a:rPr lang="zh-CN" altLang="en-US" sz="2200" dirty="0"/>
              <a:t>文件系统</a:t>
            </a:r>
            <a:endParaRPr lang="en-US" altLang="zh-CN" sz="2200" dirty="0"/>
          </a:p>
          <a:p>
            <a:pPr lvl="1"/>
            <a:r>
              <a:rPr lang="zh-CN" altLang="en-US" sz="2200" dirty="0" smtClean="0"/>
              <a:t>抓取和分析报文：</a:t>
            </a:r>
            <a:r>
              <a:rPr lang="en-US" altLang="zh-CN" sz="2200" dirty="0"/>
              <a:t>Linux </a:t>
            </a:r>
            <a:r>
              <a:rPr lang="en-US" altLang="zh-CN" sz="2200" dirty="0" err="1" smtClean="0"/>
              <a:t>netfilter</a:t>
            </a:r>
            <a:r>
              <a:rPr lang="zh-CN" altLang="en-US" sz="2200" dirty="0" smtClean="0"/>
              <a:t>框架</a:t>
            </a:r>
            <a:endParaRPr lang="en-US" altLang="zh-CN" sz="2200" dirty="0"/>
          </a:p>
          <a:p>
            <a:pPr lvl="1"/>
            <a:r>
              <a:rPr lang="zh-CN" altLang="en-US" sz="2200" dirty="0"/>
              <a:t>发送报文信息和</a:t>
            </a:r>
            <a:r>
              <a:rPr lang="zh-CN" altLang="en-US" sz="2200" dirty="0" smtClean="0"/>
              <a:t>数据到用户进程：</a:t>
            </a:r>
            <a:r>
              <a:rPr lang="en-US" altLang="zh-CN" sz="2200" dirty="0" err="1"/>
              <a:t>netlink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socket</a:t>
            </a:r>
            <a:endParaRPr lang="en-US" altLang="zh-CN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7" y="619026"/>
            <a:ext cx="2646620" cy="588885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4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84"/>
    </mc:Choice>
    <mc:Fallback xmlns="">
      <p:transition spd="slow" advTm="4338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60010" y="619026"/>
            <a:ext cx="1795513" cy="511129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13" y="3941792"/>
            <a:ext cx="4553585" cy="18671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82" y="1037223"/>
            <a:ext cx="4829849" cy="2486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89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83"/>
    </mc:Choice>
    <mc:Fallback xmlns="">
      <p:transition spd="slow" advTm="643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2223" y="624110"/>
            <a:ext cx="8252178" cy="128089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9736" y="619026"/>
            <a:ext cx="3944307" cy="989118"/>
          </a:xfrm>
        </p:spPr>
        <p:txBody>
          <a:bodyPr/>
          <a:lstStyle/>
          <a:p>
            <a:r>
              <a:rPr lang="zh-CN" altLang="en-US" sz="2800" dirty="0"/>
              <a:t>程序</a:t>
            </a:r>
            <a:r>
              <a:rPr lang="zh-CN" altLang="en-US" sz="2800" dirty="0" smtClean="0"/>
              <a:t>设计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90" y="624109"/>
            <a:ext cx="5013868" cy="53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5"/>
    </mc:Choice>
    <mc:Fallback xmlns="">
      <p:transition spd="slow" advTm="2584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9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64.9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60.4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9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22935</TotalTime>
  <Words>259</Words>
  <Application>Microsoft Office PowerPoint</Application>
  <PresentationFormat>全屏显示(4:3)</PresentationFormat>
  <Paragraphs>64</Paragraphs>
  <Slides>17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ＭＳ Ｐゴシック</vt:lpstr>
      <vt:lpstr>华文新魏</vt:lpstr>
      <vt:lpstr>宋体</vt:lpstr>
      <vt:lpstr>微软雅黑</vt:lpstr>
      <vt:lpstr>Arial</vt:lpstr>
      <vt:lpstr>Calibri</vt:lpstr>
      <vt:lpstr>Office Theme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lincheng@tp-link.com.cn</dc:creator>
  <cp:lastModifiedBy>林程</cp:lastModifiedBy>
  <cp:revision>785</cp:revision>
  <dcterms:created xsi:type="dcterms:W3CDTF">2010-04-12T23:12:02Z</dcterms:created>
  <dcterms:modified xsi:type="dcterms:W3CDTF">2018-01-21T06:59:33Z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