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84" r:id="rId5"/>
    <p:sldId id="297" r:id="rId6"/>
    <p:sldId id="298" r:id="rId7"/>
    <p:sldId id="299" r:id="rId8"/>
    <p:sldId id="300" r:id="rId9"/>
    <p:sldId id="301" r:id="rId10"/>
    <p:sldId id="306" r:id="rId11"/>
    <p:sldId id="302" r:id="rId12"/>
    <p:sldId id="303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FFCC08"/>
    <a:srgbClr val="3EB8BE"/>
    <a:srgbClr val="4ACBD6"/>
    <a:srgbClr val="A7A9AC"/>
    <a:srgbClr val="97989C"/>
    <a:srgbClr val="28353A"/>
    <a:srgbClr val="3FB8BE"/>
    <a:srgbClr val="77C2D2"/>
    <a:srgbClr val="3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0498" autoAdjust="0"/>
  </p:normalViewPr>
  <p:slideViewPr>
    <p:cSldViewPr snapToGrid="0" snapToObjects="1">
      <p:cViewPr varScale="1">
        <p:scale>
          <a:sx n="84" d="100"/>
          <a:sy n="84" d="100"/>
        </p:scale>
        <p:origin x="60" y="522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msdc_drv_probe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调用：系统启动后会把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内部的控制器封装成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platform_device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来注册，再注册平台驱动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mt_msdc_driver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，根据驱动名称寻找对应的控制器（探测），探测成功后就会调用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5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mmcblk0p1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作为根文件系统，用于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rootfs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挂载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mmcblk0p2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挂载为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文件系统（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fstools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mmcblk0p3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（系统挂载实际根文件系统后启动的用户级程序）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设备初始化流程和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分区的读写具体认识三层架构的作用，最后介绍</a:t>
            </a:r>
            <a:r>
              <a:rPr lang="en-US" altLang="zh-CN" dirty="0" err="1" smtClean="0"/>
              <a:t>rootfs</a:t>
            </a:r>
            <a:r>
              <a:rPr lang="zh-CN" altLang="en-US" dirty="0" smtClean="0"/>
              <a:t>如何在启动时挂载到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eMMC4.4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的读取速度大约为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104MB/s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4.5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200MB/s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400MB/s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，但是因为使用的是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位并行界面，因此性能潜力已经基本到达瓶颈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correcting 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）错误检查和纠正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坏块管理：标记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nandflash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中的所有坏块并建立坏块表，避免对坏块进行操作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wear leveling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擦写均衡：跟踪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内存上存储空间的使用情况。这使得数据每次能够重写到内存中的不同地方，而不是一直写入到内存中的同一个位置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在写入数据到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RPMB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时，会校验数据的合法性，只有指定的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才能够写入，同时在读数据时，也提供了签名机制，保证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读取到的数据是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RPMB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内部数据，而不是攻击者伪造的数据。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手机上指纹支付相关的公钥、序列号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MultiMediaCard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的简称，从本质上看，它是一种用于固态非易失性存储的内存卡（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card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）规范，定义诸如卡的形态、尺寸、容量、电气信号、和主机之间的通信协议等方面的内容。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9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3533775"/>
            <a:ext cx="8098330" cy="2238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88102" y="1834269"/>
            <a:ext cx="8098698" cy="15443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vim.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1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  <p:sldLayoutId id="214749354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07285" y="3792889"/>
            <a:ext cx="3340598" cy="522867"/>
          </a:xfrm>
        </p:spPr>
        <p:txBody>
          <a:bodyPr/>
          <a:lstStyle/>
          <a:p>
            <a:r>
              <a:rPr lang="zh-CN" altLang="en-US" sz="1600" dirty="0" smtClean="0">
                <a:latin typeface="+mj-ea"/>
                <a:ea typeface="+mj-ea"/>
              </a:rPr>
              <a:t>网络研发部  林程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80067" y="3092617"/>
            <a:ext cx="6452911" cy="700272"/>
          </a:xfrm>
        </p:spPr>
        <p:txBody>
          <a:bodyPr/>
          <a:lstStyle/>
          <a:p>
            <a:r>
              <a:rPr lang="en-US" altLang="zh-CN" sz="4000" dirty="0" err="1" smtClean="0">
                <a:latin typeface="+mj-ea"/>
                <a:ea typeface="+mj-ea"/>
              </a:rPr>
              <a:t>eMMC</a:t>
            </a:r>
            <a:r>
              <a:rPr lang="zh-CN" altLang="en-US" sz="4000" dirty="0" smtClean="0">
                <a:latin typeface="+mj-ea"/>
                <a:ea typeface="+mj-ea"/>
              </a:rPr>
              <a:t>设备及其驱动架构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7002" y="2630967"/>
            <a:ext cx="2331385" cy="269737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Nov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94"/>
    </mc:Choice>
    <mc:Fallback>
      <p:transition spd="slow" advTm="80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Linux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驱动架构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92336" y="1551998"/>
            <a:ext cx="8115787" cy="3686048"/>
          </a:xfrm>
        </p:spPr>
        <p:txBody>
          <a:bodyPr/>
          <a:lstStyle/>
          <a:p>
            <a:r>
              <a:rPr lang="en-US" altLang="zh-CN" sz="2000" dirty="0"/>
              <a:t>m</a:t>
            </a:r>
            <a:r>
              <a:rPr lang="en-US" altLang="zh-CN" sz="2000" dirty="0" smtClean="0"/>
              <a:t>mc core</a:t>
            </a:r>
            <a:r>
              <a:rPr lang="zh-CN" altLang="en-US" sz="2000" dirty="0" smtClean="0"/>
              <a:t>层：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1600" dirty="0"/>
              <a:t>b</a:t>
            </a:r>
            <a:r>
              <a:rPr lang="en-US" altLang="zh-CN" sz="1600" dirty="0" smtClean="0"/>
              <a:t>us</a:t>
            </a:r>
            <a:r>
              <a:rPr lang="zh-CN" altLang="en-US" sz="1600" dirty="0" smtClean="0"/>
              <a:t>模块：抽象出虚拟总线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mmc_bus_type</a:t>
            </a:r>
            <a:r>
              <a:rPr lang="zh-CN" altLang="en-US" sz="1600" dirty="0" smtClean="0"/>
              <a:t>，定义了匹配、探测等操作方法；</a:t>
            </a:r>
            <a:endParaRPr lang="en-US" altLang="zh-CN" sz="1600" dirty="0" smtClean="0"/>
          </a:p>
          <a:p>
            <a:r>
              <a:rPr lang="zh-CN" altLang="en-US" sz="1600" dirty="0" smtClean="0"/>
              <a:t>提供关于</a:t>
            </a:r>
            <a:r>
              <a:rPr lang="en-US" altLang="zh-CN" sz="1600" dirty="0" err="1" smtClean="0"/>
              <a:t>mmc_card</a:t>
            </a:r>
            <a:r>
              <a:rPr lang="zh-CN" altLang="en-US" sz="1600" dirty="0" smtClean="0"/>
              <a:t>的操作接口，如创建和添加等，在主控制器检测到卡设备后被调用。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host</a:t>
            </a:r>
            <a:r>
              <a:rPr lang="zh-CN" altLang="en-US" sz="1600" dirty="0" smtClean="0"/>
              <a:t>模块：定义了</a:t>
            </a:r>
            <a:r>
              <a:rPr lang="en-US" altLang="zh-CN" sz="1600" dirty="0" err="1" smtClean="0"/>
              <a:t>mmc_host</a:t>
            </a:r>
            <a:r>
              <a:rPr lang="zh-CN" altLang="zh-CN" sz="1600" dirty="0"/>
              <a:t>的</a:t>
            </a:r>
            <a:r>
              <a:rPr lang="zh-CN" altLang="zh-CN" sz="1600" dirty="0" smtClean="0"/>
              <a:t>申请</a:t>
            </a:r>
            <a:r>
              <a:rPr lang="zh-CN" altLang="en-US" sz="1600" dirty="0" smtClean="0"/>
              <a:t>、释放和添加等操作；</a:t>
            </a:r>
            <a:r>
              <a:rPr lang="zh-CN" altLang="zh-CN" sz="1600" dirty="0" smtClean="0"/>
              <a:t>以及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时钟</a:t>
            </a:r>
            <a:r>
              <a:rPr lang="zh-CN" altLang="zh-CN" sz="1600" dirty="0" smtClean="0"/>
              <a:t>属性</a:t>
            </a:r>
            <a:r>
              <a:rPr lang="zh-CN" altLang="en-US" sz="1600" dirty="0" smtClean="0"/>
              <a:t>设置函数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m</a:t>
            </a:r>
            <a:r>
              <a:rPr lang="en-US" altLang="zh-CN" sz="1600" dirty="0" smtClean="0"/>
              <a:t>mc</a:t>
            </a:r>
            <a:r>
              <a:rPr lang="zh-CN" altLang="en-US" sz="1600" dirty="0" smtClean="0"/>
              <a:t>模块：定义</a:t>
            </a:r>
            <a:r>
              <a:rPr lang="en-US" altLang="zh-CN" sz="1600" dirty="0" smtClean="0"/>
              <a:t>host </a:t>
            </a:r>
            <a:r>
              <a:rPr lang="zh-CN" altLang="en-US" sz="1600" dirty="0" smtClean="0"/>
              <a:t>对 </a:t>
            </a:r>
            <a:r>
              <a:rPr lang="en-US" altLang="zh-CN" sz="1600" dirty="0" smtClean="0"/>
              <a:t>bus</a:t>
            </a:r>
            <a:r>
              <a:rPr lang="zh-CN" altLang="en-US" sz="1600" dirty="0" smtClean="0"/>
              <a:t>的操作集合</a:t>
            </a:r>
            <a:r>
              <a:rPr lang="en-US" altLang="zh-CN" sz="1600" dirty="0" err="1" smtClean="0"/>
              <a:t>mmc_ops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mmc_ops_safe</a:t>
            </a:r>
            <a:r>
              <a:rPr lang="zh-CN" altLang="en-US" sz="1600" dirty="0" smtClean="0"/>
              <a:t>，根据卡的类型确定，包括在总线上休眠、唤醒和移除设备等；</a:t>
            </a:r>
            <a:endParaRPr lang="en-US" altLang="zh-CN" sz="1600" dirty="0" smtClean="0"/>
          </a:p>
          <a:p>
            <a:r>
              <a:rPr lang="zh-CN" altLang="en-US" sz="1600" dirty="0"/>
              <a:t>定义</a:t>
            </a:r>
            <a:r>
              <a:rPr lang="en-US" altLang="zh-CN" sz="1600" dirty="0" smtClean="0"/>
              <a:t>card</a:t>
            </a:r>
            <a:r>
              <a:rPr lang="zh-CN" altLang="zh-CN" sz="1600" dirty="0"/>
              <a:t>协议层</a:t>
            </a:r>
            <a:r>
              <a:rPr lang="zh-CN" altLang="zh-CN" sz="1600" dirty="0" smtClean="0"/>
              <a:t>相关</a:t>
            </a:r>
            <a:r>
              <a:rPr lang="zh-CN" altLang="en-US" sz="1600" dirty="0" smtClean="0"/>
              <a:t>操作，获取或者设置实际卡设备的状态和信息。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4926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124"/>
    </mc:Choice>
    <mc:Fallback>
      <p:transition spd="slow" advTm="7812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Linux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驱动架构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27100" y="1412296"/>
            <a:ext cx="7543800" cy="4620204"/>
          </a:xfrm>
        </p:spPr>
        <p:txBody>
          <a:bodyPr/>
          <a:lstStyle/>
          <a:p>
            <a:r>
              <a:rPr lang="en-US" altLang="zh-CN" sz="1600" dirty="0"/>
              <a:t>c</a:t>
            </a:r>
            <a:r>
              <a:rPr lang="en-US" altLang="zh-CN" sz="1600" dirty="0" smtClean="0"/>
              <a:t>ore</a:t>
            </a:r>
            <a:r>
              <a:rPr lang="zh-CN" altLang="en-US" sz="1600" dirty="0" smtClean="0"/>
              <a:t>主模块：</a:t>
            </a:r>
            <a:r>
              <a:rPr lang="en-US" altLang="zh-CN" sz="1600" dirty="0" smtClean="0"/>
              <a:t>1. mmc core</a:t>
            </a:r>
            <a:r>
              <a:rPr lang="zh-CN" altLang="en-US" sz="1600" dirty="0" smtClean="0"/>
              <a:t>层的初始化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包括注册虚拟总线</a:t>
            </a:r>
            <a:r>
              <a:rPr lang="en-US" altLang="zh-CN" sz="1600" dirty="0" err="1" smtClean="0"/>
              <a:t>mmc_bus_type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       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2. </a:t>
            </a:r>
            <a:r>
              <a:rPr lang="en-US" altLang="zh-CN" sz="1600" dirty="0" err="1" smtClean="0"/>
              <a:t>mmc_host</a:t>
            </a:r>
            <a:r>
              <a:rPr lang="zh-CN" altLang="en-US" sz="1600" dirty="0"/>
              <a:t>的管理和维护，提供占用</a:t>
            </a:r>
            <a:r>
              <a:rPr lang="zh-CN" altLang="en-US" sz="1600" dirty="0" smtClean="0"/>
              <a:t>、释放启动 </a:t>
            </a:r>
            <a:r>
              <a:rPr lang="zh-CN" altLang="en-US" sz="1600" dirty="0"/>
              <a:t>等操作接口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		     3. </a:t>
            </a:r>
            <a:r>
              <a:rPr lang="en-US" altLang="zh-CN" sz="1600" dirty="0" err="1" smtClean="0"/>
              <a:t>mmc_card</a:t>
            </a:r>
            <a:r>
              <a:rPr lang="zh-CN" altLang="en-US" sz="1600" dirty="0" smtClean="0"/>
              <a:t>相关的操作</a:t>
            </a:r>
            <a:r>
              <a:rPr lang="zh-CN" altLang="en-US" sz="1600" dirty="0"/>
              <a:t>接口，如获取属性、擦除操作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		     4. </a:t>
            </a:r>
            <a:r>
              <a:rPr lang="zh-CN" altLang="en-US" sz="1600" dirty="0" smtClean="0"/>
              <a:t>检测卡设备过程中调用的相关函数，如扫描设备等</a:t>
            </a:r>
            <a:endParaRPr lang="en-US" altLang="zh-CN" sz="1600" dirty="0"/>
          </a:p>
          <a:p>
            <a:r>
              <a:rPr lang="en-US" altLang="zh-CN" sz="1600" dirty="0" smtClean="0"/>
              <a:t>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     5. </a:t>
            </a:r>
            <a:r>
              <a:rPr lang="zh-CN" altLang="en-US" sz="1600" dirty="0" smtClean="0"/>
              <a:t>处理 </a:t>
            </a:r>
            <a:r>
              <a:rPr lang="en-US" altLang="zh-CN" sz="1600" dirty="0" smtClean="0"/>
              <a:t>mmc block </a:t>
            </a:r>
            <a:r>
              <a:rPr lang="zh-CN" altLang="en-US" sz="1600" dirty="0" smtClean="0"/>
              <a:t>层下发请求的相关函数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     6. host </a:t>
            </a:r>
            <a:r>
              <a:rPr lang="zh-CN" altLang="en-US" sz="1600" dirty="0" smtClean="0"/>
              <a:t>对 </a:t>
            </a:r>
            <a:r>
              <a:rPr lang="en-US" altLang="zh-CN" sz="1600" dirty="0" smtClean="0"/>
              <a:t>bus</a:t>
            </a:r>
            <a:r>
              <a:rPr lang="zh-CN" altLang="en-US" sz="1600" dirty="0" smtClean="0"/>
              <a:t>相关</a:t>
            </a:r>
            <a:r>
              <a:rPr lang="zh-CN" altLang="en-US" sz="1600" dirty="0"/>
              <a:t>的操作</a:t>
            </a:r>
            <a:r>
              <a:rPr lang="zh-CN" altLang="en-US" sz="1600" dirty="0" smtClean="0"/>
              <a:t>接口，包括获取、释放 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关联的总线等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	     7. </a:t>
            </a:r>
            <a:r>
              <a:rPr lang="zh-CN" altLang="en-US" sz="1600" dirty="0" smtClean="0"/>
              <a:t>总线 </a:t>
            </a:r>
            <a:r>
              <a:rPr lang="en-US" altLang="zh-CN" sz="1600" dirty="0" err="1" smtClean="0"/>
              <a:t>io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zh-CN" altLang="en-US" sz="1600" dirty="0"/>
              <a:t>的操作</a:t>
            </a:r>
            <a:r>
              <a:rPr lang="zh-CN" altLang="en-US" sz="1600" dirty="0" smtClean="0"/>
              <a:t>接口，如设置总线模式、总线宽度等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		     8. </a:t>
            </a:r>
            <a:r>
              <a:rPr lang="zh-CN" altLang="en-US" sz="1600" dirty="0" smtClean="0"/>
              <a:t>主控制器时钟</a:t>
            </a:r>
            <a:r>
              <a:rPr lang="zh-CN" altLang="en-US" sz="1600" dirty="0"/>
              <a:t>和电源管理的操作</a:t>
            </a:r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239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06"/>
    </mc:Choice>
    <mc:Fallback>
      <p:transition spd="slow" advTm="3300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sz="2800" dirty="0" err="1"/>
              <a:t>eMMC</a:t>
            </a:r>
            <a:r>
              <a:rPr lang="zh-CN" altLang="en-US" sz="2800" dirty="0"/>
              <a:t>设备初始化流程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79686" y="1668251"/>
            <a:ext cx="6811764" cy="465349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zh-CN" altLang="zh-CN" sz="1600" dirty="0" smtClean="0"/>
              <a:t>设备</a:t>
            </a:r>
            <a:r>
              <a:rPr lang="zh-CN" altLang="zh-CN" sz="1600" dirty="0"/>
              <a:t>及驱动</a:t>
            </a:r>
            <a:r>
              <a:rPr lang="zh-CN" altLang="zh-CN" sz="1600" dirty="0" smtClean="0"/>
              <a:t>模型</a:t>
            </a:r>
            <a:r>
              <a:rPr lang="zh-CN" altLang="en-US" sz="1600" dirty="0" smtClean="0"/>
              <a:t>在初始化</a:t>
            </a:r>
            <a:r>
              <a:rPr lang="zh-CN" altLang="zh-CN" sz="1600" dirty="0" smtClean="0"/>
              <a:t>过程</a:t>
            </a:r>
            <a:r>
              <a:rPr lang="zh-CN" altLang="zh-CN" sz="1600" dirty="0"/>
              <a:t>中，</a:t>
            </a:r>
            <a:r>
              <a:rPr lang="zh-CN" altLang="zh-CN" sz="1600" dirty="0" smtClean="0"/>
              <a:t>三</a:t>
            </a:r>
            <a:r>
              <a:rPr lang="zh-CN" altLang="en-US" sz="1600" dirty="0" smtClean="0"/>
              <a:t>个层次</a:t>
            </a:r>
            <a:r>
              <a:rPr lang="zh-CN" altLang="zh-CN" sz="1600" dirty="0" smtClean="0"/>
              <a:t>之间</a:t>
            </a:r>
            <a:r>
              <a:rPr lang="zh-CN" altLang="zh-CN" sz="1600" dirty="0"/>
              <a:t>的</a:t>
            </a:r>
            <a:r>
              <a:rPr lang="zh-CN" altLang="zh-CN" sz="1600" dirty="0" smtClean="0"/>
              <a:t>关系</a:t>
            </a:r>
            <a:r>
              <a:rPr lang="zh-CN" altLang="en-US" sz="1600" dirty="0" smtClean="0"/>
              <a:t>如图所示：</a:t>
            </a:r>
            <a:endParaRPr lang="en-US" altLang="zh-CN" sz="1600" dirty="0" smtClean="0"/>
          </a:p>
        </p:txBody>
      </p:sp>
      <p:pic>
        <p:nvPicPr>
          <p:cNvPr id="5122" name="Picture 2" descr="层次间关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86" y="2351455"/>
            <a:ext cx="6303764" cy="364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66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74"/>
    </mc:Choice>
    <mc:Fallback>
      <p:transition spd="slow" advTm="5807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sz="2800" dirty="0" err="1"/>
              <a:t>eMMC</a:t>
            </a:r>
            <a:r>
              <a:rPr lang="zh-CN" altLang="en-US" sz="2800" dirty="0"/>
              <a:t>设备初始化流程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151136" y="1871450"/>
            <a:ext cx="3141464" cy="3424449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zh-CN" altLang="zh-CN" sz="1600" dirty="0" smtClean="0"/>
              <a:t>设备</a:t>
            </a:r>
            <a:r>
              <a:rPr lang="zh-CN" altLang="en-US" sz="1600" dirty="0" smtClean="0"/>
              <a:t>初始化流程：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准备阶段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检测阶段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初始化阶段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89" y="574151"/>
            <a:ext cx="4134711" cy="57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6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614"/>
    </mc:Choice>
    <mc:Fallback>
      <p:transition spd="slow" advTm="876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环境下如何读写</a:t>
            </a:r>
            <a:r>
              <a:rPr lang="en-US" altLang="zh-CN" sz="2800" dirty="0" err="1" smtClean="0"/>
              <a:t>eMMC</a:t>
            </a:r>
            <a:r>
              <a:rPr lang="zh-CN" altLang="en-US" sz="2800" dirty="0"/>
              <a:t>设备</a:t>
            </a:r>
            <a:endParaRPr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423253" y="5805623"/>
            <a:ext cx="4411464" cy="376450"/>
          </a:xfrm>
        </p:spPr>
        <p:txBody>
          <a:bodyPr/>
          <a:lstStyle/>
          <a:p>
            <a:pPr algn="ctr"/>
            <a:r>
              <a:rPr lang="en-US" altLang="zh-CN" sz="1600" dirty="0" smtClean="0"/>
              <a:t>Linux </a:t>
            </a:r>
            <a:r>
              <a:rPr lang="zh-CN" altLang="en-US" sz="1600" dirty="0" smtClean="0"/>
              <a:t>环境下</a:t>
            </a:r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设备读写框架</a:t>
            </a:r>
            <a:endParaRPr lang="en-US" altLang="zh-CN" sz="1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15" y="1433933"/>
            <a:ext cx="5951231" cy="42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5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79"/>
    </mc:Choice>
    <mc:Fallback>
      <p:transition spd="slow" advTm="4997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sz="2800" dirty="0"/>
              <a:t>Linux</a:t>
            </a:r>
            <a:r>
              <a:rPr lang="zh-CN" altLang="en-US" sz="2800" dirty="0"/>
              <a:t>环境下如何读写</a:t>
            </a:r>
            <a:r>
              <a:rPr lang="en-US" altLang="zh-CN" sz="2800" dirty="0" err="1" smtClean="0"/>
              <a:t>eMMC</a:t>
            </a:r>
            <a:r>
              <a:rPr lang="zh-CN" altLang="en-US" sz="2800" dirty="0"/>
              <a:t>设备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992386" y="1660813"/>
            <a:ext cx="5656770" cy="376450"/>
          </a:xfrm>
        </p:spPr>
        <p:txBody>
          <a:bodyPr/>
          <a:lstStyle/>
          <a:p>
            <a:r>
              <a:rPr lang="zh-CN" altLang="en-US" sz="1600" dirty="0" smtClean="0"/>
              <a:t>主要关注</a:t>
            </a:r>
            <a:r>
              <a:rPr lang="en-US" altLang="zh-CN" sz="1600" dirty="0" err="1"/>
              <a:t>eMMC</a:t>
            </a:r>
            <a:r>
              <a:rPr lang="zh-CN" altLang="zh-CN" sz="1600" dirty="0"/>
              <a:t>设备驱动架构中三个层次</a:t>
            </a:r>
            <a:r>
              <a:rPr lang="zh-CN" altLang="zh-CN" sz="1600" dirty="0" smtClean="0"/>
              <a:t>对请求</a:t>
            </a:r>
            <a:r>
              <a:rPr lang="zh-CN" altLang="en-US" sz="1600" dirty="0" smtClean="0"/>
              <a:t>相关</a:t>
            </a:r>
            <a:r>
              <a:rPr lang="zh-CN" altLang="zh-CN" sz="1600" dirty="0" smtClean="0"/>
              <a:t>的处理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4" y="2349281"/>
            <a:ext cx="6834716" cy="32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62"/>
    </mc:Choice>
    <mc:Fallback>
      <p:transition spd="slow" advTm="7126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50" y="2091033"/>
            <a:ext cx="5372850" cy="3591426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sz="2800" dirty="0" err="1"/>
              <a:t>rootfs</a:t>
            </a:r>
            <a:r>
              <a:rPr lang="zh-CN" altLang="en-US" sz="2800" dirty="0"/>
              <a:t>如何在启动时挂载到</a:t>
            </a:r>
            <a:r>
              <a:rPr lang="en-US" altLang="zh-CN" sz="2800" dirty="0" err="1"/>
              <a:t>eMMC</a:t>
            </a:r>
            <a:r>
              <a:rPr lang="zh-CN" altLang="en-US" sz="2800" dirty="0"/>
              <a:t>分区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07670" y="2443866"/>
            <a:ext cx="2839569" cy="959734"/>
          </a:xfrm>
        </p:spPr>
        <p:txBody>
          <a:bodyPr/>
          <a:lstStyle/>
          <a:p>
            <a:r>
              <a:rPr lang="en-US" altLang="zh-CN" sz="1600" dirty="0" smtClean="0"/>
              <a:t>Linux</a:t>
            </a:r>
            <a:r>
              <a:rPr lang="zh-CN" altLang="en-US" sz="1600" dirty="0" smtClean="0"/>
              <a:t>启动阶段：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创建和加载</a:t>
            </a:r>
            <a:r>
              <a:rPr lang="en-US" altLang="zh-CN" sz="1600" dirty="0" err="1" smtClean="0"/>
              <a:t>rootfs</a:t>
            </a:r>
            <a:endParaRPr lang="en-US" altLang="zh-CN" sz="1600" dirty="0" smtClean="0"/>
          </a:p>
        </p:txBody>
      </p:sp>
      <p:sp>
        <p:nvSpPr>
          <p:cNvPr id="8" name="文本占位符 6"/>
          <p:cNvSpPr txBox="1">
            <a:spLocks/>
          </p:cNvSpPr>
          <p:nvPr/>
        </p:nvSpPr>
        <p:spPr>
          <a:xfrm>
            <a:off x="528836" y="3553143"/>
            <a:ext cx="2839569" cy="41331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2. </a:t>
            </a:r>
            <a:r>
              <a:rPr lang="en-US" altLang="zh-CN" sz="1600" dirty="0" err="1" smtClean="0"/>
              <a:t>rootfs</a:t>
            </a:r>
            <a:r>
              <a:rPr lang="zh-CN" altLang="en-US" sz="1600" dirty="0" smtClean="0"/>
              <a:t>挂载到</a:t>
            </a:r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分区</a:t>
            </a:r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50" y="2091033"/>
            <a:ext cx="5372850" cy="35914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2024" y="4570244"/>
            <a:ext cx="1530039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 smtClean="0"/>
              <a:t>root</a:t>
            </a:r>
            <a:r>
              <a:rPr lang="en-US" altLang="zh-CN" sz="1100" dirty="0"/>
              <a:t>=/</a:t>
            </a:r>
            <a:r>
              <a:rPr lang="en-US" altLang="zh-CN" sz="1100" dirty="0" err="1" smtClean="0"/>
              <a:t>dev</a:t>
            </a:r>
            <a:r>
              <a:rPr lang="en-US" altLang="zh-CN" sz="1100" dirty="0" smtClean="0"/>
              <a:t>/mmcblk0p1</a:t>
            </a:r>
            <a:endParaRPr lang="zh-CN" altLang="en-US" sz="1100" dirty="0" smtClean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cxnSp>
        <p:nvCxnSpPr>
          <p:cNvPr id="18" name="直接箭头连接符 17"/>
          <p:cNvCxnSpPr>
            <a:stCxn id="2" idx="3"/>
          </p:cNvCxnSpPr>
          <p:nvPr/>
        </p:nvCxnSpPr>
        <p:spPr>
          <a:xfrm>
            <a:off x="4262063" y="4717977"/>
            <a:ext cx="361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784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32"/>
    </mc:Choice>
    <mc:Fallback>
      <p:transition spd="slow" advTm="41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sz="2800" dirty="0" err="1"/>
              <a:t>rootfs</a:t>
            </a:r>
            <a:r>
              <a:rPr lang="zh-CN" altLang="en-US" sz="2800" dirty="0"/>
              <a:t>如何在启动时挂载到</a:t>
            </a:r>
            <a:r>
              <a:rPr lang="en-US" altLang="zh-CN" sz="2800" dirty="0" err="1"/>
              <a:t>eMMC</a:t>
            </a:r>
            <a:r>
              <a:rPr lang="zh-CN" altLang="en-US" sz="2800" dirty="0"/>
              <a:t>分区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433835" y="5541729"/>
            <a:ext cx="4411464" cy="376450"/>
          </a:xfrm>
        </p:spPr>
        <p:txBody>
          <a:bodyPr/>
          <a:lstStyle/>
          <a:p>
            <a:pPr algn="ctr"/>
            <a:r>
              <a:rPr lang="en-US" altLang="zh-CN" sz="1600" dirty="0" err="1"/>
              <a:t>r</a:t>
            </a:r>
            <a:r>
              <a:rPr lang="en-US" altLang="zh-CN" sz="1600" dirty="0" err="1" smtClean="0"/>
              <a:t>ootfs</a:t>
            </a:r>
            <a:r>
              <a:rPr lang="zh-CN" altLang="en-US" sz="1600" dirty="0" smtClean="0"/>
              <a:t>挂载到实际分区过程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51" y="1948477"/>
            <a:ext cx="666843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64"/>
    </mc:Choice>
    <mc:Fallback>
      <p:transition spd="slow" advTm="2496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0"/>
    </mc:Choice>
    <mc:Fallback>
      <p:transition spd="slow" advTm="10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47" y="1681503"/>
            <a:ext cx="4917620" cy="508540"/>
          </a:xfrm>
        </p:spPr>
        <p:txBody>
          <a:bodyPr/>
          <a:lstStyle/>
          <a:p>
            <a:pPr algn="ctr"/>
            <a:r>
              <a:rPr lang="en-US" altLang="zh-CN" sz="3200" dirty="0" err="1" smtClean="0"/>
              <a:t>eMMC</a:t>
            </a:r>
            <a:r>
              <a:rPr lang="zh-CN" altLang="en-US" sz="3200" dirty="0" smtClean="0"/>
              <a:t>设备及其驱动架构</a:t>
            </a:r>
            <a:endParaRPr lang="zh-CN" altLang="en-US" sz="32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370668" y="2889415"/>
            <a:ext cx="5644445" cy="2743741"/>
          </a:xfrm>
        </p:spPr>
        <p:txBody>
          <a:bodyPr/>
          <a:lstStyle/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eMMC</a:t>
            </a:r>
            <a:r>
              <a:rPr lang="zh-CN" altLang="en-US" sz="2400" dirty="0"/>
              <a:t>简介</a:t>
            </a:r>
            <a:endParaRPr lang="en-US" altLang="zh-CN" sz="2400" dirty="0" smtClean="0"/>
          </a:p>
          <a:p>
            <a:r>
              <a:rPr lang="en-US" altLang="zh-CN" sz="2400" dirty="0" smtClean="0"/>
              <a:t> Linux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eMMC</a:t>
            </a:r>
            <a:r>
              <a:rPr lang="zh-CN" altLang="en-US" sz="2400" dirty="0" smtClean="0"/>
              <a:t>驱动架构</a:t>
            </a:r>
            <a:endParaRPr lang="en-US" altLang="zh-CN" sz="2400" dirty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eMMC</a:t>
            </a:r>
            <a:r>
              <a:rPr lang="zh-CN" altLang="en-US" sz="2400" dirty="0" smtClean="0"/>
              <a:t>设备初始化流程</a:t>
            </a:r>
            <a:endParaRPr lang="en-US" altLang="zh-CN" sz="2400" dirty="0" smtClean="0"/>
          </a:p>
          <a:p>
            <a:r>
              <a:rPr lang="en-US" altLang="zh-CN" sz="2400" dirty="0" smtClean="0"/>
              <a:t> Linux</a:t>
            </a:r>
            <a:r>
              <a:rPr lang="zh-CN" altLang="en-US" sz="2400" dirty="0" smtClean="0"/>
              <a:t>环境下如何读写</a:t>
            </a:r>
            <a:r>
              <a:rPr lang="en-US" altLang="zh-CN" sz="2400" dirty="0" err="1" smtClean="0"/>
              <a:t>eMMC</a:t>
            </a:r>
            <a:r>
              <a:rPr lang="zh-CN" altLang="en-US" sz="2400" dirty="0"/>
              <a:t>设备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rootfs</a:t>
            </a:r>
            <a:r>
              <a:rPr lang="zh-CN" altLang="en-US" sz="2400" dirty="0"/>
              <a:t>如何在启动时挂载到</a:t>
            </a:r>
            <a:r>
              <a:rPr lang="en-US" altLang="zh-CN" sz="2400" dirty="0" err="1"/>
              <a:t>eMMC</a:t>
            </a:r>
            <a:r>
              <a:rPr lang="zh-CN" altLang="en-US" sz="2400" dirty="0" smtClean="0"/>
              <a:t>分区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105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91"/>
    </mc:Choice>
    <mc:Fallback>
      <p:transition spd="slow" advTm="241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92336" y="1639094"/>
            <a:ext cx="4830690" cy="41045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eMMC</a:t>
            </a:r>
            <a:r>
              <a:rPr lang="en-US" altLang="zh-CN" sz="1600" dirty="0"/>
              <a:t> (Embedded Multi Media Card)</a:t>
            </a:r>
            <a:r>
              <a:rPr lang="zh-CN" altLang="zh-CN" sz="1600" dirty="0" smtClean="0"/>
              <a:t>是</a:t>
            </a:r>
            <a:r>
              <a:rPr lang="zh-CN" altLang="en-US" sz="1600" dirty="0" smtClean="0"/>
              <a:t>由</a:t>
            </a:r>
            <a:r>
              <a:rPr lang="en-US" altLang="zh-CN" sz="1600" dirty="0" smtClean="0"/>
              <a:t>MMC</a:t>
            </a:r>
            <a:r>
              <a:rPr lang="zh-CN" altLang="en-US" sz="1600" dirty="0"/>
              <a:t> （多媒体卡）</a:t>
            </a:r>
            <a:r>
              <a:rPr lang="zh-CN" altLang="zh-CN" sz="1600" dirty="0" smtClean="0"/>
              <a:t>协会订立</a:t>
            </a:r>
            <a:r>
              <a:rPr lang="zh-CN" altLang="en-US" sz="1600" dirty="0" smtClean="0"/>
              <a:t>的，</a:t>
            </a:r>
            <a:r>
              <a:rPr lang="zh-CN" altLang="zh-CN" sz="1600" dirty="0" smtClean="0"/>
              <a:t>主要</a:t>
            </a:r>
            <a:r>
              <a:rPr lang="zh-CN" altLang="zh-CN" sz="1600" dirty="0"/>
              <a:t>针对手机或平板电脑等产品的内嵌式存储器标准规格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eMMC</a:t>
            </a:r>
            <a:r>
              <a:rPr lang="zh-CN" altLang="en-US" sz="1600" dirty="0"/>
              <a:t>由一个嵌入式存储解决方案组成</a:t>
            </a:r>
            <a:r>
              <a:rPr lang="zh-CN" altLang="en-US" sz="1600" dirty="0" smtClean="0"/>
              <a:t>，包括</a:t>
            </a:r>
            <a:r>
              <a:rPr lang="en-US" altLang="zh-CN" sz="1600" dirty="0"/>
              <a:t>Flash</a:t>
            </a:r>
            <a:r>
              <a:rPr lang="zh-CN" altLang="en-US" sz="1600" dirty="0"/>
              <a:t>存储及控制器、 </a:t>
            </a:r>
            <a:r>
              <a:rPr lang="en-US" altLang="zh-CN" sz="1600" dirty="0" smtClean="0"/>
              <a:t>MMC</a:t>
            </a:r>
            <a:r>
              <a:rPr lang="zh-CN" altLang="en-US" sz="1600" dirty="0" smtClean="0"/>
              <a:t>接口、主控制器。</a:t>
            </a:r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74" y="1468452"/>
            <a:ext cx="2326874" cy="4445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651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86"/>
    </mc:Choice>
    <mc:Fallback>
      <p:transition spd="slow" advTm="19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92336" y="1810328"/>
            <a:ext cx="3865364" cy="1023183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实际存储介质仍是 </a:t>
            </a:r>
            <a:r>
              <a:rPr lang="en-US" altLang="zh-CN" sz="1600" dirty="0" err="1" smtClean="0"/>
              <a:t>Nand</a:t>
            </a:r>
            <a:r>
              <a:rPr lang="en-US" altLang="zh-CN" sz="1600" dirty="0" smtClean="0"/>
              <a:t> Flash</a:t>
            </a:r>
            <a:r>
              <a:rPr lang="zh-CN" altLang="en-US" sz="1600" dirty="0" smtClean="0"/>
              <a:t>，但在封装中集成了一个控制器，它提供标准接口并管理闪存。</a:t>
            </a:r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64" y="1817510"/>
            <a:ext cx="4059714" cy="3699832"/>
          </a:xfrm>
          <a:prstGeom prst="rect">
            <a:avLst/>
          </a:prstGeom>
        </p:spPr>
      </p:pic>
      <p:sp>
        <p:nvSpPr>
          <p:cNvPr id="6" name="文本占位符 6"/>
          <p:cNvSpPr txBox="1">
            <a:spLocks/>
          </p:cNvSpPr>
          <p:nvPr/>
        </p:nvSpPr>
        <p:spPr>
          <a:xfrm>
            <a:off x="571170" y="2833510"/>
            <a:ext cx="3865364" cy="298026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屏蔽</a:t>
            </a:r>
            <a:r>
              <a:rPr lang="en-US" altLang="zh-CN" sz="1600" dirty="0" smtClean="0"/>
              <a:t>NAND </a:t>
            </a:r>
            <a:r>
              <a:rPr lang="en-US" altLang="zh-CN" sz="1600" dirty="0"/>
              <a:t>Flash </a:t>
            </a:r>
            <a:r>
              <a:rPr lang="zh-CN" altLang="en-US" sz="1600" dirty="0"/>
              <a:t>的物理特性</a:t>
            </a:r>
            <a:r>
              <a:rPr lang="zh-CN" altLang="en-US" sz="1600" dirty="0" smtClean="0"/>
              <a:t>，减少 </a:t>
            </a:r>
            <a:r>
              <a:rPr lang="en-US" altLang="zh-CN" sz="1600" dirty="0" smtClean="0"/>
              <a:t>host </a:t>
            </a:r>
            <a:r>
              <a:rPr lang="zh-CN" altLang="en-US" sz="1600" dirty="0"/>
              <a:t>端软件的复杂</a:t>
            </a:r>
            <a:r>
              <a:rPr lang="zh-CN" altLang="en-US" sz="1600" dirty="0" smtClean="0"/>
              <a:t>度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产品无需</a:t>
            </a:r>
            <a:r>
              <a:rPr lang="zh-CN" altLang="en-US" sz="1600" dirty="0"/>
              <a:t>因为</a:t>
            </a:r>
            <a:r>
              <a:rPr lang="en-US" altLang="zh-CN" sz="1600" dirty="0" smtClean="0"/>
              <a:t>NAND Flash</a:t>
            </a:r>
            <a:r>
              <a:rPr lang="zh-CN" altLang="en-US" sz="1600" dirty="0" smtClean="0"/>
              <a:t>供应商或者制程</a:t>
            </a:r>
            <a:r>
              <a:rPr lang="zh-CN" altLang="en-US" sz="1600" dirty="0"/>
              <a:t>变化</a:t>
            </a:r>
            <a:r>
              <a:rPr lang="zh-CN" altLang="en-US" sz="1600" dirty="0" smtClean="0"/>
              <a:t>而重新设计规格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降低</a:t>
            </a:r>
            <a:r>
              <a:rPr lang="zh-CN" altLang="zh-CN" sz="1600" dirty="0" smtClean="0"/>
              <a:t>研发</a:t>
            </a:r>
            <a:r>
              <a:rPr lang="zh-CN" altLang="zh-CN" sz="1600" smtClean="0"/>
              <a:t>成本</a:t>
            </a:r>
            <a:r>
              <a:rPr lang="zh-CN" altLang="zh-CN" sz="1600" smtClean="0"/>
              <a:t>，</a:t>
            </a:r>
            <a:r>
              <a:rPr lang="zh-CN" altLang="en-US" sz="1600" smtClean="0"/>
              <a:t>缩短产品推出的周期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67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86"/>
    </mc:Choice>
    <mc:Fallback>
      <p:transition spd="slow" advTm="37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17691" y="1607126"/>
            <a:ext cx="5155497" cy="4605248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物理分区类型：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BOOT Area Partition 1 &amp; 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zh-CN" sz="1600" dirty="0" smtClean="0"/>
              <a:t>主要</a:t>
            </a:r>
            <a:r>
              <a:rPr lang="zh-CN" altLang="zh-CN" sz="1600" dirty="0"/>
              <a:t>用于存储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bootloader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支持</a:t>
            </a:r>
            <a:r>
              <a:rPr lang="zh-CN" altLang="zh-CN" sz="1600" dirty="0"/>
              <a:t>从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设备</a:t>
            </a:r>
            <a:r>
              <a:rPr lang="zh-CN" altLang="zh-CN" sz="1600" dirty="0" smtClean="0"/>
              <a:t>启动系统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RPMB</a:t>
            </a:r>
            <a:r>
              <a:rPr lang="zh-CN" altLang="zh-CN" sz="1600" dirty="0"/>
              <a:t>（</a:t>
            </a:r>
            <a:r>
              <a:rPr lang="en-US" altLang="zh-CN" sz="1600" dirty="0"/>
              <a:t>Replay Protected Memory Block</a:t>
            </a:r>
            <a:r>
              <a:rPr lang="zh-CN" altLang="zh-CN" sz="1600" dirty="0"/>
              <a:t>）</a:t>
            </a:r>
            <a:r>
              <a:rPr lang="en-US" altLang="zh-CN" sz="1600" dirty="0" smtClean="0"/>
              <a:t>Partition</a:t>
            </a:r>
          </a:p>
          <a:p>
            <a:r>
              <a:rPr lang="zh-CN" altLang="zh-CN" sz="1600" dirty="0" smtClean="0"/>
              <a:t>具有</a:t>
            </a:r>
            <a:r>
              <a:rPr lang="zh-CN" altLang="zh-CN" sz="1600" dirty="0"/>
              <a:t>安全特性的</a:t>
            </a:r>
            <a:r>
              <a:rPr lang="zh-CN" altLang="zh-CN" sz="1600" dirty="0" smtClean="0"/>
              <a:t>分区</a:t>
            </a:r>
            <a:r>
              <a:rPr lang="zh-CN" altLang="en-US" sz="1600" dirty="0" smtClean="0"/>
              <a:t>，</a:t>
            </a:r>
            <a:r>
              <a:rPr lang="zh-CN" altLang="zh-CN" sz="1600" dirty="0"/>
              <a:t>用于</a:t>
            </a:r>
            <a:r>
              <a:rPr lang="zh-CN" altLang="zh-CN" sz="1600" dirty="0" smtClean="0"/>
              <a:t>存储防止</a:t>
            </a:r>
            <a:r>
              <a:rPr lang="zh-CN" altLang="zh-CN" sz="1600" dirty="0"/>
              <a:t>非法</a:t>
            </a:r>
            <a:r>
              <a:rPr lang="zh-CN" altLang="zh-CN" sz="1600" dirty="0" smtClean="0"/>
              <a:t>篡改</a:t>
            </a:r>
            <a:r>
              <a:rPr lang="zh-CN" altLang="en-US" sz="1600" dirty="0" smtClean="0"/>
              <a:t>的</a:t>
            </a:r>
            <a:r>
              <a:rPr lang="zh-CN" altLang="zh-CN" sz="1600" dirty="0" smtClean="0"/>
              <a:t>数据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User Data Area</a:t>
            </a:r>
          </a:p>
          <a:p>
            <a:r>
              <a:rPr lang="zh-CN" altLang="zh-CN" sz="1600" dirty="0"/>
              <a:t>实际产品中最主要的存储区域</a:t>
            </a:r>
            <a:r>
              <a:rPr lang="zh-CN" altLang="zh-CN" sz="1600" dirty="0" smtClean="0"/>
              <a:t>，主要</a:t>
            </a:r>
            <a:r>
              <a:rPr lang="zh-CN" altLang="zh-CN" sz="1600" dirty="0"/>
              <a:t>用于存储系统和用户</a:t>
            </a:r>
            <a:r>
              <a:rPr lang="zh-CN" altLang="zh-CN" sz="1600" dirty="0" smtClean="0"/>
              <a:t>数据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General Purpose Partition 1</a:t>
            </a:r>
            <a:r>
              <a:rPr lang="zh-CN" altLang="zh-CN" sz="1600" dirty="0"/>
              <a:t>～</a:t>
            </a:r>
            <a:r>
              <a:rPr lang="en-US" altLang="zh-CN" sz="1600" dirty="0" smtClean="0"/>
              <a:t>4</a:t>
            </a:r>
            <a:endParaRPr lang="en-US" altLang="zh-CN" sz="1600" dirty="0"/>
          </a:p>
          <a:p>
            <a:r>
              <a:rPr lang="zh-CN" altLang="zh-CN" sz="1600" dirty="0"/>
              <a:t>用于存储系统和应用</a:t>
            </a:r>
            <a:r>
              <a:rPr lang="zh-CN" altLang="zh-CN" sz="1600" dirty="0" smtClean="0"/>
              <a:t>数据</a:t>
            </a:r>
            <a:endParaRPr lang="zh-CN" altLang="en-US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2050" name="Picture 2" descr="201703261006588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88" y="1595479"/>
            <a:ext cx="35877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36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14"/>
    </mc:Choice>
    <mc:Fallback>
      <p:transition spd="slow" advTm="541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2. Linux </a:t>
            </a:r>
            <a:r>
              <a:rPr lang="en-US" altLang="zh-CN" dirty="0" err="1"/>
              <a:t>eMMC</a:t>
            </a:r>
            <a:r>
              <a:rPr lang="zh-CN" altLang="en-US" dirty="0"/>
              <a:t>驱动架构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170" y="1524081"/>
            <a:ext cx="4140530" cy="3746419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设备在</a:t>
            </a:r>
            <a:r>
              <a:rPr lang="en-US" altLang="zh-CN" sz="1600" dirty="0" smtClean="0"/>
              <a:t>Linux</a:t>
            </a:r>
            <a:r>
              <a:rPr lang="zh-CN" altLang="en-US" sz="1600" dirty="0" smtClean="0"/>
              <a:t>环境中属于块设备。</a:t>
            </a:r>
            <a:r>
              <a:rPr lang="zh-CN" altLang="zh-CN" sz="1600" dirty="0" smtClean="0"/>
              <a:t>块</a:t>
            </a:r>
            <a:r>
              <a:rPr lang="zh-CN" altLang="zh-CN" sz="1600" dirty="0"/>
              <a:t>设备是</a:t>
            </a:r>
            <a:r>
              <a:rPr lang="en-US" altLang="zh-CN" sz="1600" dirty="0"/>
              <a:t>Linux</a:t>
            </a:r>
            <a:r>
              <a:rPr lang="zh-CN" altLang="zh-CN" sz="1600" dirty="0"/>
              <a:t>最复杂的设备</a:t>
            </a:r>
            <a:r>
              <a:rPr lang="zh-CN" altLang="zh-CN" sz="1600" dirty="0" smtClean="0"/>
              <a:t>之一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zh-CN" sz="1600" dirty="0" smtClean="0"/>
              <a:t>内核</a:t>
            </a:r>
            <a:r>
              <a:rPr lang="zh-CN" altLang="zh-CN" sz="1600" dirty="0"/>
              <a:t>中的驱动程序架构</a:t>
            </a:r>
            <a:r>
              <a:rPr lang="en-US" altLang="zh-CN" sz="1600" dirty="0"/>
              <a:t>mmc subsystem</a:t>
            </a:r>
            <a:r>
              <a:rPr lang="zh-CN" altLang="zh-CN" sz="1600" dirty="0"/>
              <a:t>用于管理所有</a:t>
            </a:r>
            <a:r>
              <a:rPr lang="en-US" altLang="zh-CN" sz="1600" dirty="0" smtClean="0"/>
              <a:t>mmc</a:t>
            </a:r>
            <a:r>
              <a:rPr lang="zh-CN" altLang="zh-CN" sz="1600" dirty="0" smtClean="0"/>
              <a:t>设备</a:t>
            </a:r>
            <a:r>
              <a:rPr lang="zh-CN" altLang="en-US" sz="1600" dirty="0" smtClean="0"/>
              <a:t>和主控制器</a:t>
            </a:r>
            <a:r>
              <a:rPr lang="zh-CN" altLang="zh-CN" sz="1600" dirty="0" smtClean="0"/>
              <a:t>，</a:t>
            </a:r>
            <a:r>
              <a:rPr lang="zh-CN" altLang="zh-CN" sz="1600" dirty="0"/>
              <a:t>包括</a:t>
            </a:r>
            <a:r>
              <a:rPr lang="en-US" altLang="zh-CN" sz="1600" dirty="0"/>
              <a:t>mmc </a:t>
            </a:r>
            <a:r>
              <a:rPr lang="zh-CN" altLang="zh-CN" sz="1600" dirty="0" smtClean="0"/>
              <a:t>（</a:t>
            </a:r>
            <a:r>
              <a:rPr lang="zh-CN" altLang="zh-CN" sz="1600" dirty="0"/>
              <a:t>标准</a:t>
            </a:r>
            <a:r>
              <a:rPr lang="en-US" altLang="zh-CN" sz="1600" dirty="0"/>
              <a:t>mmc</a:t>
            </a:r>
            <a:r>
              <a:rPr lang="zh-CN" altLang="zh-CN" sz="1600" dirty="0"/>
              <a:t>卡、</a:t>
            </a:r>
            <a:r>
              <a:rPr lang="en-US" altLang="zh-CN" sz="1600" dirty="0" err="1" smtClean="0"/>
              <a:t>eMMC</a:t>
            </a:r>
            <a:r>
              <a:rPr lang="zh-CN" altLang="zh-CN" sz="1600" dirty="0" smtClean="0"/>
              <a:t>）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sd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sdio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三种类型设备</a:t>
            </a:r>
            <a:r>
              <a:rPr lang="zh-CN" altLang="zh-CN" sz="1600" dirty="0" smtClean="0"/>
              <a:t>。 </a:t>
            </a:r>
            <a:endParaRPr lang="zh-CN" altLang="zh-CN" sz="1600" dirty="0"/>
          </a:p>
          <a:p>
            <a:endParaRPr lang="en-US" altLang="zh-CN" sz="1600" dirty="0" smtClean="0"/>
          </a:p>
        </p:txBody>
      </p:sp>
      <p:pic>
        <p:nvPicPr>
          <p:cNvPr id="3075" name="Picture 3" descr="eMMC软件构架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930417"/>
            <a:ext cx="4140200" cy="546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00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500"/>
    </mc:Choice>
    <mc:Fallback>
      <p:transition spd="slow" advTm="16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2. Linux </a:t>
            </a:r>
            <a:r>
              <a:rPr lang="en-US" altLang="zh-CN" dirty="0" err="1"/>
              <a:t>eMMC</a:t>
            </a:r>
            <a:r>
              <a:rPr lang="zh-CN" altLang="en-US" dirty="0"/>
              <a:t>驱动架构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170" y="1524082"/>
            <a:ext cx="8115630" cy="442386"/>
          </a:xfrm>
        </p:spPr>
        <p:txBody>
          <a:bodyPr/>
          <a:lstStyle/>
          <a:p>
            <a:r>
              <a:rPr lang="en-US" altLang="zh-CN" sz="1600" dirty="0" err="1" smtClean="0"/>
              <a:t>eMMC</a:t>
            </a:r>
            <a:r>
              <a:rPr lang="zh-CN" altLang="en-US" sz="1600" dirty="0" smtClean="0"/>
              <a:t>设备</a:t>
            </a:r>
            <a:r>
              <a:rPr lang="zh-CN" altLang="zh-CN" sz="1600" dirty="0" smtClean="0"/>
              <a:t>驱动主要</a:t>
            </a:r>
            <a:r>
              <a:rPr lang="zh-CN" altLang="zh-CN" sz="1600" dirty="0"/>
              <a:t>内容的目录路径</a:t>
            </a:r>
            <a:r>
              <a:rPr lang="zh-CN" altLang="zh-CN" sz="1600" dirty="0" smtClean="0"/>
              <a:t>为</a:t>
            </a:r>
            <a:r>
              <a:rPr lang="en-US" altLang="zh-CN" sz="1600" dirty="0" smtClean="0"/>
              <a:t>linux-3.10.20/drivers/mmc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6" y="2074864"/>
            <a:ext cx="5330097" cy="37237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676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93"/>
    </mc:Choice>
    <mc:Fallback>
      <p:transition spd="slow" advTm="12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Linux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驱动架构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71170" y="1825084"/>
            <a:ext cx="8115630" cy="3717760"/>
          </a:xfrm>
        </p:spPr>
        <p:txBody>
          <a:bodyPr/>
          <a:lstStyle/>
          <a:p>
            <a:r>
              <a:rPr lang="en-US" altLang="zh-CN" sz="2000" dirty="0"/>
              <a:t>m</a:t>
            </a:r>
            <a:r>
              <a:rPr lang="en-US" altLang="zh-CN" sz="2000" dirty="0" smtClean="0"/>
              <a:t>mc block</a:t>
            </a:r>
            <a:r>
              <a:rPr lang="zh-CN" altLang="en-US" sz="2000" dirty="0" smtClean="0"/>
              <a:t>层（</a:t>
            </a:r>
            <a:r>
              <a:rPr lang="en-US" altLang="zh-CN" sz="2000" dirty="0" smtClean="0"/>
              <a:t>/card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zh-CN" sz="1600" dirty="0" smtClean="0"/>
              <a:t>按照 </a:t>
            </a:r>
            <a:r>
              <a:rPr lang="en-US" altLang="zh-CN" sz="1600" dirty="0"/>
              <a:t>Linux </a:t>
            </a:r>
            <a:r>
              <a:rPr lang="zh-CN" altLang="zh-CN" sz="1600" dirty="0"/>
              <a:t>块设备驱动程序的框架</a:t>
            </a:r>
            <a:r>
              <a:rPr lang="zh-CN" altLang="zh-CN" sz="1600" dirty="0" smtClean="0"/>
              <a:t>实现</a:t>
            </a:r>
            <a:r>
              <a:rPr lang="zh-CN" altLang="en-US" sz="1600" dirty="0" smtClean="0"/>
              <a:t>一个</a:t>
            </a:r>
            <a:r>
              <a:rPr lang="zh-CN" altLang="zh-CN" sz="1600" dirty="0" smtClean="0"/>
              <a:t>块设备</a:t>
            </a:r>
            <a:r>
              <a:rPr lang="zh-CN" altLang="en-US" sz="1600" dirty="0" smtClean="0"/>
              <a:t>，数据结构</a:t>
            </a:r>
            <a:r>
              <a:rPr lang="en-US" altLang="zh-CN" sz="1600" dirty="0" err="1" smtClean="0"/>
              <a:t>mmc_blk_data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实现对块设备操作的集合</a:t>
            </a:r>
            <a:r>
              <a:rPr lang="en-US" altLang="zh-CN" sz="1600" dirty="0" err="1" smtClean="0"/>
              <a:t>mmc_bdops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包括</a:t>
            </a:r>
            <a:r>
              <a:rPr lang="zh-CN" altLang="en-US" sz="1600" dirty="0" smtClean="0"/>
              <a:t>打开、释放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控制</a:t>
            </a:r>
            <a:r>
              <a:rPr lang="zh-CN" altLang="en-US" sz="1600" dirty="0"/>
              <a:t>和</a:t>
            </a:r>
            <a:r>
              <a:rPr lang="zh-CN" altLang="en-US" sz="1600" dirty="0" smtClean="0"/>
              <a:t>获取卡信息等。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对</a:t>
            </a:r>
            <a:r>
              <a:rPr lang="zh-CN" altLang="en-US" sz="1600" dirty="0"/>
              <a:t>内核提供的请求</a:t>
            </a:r>
            <a:r>
              <a:rPr lang="zh-CN" altLang="en-US" sz="1600" dirty="0" smtClean="0"/>
              <a:t>队列进行封装。每一个块设备都需要一个请求队列。</a:t>
            </a:r>
            <a:endParaRPr lang="en-US" altLang="zh-CN" sz="1600" dirty="0" smtClean="0"/>
          </a:p>
          <a:p>
            <a:pPr marL="342900" indent="-342900">
              <a:buFont typeface="Arial"/>
              <a:buAutoNum type="arabicPeriod"/>
            </a:pPr>
            <a:endParaRPr lang="en-US" altLang="zh-CN" sz="1600" dirty="0" smtClean="0"/>
          </a:p>
          <a:p>
            <a:pPr marL="342900" indent="-342900">
              <a:buFont typeface="Arial"/>
              <a:buAutoNum type="arabicPeriod"/>
            </a:pPr>
            <a:r>
              <a:rPr lang="zh-CN" altLang="en-US" sz="1600" dirty="0"/>
              <a:t>从请求队列提取并处理请求的相关函数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buFont typeface="Arial"/>
              <a:buAutoNum type="arabicPeriod"/>
            </a:pPr>
            <a:endParaRPr lang="en-US" altLang="zh-CN" sz="1600" dirty="0"/>
          </a:p>
          <a:p>
            <a:pPr marL="342900" indent="-342900">
              <a:buFont typeface="Arial"/>
              <a:buAutoNum type="arabicPeriod"/>
            </a:pPr>
            <a:r>
              <a:rPr lang="zh-CN" altLang="en-US" sz="1600" dirty="0"/>
              <a:t>实现并注册块设备驱动</a:t>
            </a:r>
            <a:r>
              <a:rPr lang="en-US" altLang="zh-CN" sz="1600" dirty="0" err="1"/>
              <a:t>mmc_driver</a:t>
            </a:r>
            <a:r>
              <a:rPr lang="zh-CN" altLang="en-US" sz="1600" dirty="0" smtClean="0"/>
              <a:t>，管理块设备。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5215467" y="1452548"/>
            <a:ext cx="3697111" cy="480149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7467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045"/>
    </mc:Choice>
    <mc:Fallback>
      <p:transition spd="slow" advTm="6304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170" y="820835"/>
            <a:ext cx="8115630" cy="52796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Linux </a:t>
            </a:r>
            <a:r>
              <a:rPr lang="en-US" altLang="zh-CN" dirty="0" err="1" smtClean="0"/>
              <a:t>eMMC</a:t>
            </a:r>
            <a:r>
              <a:rPr lang="zh-CN" altLang="en-US" dirty="0" smtClean="0"/>
              <a:t>驱动架构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92336" y="1652002"/>
            <a:ext cx="8039587" cy="3879551"/>
          </a:xfrm>
        </p:spPr>
        <p:txBody>
          <a:bodyPr/>
          <a:lstStyle/>
          <a:p>
            <a:r>
              <a:rPr lang="en-US" altLang="zh-CN" sz="2000" dirty="0"/>
              <a:t>m</a:t>
            </a:r>
            <a:r>
              <a:rPr lang="en-US" altLang="zh-CN" sz="2000" dirty="0" smtClean="0"/>
              <a:t>mc host</a:t>
            </a:r>
            <a:r>
              <a:rPr lang="zh-CN" altLang="en-US" sz="2000" dirty="0" smtClean="0"/>
              <a:t>层（</a:t>
            </a:r>
            <a:r>
              <a:rPr lang="en-US" altLang="zh-CN" sz="2000" dirty="0" smtClean="0"/>
              <a:t>/host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厂商提供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实例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msdc_host</a:t>
            </a:r>
            <a:r>
              <a:rPr lang="zh-CN" altLang="en-US" sz="1600" dirty="0" smtClean="0"/>
              <a:t>的管理和维护，是对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mmc_host</a:t>
            </a:r>
            <a:r>
              <a:rPr lang="zh-CN" altLang="en-US" sz="1600" dirty="0" smtClean="0"/>
              <a:t>的封装。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注册主控制器的驱动 </a:t>
            </a:r>
            <a:r>
              <a:rPr lang="en-US" altLang="zh-CN" sz="1600" dirty="0" err="1" smtClean="0"/>
              <a:t>mt_msdc_driver</a:t>
            </a:r>
            <a:r>
              <a:rPr lang="zh-CN" altLang="en-US" sz="1600" dirty="0" smtClean="0"/>
              <a:t>，实现探测、移除等操作方法。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实现对 </a:t>
            </a:r>
            <a:r>
              <a:rPr lang="en-US" altLang="zh-CN" sz="1600" dirty="0" err="1" smtClean="0"/>
              <a:t>msdc_host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的操作集合 </a:t>
            </a:r>
            <a:r>
              <a:rPr lang="en-US" altLang="zh-CN" sz="1600" dirty="0" err="1" smtClean="0"/>
              <a:t>mt_msdc_ops</a:t>
            </a:r>
            <a:r>
              <a:rPr lang="zh-CN" altLang="en-US" sz="1600" dirty="0" smtClean="0"/>
              <a:t>，包括</a:t>
            </a:r>
            <a:r>
              <a:rPr lang="en-US" altLang="zh-CN" sz="1600" dirty="0" err="1" smtClean="0"/>
              <a:t>io</a:t>
            </a:r>
            <a:r>
              <a:rPr lang="zh-CN" altLang="en-US" sz="1600" dirty="0" smtClean="0"/>
              <a:t>总线设置、发送请求等。</a:t>
            </a:r>
            <a:r>
              <a:rPr lang="en-US" altLang="zh-CN" sz="1600" dirty="0" smtClean="0"/>
              <a:t>mmc core</a:t>
            </a:r>
            <a:r>
              <a:rPr lang="zh-CN" altLang="en-US" sz="1600" dirty="0" smtClean="0"/>
              <a:t>层中对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的操作实际是调用该集合的方法。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处理</a:t>
            </a:r>
            <a:r>
              <a:rPr lang="en-US" altLang="zh-CN" sz="1600" dirty="0" smtClean="0"/>
              <a:t>mmc core</a:t>
            </a:r>
            <a:r>
              <a:rPr lang="zh-CN" altLang="en-US" sz="1600" dirty="0" smtClean="0"/>
              <a:t>层下发请求的相关函数。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主控制器时钟和电源管理相关函数。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094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131"/>
    </mc:Choice>
    <mc:Fallback>
      <p:transition spd="slow" advTm="6213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8.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10790</TotalTime>
  <Words>1071</Words>
  <Application>Microsoft Office PowerPoint</Application>
  <PresentationFormat>全屏显示(4:3)</PresentationFormat>
  <Paragraphs>145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ＭＳ Ｐゴシック</vt:lpstr>
      <vt:lpstr>华文新魏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1. eMMC简介</vt:lpstr>
      <vt:lpstr>1. eMMC简介</vt:lpstr>
      <vt:lpstr>1. eMMC简介</vt:lpstr>
      <vt:lpstr>2. Linux eMMC驱动架构</vt:lpstr>
      <vt:lpstr>2. Linux eMMC驱动架构</vt:lpstr>
      <vt:lpstr>2. Linux eMMC驱动架构</vt:lpstr>
      <vt:lpstr>2. Linux eMMC驱动架构</vt:lpstr>
      <vt:lpstr>2. Linux eMMC驱动架构</vt:lpstr>
      <vt:lpstr>2. Linux eMMC驱动架构</vt:lpstr>
      <vt:lpstr>3. eMMC设备初始化流程 </vt:lpstr>
      <vt:lpstr>3. eMMC设备初始化流程 </vt:lpstr>
      <vt:lpstr>4. Linux环境下如何读写eMMC设备</vt:lpstr>
      <vt:lpstr>4. Linux环境下如何读写eMMC设备</vt:lpstr>
      <vt:lpstr>5. rootfs如何在启动时挂载到eMMC分区 </vt:lpstr>
      <vt:lpstr>5. rootfs如何在启动时挂载到eMMC分区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林程</cp:lastModifiedBy>
  <cp:revision>740</cp:revision>
  <dcterms:created xsi:type="dcterms:W3CDTF">2010-04-12T23:12:02Z</dcterms:created>
  <dcterms:modified xsi:type="dcterms:W3CDTF">2017-11-22T11:48:39Z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