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6" r:id="rId9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8113" autoAdjust="0"/>
  </p:normalViewPr>
  <p:slideViewPr>
    <p:cSldViewPr snapToGrid="0" snapToObjects="1">
      <p:cViewPr varScale="1">
        <p:scale>
          <a:sx n="91" d="100"/>
          <a:sy n="91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66EB4E4-CD1D-45AA-A89E-B02159AB7C88}" type="datetimeFigureOut">
              <a:rPr lang="pt-BR" smtClean="0"/>
              <a:t>26/08/2016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896D2B-5230-4963-8921-797090D62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2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ABC14-0A7F-2042-87E1-4F3BC1427C47}" type="datetimeFigureOut">
              <a:rPr lang="en-US" smtClean="0"/>
              <a:t>8/26/2016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D88FA-09E5-8349-AAB7-8A9654680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</a:rPr>
              <a:t>custo_consumidor</a:t>
            </a:r>
            <a:r>
              <a:rPr lang="pt-BR" sz="1200" b="1" i="0" kern="1200" smtClean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</a:rPr>
              <a:t> </a:t>
            </a:r>
            <a:r>
              <a:rPr lang="pt-BR" sz="1200" b="1" i="0" kern="1200" smtClean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  <a:sym typeface="Wingdings"/>
              </a:rPr>
              <a:t>=</a:t>
            </a:r>
            <a:r>
              <a:rPr lang="pt-BR" sz="1200" b="1" i="0" kern="1200" smtClean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</a:rPr>
              <a:t>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</a:rPr>
              <a:t>custo_fabrica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</a:rPr>
              <a:t> * (1 + 0.28 + 0.45)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Dica: converta o tempo de cada maratonista para segundos antes de fazer os cálculos.</a:t>
            </a:r>
            <a:r>
              <a:rPr lang="pt-BR" dirty="0" smtClean="0">
                <a:effectLst/>
              </a:rPr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Dica: converta o tempo de cada maratonista para segundos antes de fazer os cálculos.</a:t>
            </a:r>
            <a:r>
              <a:rPr lang="pt-BR" dirty="0" smtClean="0">
                <a:effectLst/>
              </a:rPr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136" y="2130425"/>
            <a:ext cx="8603864" cy="1470025"/>
          </a:xfr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Click to edit Master subtitle style</a:t>
            </a:r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428400" cy="6857640"/>
          </a:xfrm>
          <a:prstGeom prst="rect">
            <a:avLst/>
          </a:prstGeom>
          <a:solidFill>
            <a:srgbClr val="595959"/>
          </a:solidFill>
          <a:ln w="25560">
            <a:solidFill>
              <a:srgbClr val="404040"/>
            </a:solidFill>
            <a:round/>
          </a:ln>
        </p:spPr>
      </p:sp>
      <p:sp>
        <p:nvSpPr>
          <p:cNvPr id="8" name="CustomShape 7"/>
          <p:cNvSpPr/>
          <p:nvPr userDrawn="1"/>
        </p:nvSpPr>
        <p:spPr>
          <a:xfrm rot="16200000">
            <a:off x="-3223800" y="3246840"/>
            <a:ext cx="6857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b="1" noProof="0" dirty="0" smtClean="0">
                <a:solidFill>
                  <a:srgbClr val="FFFFFF"/>
                </a:solidFill>
                <a:latin typeface="Calibri"/>
              </a:rPr>
              <a:t>Universidade Federal de Viçosa</a:t>
            </a:r>
            <a:endParaRPr lang="pt-BR" noProof="0" dirty="0"/>
          </a:p>
        </p:txBody>
      </p:sp>
      <p:sp>
        <p:nvSpPr>
          <p:cNvPr id="9" name="CustomShape 5"/>
          <p:cNvSpPr/>
          <p:nvPr userDrawn="1"/>
        </p:nvSpPr>
        <p:spPr>
          <a:xfrm>
            <a:off x="2912400" y="287280"/>
            <a:ext cx="392832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Universidade Federal de Viçosa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Departamento de Informática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Centro de Ciências Exatas e Tecnológicas</a:t>
            </a:r>
            <a:endParaRPr/>
          </a:p>
        </p:txBody>
      </p:sp>
      <p:pic>
        <p:nvPicPr>
          <p:cNvPr id="10" name="Imagem 12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28800" y="214200"/>
            <a:ext cx="1408680" cy="1142640"/>
          </a:xfrm>
          <a:prstGeom prst="rect">
            <a:avLst/>
          </a:prstGeom>
          <a:ln>
            <a:noFill/>
          </a:ln>
        </p:spPr>
      </p:pic>
      <p:pic>
        <p:nvPicPr>
          <p:cNvPr id="11" name="Imagem 13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7548480" y="142920"/>
            <a:ext cx="1238040" cy="1142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93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71280"/>
            <a:ext cx="8715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3132"/>
            <a:ext cx="8229600" cy="478303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1793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noProof="0" dirty="0" smtClean="0">
                <a:solidFill>
                  <a:srgbClr val="000000"/>
                </a:solidFill>
              </a:rPr>
              <a:t>Universidade Federal de Viçosa</a:t>
            </a:r>
            <a:endParaRPr lang="pt-BR" noProof="0" dirty="0" smtClean="0"/>
          </a:p>
          <a:p>
            <a:r>
              <a:rPr lang="pt-BR" noProof="0" dirty="0" smtClean="0">
                <a:solidFill>
                  <a:srgbClr val="000000"/>
                </a:solidFill>
              </a:rPr>
              <a:t>Departamento de Informática</a:t>
            </a:r>
            <a:endParaRPr lang="pt-BR" noProof="0" dirty="0" smtClean="0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</p:spTree>
    <p:extLst>
      <p:ext uri="{BB962C8B-B14F-4D97-AF65-F5344CB8AC3E}">
        <p14:creationId xmlns:p14="http://schemas.microsoft.com/office/powerpoint/2010/main" val="298178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532"/>
            <a:ext cx="8229600" cy="4797631"/>
          </a:xfrm>
        </p:spPr>
        <p:txBody>
          <a:bodyPr/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4" name="TextBox 3"/>
          <p:cNvSpPr txBox="1"/>
          <p:nvPr userDrawn="1"/>
        </p:nvSpPr>
        <p:spPr>
          <a:xfrm>
            <a:off x="8321195" y="6388965"/>
            <a:ext cx="36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8B5A712B-EDC7-A64E-A619-3FFEBC16F10F}" type="slidenum">
              <a:rPr lang="en-US" sz="1200" smtClean="0"/>
              <a:pPr algn="r"/>
              <a:t>‹nº›</a:t>
            </a:fld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5866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9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10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1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2" name="TextBox 11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78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132"/>
            <a:ext cx="4038600" cy="4783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132"/>
            <a:ext cx="4038600" cy="4783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2" name="TextBox 11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8166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10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11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2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3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4" name="TextBox 13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491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5319DE-5841-2548-9C92-BCF2C2AB6B2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7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8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9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TextBox 9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276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5319DE-5841-2548-9C92-BCF2C2AB6B2F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6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7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8" name="TextBox 7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1859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088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 smtClean="0"/>
          </a:p>
          <a:p>
            <a:pPr algn="ctr"/>
            <a:r>
              <a:rPr lang="pt-BR" sz="1200" noProof="0" dirty="0" smtClean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7207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ustomShape 7"/>
          <p:cNvSpPr/>
          <p:nvPr userDrawn="1"/>
        </p:nvSpPr>
        <p:spPr>
          <a:xfrm>
            <a:off x="0" y="0"/>
            <a:ext cx="428400" cy="6857640"/>
          </a:xfrm>
          <a:prstGeom prst="rect">
            <a:avLst/>
          </a:prstGeom>
          <a:solidFill>
            <a:srgbClr val="595959"/>
          </a:solidFill>
          <a:ln w="25560">
            <a:solidFill>
              <a:srgbClr val="404040"/>
            </a:solidFill>
            <a:round/>
          </a:ln>
        </p:spPr>
      </p:sp>
      <p:sp>
        <p:nvSpPr>
          <p:cNvPr id="8" name="CustomShape 8"/>
          <p:cNvSpPr/>
          <p:nvPr userDrawn="1"/>
        </p:nvSpPr>
        <p:spPr>
          <a:xfrm rot="16200000">
            <a:off x="-3223800" y="3246840"/>
            <a:ext cx="6857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b="1" noProof="0" dirty="0" smtClean="0">
                <a:solidFill>
                  <a:srgbClr val="FFFFFF"/>
                </a:solidFill>
                <a:latin typeface="Calibri"/>
              </a:rPr>
              <a:t>INF 100 – Introdução à Programação</a:t>
            </a:r>
            <a:endParaRPr lang="pt-BR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321195" y="6388965"/>
            <a:ext cx="36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8B5A712B-EDC7-A64E-A619-3FFEBC16F10F}" type="slidenum">
              <a:rPr lang="en-US" sz="1200" smtClean="0"/>
              <a:pPr algn="r"/>
              <a:t>‹nº›</a:t>
            </a:fld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017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33" y="2130425"/>
            <a:ext cx="8665667" cy="1470025"/>
          </a:xfrm>
        </p:spPr>
        <p:txBody>
          <a:bodyPr/>
          <a:lstStyle/>
          <a:p>
            <a:r>
              <a:rPr lang="pt-BR" noProof="0" dirty="0" smtClean="0"/>
              <a:t>INF 100 – Introdução à Programação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de Revisão</a:t>
            </a:r>
          </a:p>
        </p:txBody>
      </p:sp>
    </p:spTree>
    <p:extLst>
      <p:ext uri="{BB962C8B-B14F-4D97-AF65-F5344CB8AC3E}">
        <p14:creationId xmlns:p14="http://schemas.microsoft.com/office/powerpoint/2010/main" val="23210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6186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custo ao consumidor de um carro novo é a soma do custo de fábrica com as porcentagens do distribuidor e dos impostos (ambas aplicadas ao custo de fábrica). Supondo que a percentagem do distribuidor seja de 28% e os impostos de 45%, escreva um </a:t>
            </a:r>
            <a:r>
              <a:rPr lang="pt-BR" sz="2400" u="sng" dirty="0"/>
              <a:t>algoritmo refinado completo</a:t>
            </a:r>
            <a:r>
              <a:rPr lang="pt-BR" sz="2400" dirty="0"/>
              <a:t> OU um </a:t>
            </a:r>
            <a:r>
              <a:rPr lang="pt-BR" sz="2400" u="sng" dirty="0"/>
              <a:t>programa em </a:t>
            </a:r>
            <a:r>
              <a:rPr lang="pt-BR" sz="2400" u="sng" dirty="0" smtClean="0"/>
              <a:t>Python</a:t>
            </a:r>
            <a:r>
              <a:rPr lang="pt-BR" sz="2400" dirty="0" smtClean="0"/>
              <a:t> </a:t>
            </a:r>
            <a:r>
              <a:rPr lang="pt-BR" sz="2400" dirty="0"/>
              <a:t>que leia o custo de fábrica de um carro, calcule e informe o custo do mesmo ao consumidor, e o classifique de acordo com a tabela a seguir:</a:t>
            </a:r>
          </a:p>
          <a:p>
            <a:endParaRPr lang="pt-BR" dirty="0"/>
          </a:p>
          <a:p>
            <a:pPr>
              <a:tabLst>
                <a:tab pos="5202238" algn="l"/>
              </a:tabLst>
            </a:pPr>
            <a:r>
              <a:rPr lang="pt-BR" sz="2400" b="1" dirty="0" smtClean="0">
                <a:solidFill>
                  <a:srgbClr val="0000FF"/>
                </a:solidFill>
              </a:rPr>
              <a:t>custo </a:t>
            </a:r>
            <a:r>
              <a:rPr lang="pt-BR" sz="2400" b="1" dirty="0">
                <a:solidFill>
                  <a:srgbClr val="0000FF"/>
                </a:solidFill>
              </a:rPr>
              <a:t>&lt; R$25.000,00	Carro popular	</a:t>
            </a:r>
          </a:p>
          <a:p>
            <a:pPr>
              <a:tabLst>
                <a:tab pos="5202238" algn="l"/>
              </a:tabLst>
            </a:pPr>
            <a:r>
              <a:rPr lang="pt-BR" sz="2400" b="1" dirty="0">
                <a:solidFill>
                  <a:srgbClr val="0000FF"/>
                </a:solidFill>
              </a:rPr>
              <a:t>R$25.000,00 &lt;= custo </a:t>
            </a:r>
            <a:r>
              <a:rPr lang="pt-BR" sz="2400" b="1" dirty="0" smtClean="0">
                <a:solidFill>
                  <a:srgbClr val="0000FF"/>
                </a:solidFill>
              </a:rPr>
              <a:t>&lt; </a:t>
            </a:r>
            <a:r>
              <a:rPr lang="pt-BR" sz="2400" b="1" dirty="0">
                <a:solidFill>
                  <a:srgbClr val="0000FF"/>
                </a:solidFill>
              </a:rPr>
              <a:t>R$85.000,00  	Carro intermediário	</a:t>
            </a:r>
          </a:p>
          <a:p>
            <a:pPr>
              <a:tabLst>
                <a:tab pos="5202238" algn="l"/>
              </a:tabLst>
            </a:pPr>
            <a:r>
              <a:rPr lang="pt-BR" sz="2400" b="1" dirty="0">
                <a:solidFill>
                  <a:srgbClr val="0000FF"/>
                </a:solidFill>
              </a:rPr>
              <a:t>custo </a:t>
            </a:r>
            <a:r>
              <a:rPr lang="pt-BR" sz="2400" b="1" dirty="0" smtClean="0">
                <a:solidFill>
                  <a:srgbClr val="0000FF"/>
                </a:solidFill>
              </a:rPr>
              <a:t>&gt;</a:t>
            </a:r>
            <a:r>
              <a:rPr lang="pt-BR" sz="2400" b="1" dirty="0">
                <a:solidFill>
                  <a:srgbClr val="0000FF"/>
                </a:solidFill>
              </a:rPr>
              <a:t>= R$85.000,00	Carro de luxo	</a:t>
            </a:r>
          </a:p>
          <a:p>
            <a:pPr>
              <a:tabLst>
                <a:tab pos="5202238" algn="l"/>
              </a:tabLst>
            </a:pP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dirty="0"/>
              <a:t>Exemplo de execução do programa:</a:t>
            </a:r>
          </a:p>
          <a:p>
            <a:endParaRPr lang="pt-BR" dirty="0"/>
          </a:p>
          <a:p>
            <a:r>
              <a:rPr lang="pt-BR" sz="2400" b="1" dirty="0">
                <a:latin typeface="Courier New"/>
                <a:cs typeface="Courier New"/>
              </a:rPr>
              <a:t>Entre com o custo de fábrica do carro: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15000</a:t>
            </a:r>
          </a:p>
          <a:p>
            <a:r>
              <a:rPr lang="pt-BR" sz="2400" b="1" dirty="0">
                <a:latin typeface="Courier New"/>
                <a:cs typeface="Courier New"/>
              </a:rPr>
              <a:t>Custo ao consumidor = 25950.0</a:t>
            </a:r>
          </a:p>
          <a:p>
            <a:r>
              <a:rPr lang="pt-BR" sz="2400" b="1" dirty="0">
                <a:latin typeface="Courier New"/>
                <a:cs typeface="Courier New"/>
              </a:rPr>
              <a:t>Classificação: Carro </a:t>
            </a:r>
            <a:r>
              <a:rPr lang="pt-BR" sz="2400" b="1" dirty="0" smtClean="0">
                <a:latin typeface="Courier New"/>
                <a:cs typeface="Courier New"/>
              </a:rPr>
              <a:t>intermediário</a:t>
            </a:r>
            <a:endParaRPr lang="pt-BR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16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80" y="202629"/>
            <a:ext cx="8369285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Escreva um programa que leia o valor de 3 ângulos de um triângulo. Se os ângulos formarem um triângulo (soma deles igual a 180°), então escreva se o triângulo é </a:t>
            </a:r>
            <a:r>
              <a:rPr lang="pt-BR" sz="2800" dirty="0" err="1">
                <a:solidFill>
                  <a:srgbClr val="000000"/>
                </a:solidFill>
                <a:ea typeface="Cambria"/>
                <a:cs typeface="Cambria"/>
              </a:rPr>
              <a:t>acutângulo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, retângulo ou obtusângulo. Caso contrário, escreva que os ângulos não formam um triângulo.</a:t>
            </a:r>
          </a:p>
          <a:p>
            <a:endParaRPr lang="pt-BR" sz="2800" dirty="0" smtClean="0">
              <a:solidFill>
                <a:srgbClr val="000000"/>
              </a:solidFill>
              <a:ea typeface="Cambria"/>
              <a:cs typeface="Cambria"/>
            </a:endParaRPr>
          </a:p>
          <a:p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Observação:</a:t>
            </a:r>
          </a:p>
          <a:p>
            <a:endParaRPr lang="pt-BR" sz="2800" dirty="0">
              <a:solidFill>
                <a:srgbClr val="000000"/>
              </a:solidFill>
              <a:ea typeface="Cambria"/>
              <a:cs typeface="Cambr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Triângulo 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retângulo: possui um ângulo reto (90°);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Triângulo 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obtusângulo: possui um ângulo obtuso (ângulo maior que 90°);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Triângulo </a:t>
            </a:r>
            <a:r>
              <a:rPr lang="pt-BR" sz="2800" dirty="0" err="1">
                <a:solidFill>
                  <a:srgbClr val="000000"/>
                </a:solidFill>
                <a:ea typeface="Cambria"/>
                <a:cs typeface="Cambria"/>
              </a:rPr>
              <a:t>acutângulo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: possui 3 ângulos agudos (ângulo menor que 90°).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76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80" y="202629"/>
            <a:ext cx="8369285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Escreva um programa que leia a velocidade máxima permitida de uma avenida e a velocidade com que o motorista estava dirigindo nela e calcule a multa que uma pessoa vai receber, sabendo que são pagos</a:t>
            </a: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:</a:t>
            </a:r>
          </a:p>
          <a:p>
            <a:endParaRPr lang="pt-BR" sz="2800" dirty="0">
              <a:solidFill>
                <a:srgbClr val="000000"/>
              </a:solidFill>
              <a:ea typeface="Cambria"/>
              <a:cs typeface="Cambria"/>
            </a:endParaRP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Nenhuma 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multa, se não ultrapassou a velocidade máxima;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50 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reais se o motorista ultrapassar em até 20km/</a:t>
            </a:r>
            <a:r>
              <a:rPr lang="pt-BR" sz="2800" dirty="0" err="1">
                <a:solidFill>
                  <a:srgbClr val="000000"/>
                </a:solidFill>
                <a:ea typeface="Cambria"/>
                <a:cs typeface="Cambria"/>
              </a:rPr>
              <a:t>h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 da velocidade máxima permitida;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100 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reais, se o motorista ultrapassar de 21km/</a:t>
            </a:r>
            <a:r>
              <a:rPr lang="pt-BR" sz="2800" dirty="0" err="1">
                <a:solidFill>
                  <a:srgbClr val="000000"/>
                </a:solidFill>
                <a:ea typeface="Cambria"/>
                <a:cs typeface="Cambria"/>
              </a:rPr>
              <a:t>h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 a 40 km/</a:t>
            </a:r>
            <a:r>
              <a:rPr lang="pt-BR" sz="2800" dirty="0" err="1">
                <a:solidFill>
                  <a:srgbClr val="000000"/>
                </a:solidFill>
                <a:ea typeface="Cambria"/>
                <a:cs typeface="Cambria"/>
              </a:rPr>
              <a:t>h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 a velocidade máxima permitida;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rgbClr val="000000"/>
                </a:solidFill>
                <a:ea typeface="Cambria"/>
                <a:cs typeface="Cambria"/>
              </a:rPr>
              <a:t>200 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reais, se estiver acima de 41km/</a:t>
            </a:r>
            <a:r>
              <a:rPr lang="pt-BR" sz="2800" dirty="0" err="1">
                <a:solidFill>
                  <a:srgbClr val="000000"/>
                </a:solidFill>
                <a:ea typeface="Cambria"/>
                <a:cs typeface="Cambria"/>
              </a:rPr>
              <a:t>h</a:t>
            </a:r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 da velocidade máxima permitida.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768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80" y="202629"/>
            <a:ext cx="83692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Escreva um programa que leia 4 números inteiros e </a:t>
            </a:r>
            <a:r>
              <a:rPr lang="pt-BR" sz="2800" dirty="0" smtClean="0"/>
              <a:t>calcule: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A</a:t>
            </a:r>
            <a:r>
              <a:rPr lang="pt-BR" sz="2800" dirty="0" smtClean="0"/>
              <a:t> </a:t>
            </a:r>
            <a:r>
              <a:rPr lang="pt-BR" sz="2800" dirty="0"/>
              <a:t>soma dos </a:t>
            </a:r>
            <a:r>
              <a:rPr lang="pt-BR" sz="2800" dirty="0" smtClean="0"/>
              <a:t>valores pares.</a:t>
            </a:r>
          </a:p>
          <a:p>
            <a:pPr marL="457200" indent="-457200">
              <a:buFontTx/>
              <a:buChar char="-"/>
            </a:pPr>
            <a:r>
              <a:rPr lang="pt-BR" sz="2800" dirty="0" smtClean="0"/>
              <a:t>A soma dos valores ímpares.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062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80" y="37675"/>
            <a:ext cx="8369285" cy="618445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just"/>
            <a:r>
              <a:rPr lang="pt-BR" sz="2800" dirty="0">
                <a:ea typeface="ＭＳ 明朝"/>
              </a:rPr>
              <a:t>Faça um programa que leia duas datas, compostas por dia, mês e ano: uma é a data de nascimento de alguém, e a outra é a data atual. Em seguida, o programa deve imprimir a idade da pessoa. Veja </a:t>
            </a:r>
            <a:r>
              <a:rPr lang="pt-BR" sz="2800" dirty="0" smtClean="0">
                <a:ea typeface="ＭＳ 明朝"/>
              </a:rPr>
              <a:t>o exemplo:</a:t>
            </a:r>
            <a:endParaRPr lang="pt-BR" sz="2800" dirty="0">
              <a:ea typeface="ＭＳ 明朝"/>
            </a:endParaRPr>
          </a:p>
          <a:p>
            <a:pPr algn="just"/>
            <a:endParaRPr lang="pt-BR" sz="2800" dirty="0">
              <a:latin typeface="Cambria"/>
              <a:ea typeface="ＭＳ 明朝"/>
            </a:endParaRPr>
          </a:p>
          <a:p>
            <a:pPr algn="just"/>
            <a:r>
              <a:rPr lang="pt-BR" sz="2400" b="1" dirty="0">
                <a:latin typeface="Courier New"/>
                <a:ea typeface="ＭＳ 明朝"/>
              </a:rPr>
              <a:t>Data de </a:t>
            </a:r>
            <a:r>
              <a:rPr lang="pt-BR" sz="2400" b="1" dirty="0" smtClean="0">
                <a:latin typeface="Courier New"/>
                <a:ea typeface="ＭＳ 明朝"/>
              </a:rPr>
              <a:t>nascimento: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Dia: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Mês: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3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Ano: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1990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endParaRPr lang="pt-BR" sz="2400" b="1" dirty="0" smtClean="0"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Data </a:t>
            </a:r>
            <a:r>
              <a:rPr lang="pt-BR" sz="2400" b="1" dirty="0">
                <a:latin typeface="Courier New"/>
                <a:ea typeface="ＭＳ 明朝"/>
              </a:rPr>
              <a:t>atual</a:t>
            </a:r>
            <a:r>
              <a:rPr lang="pt-BR" sz="2400" b="1" dirty="0" smtClean="0">
                <a:latin typeface="Courier New"/>
                <a:ea typeface="ＭＳ 明朝"/>
              </a:rPr>
              <a:t>: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Dia: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Mês: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10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Ano: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2000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pPr algn="just"/>
            <a:endParaRPr lang="pt-BR" sz="2400" b="1" dirty="0" smtClean="0">
              <a:latin typeface="Courier New"/>
              <a:ea typeface="ＭＳ 明朝"/>
            </a:endParaRPr>
          </a:p>
          <a:p>
            <a:pPr algn="just"/>
            <a:r>
              <a:rPr lang="pt-BR" sz="2400" b="1" dirty="0" smtClean="0">
                <a:latin typeface="Courier New"/>
                <a:ea typeface="ＭＳ 明朝"/>
              </a:rPr>
              <a:t>Idade</a:t>
            </a:r>
            <a:r>
              <a:rPr lang="pt-BR" sz="2400" b="1" dirty="0">
                <a:latin typeface="Courier New"/>
                <a:ea typeface="ＭＳ 明朝"/>
              </a:rPr>
              <a:t>: 10 </a:t>
            </a:r>
            <a:r>
              <a:rPr lang="pt-BR" sz="2400" b="1" dirty="0" smtClean="0">
                <a:latin typeface="Courier New"/>
                <a:ea typeface="ＭＳ 明朝"/>
              </a:rPr>
              <a:t>anos</a:t>
            </a:r>
            <a:endParaRPr lang="pt-BR" sz="2400" b="1" dirty="0">
              <a:latin typeface="Courier New"/>
              <a:ea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2154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80" y="37674"/>
            <a:ext cx="8369285" cy="6215981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pt-BR" sz="2800" dirty="0">
                <a:solidFill>
                  <a:srgbClr val="000000"/>
                </a:solidFill>
                <a:ea typeface="Cambria"/>
                <a:cs typeface="Cambria"/>
              </a:rPr>
              <a:t>Faça um programa para ler o tempo gasto por dois maratonistas para completar uma prova, informe quem foi o vencedor e calcule a diferença entre eles. Todos os valores serão dados em horas, minutos e segundos. Veja os exemplos:</a:t>
            </a:r>
          </a:p>
          <a:p>
            <a:endParaRPr lang="pt-BR" sz="28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Tempo do corredor 1: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hh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3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mm: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10</a:t>
            </a:r>
          </a:p>
          <a:p>
            <a:r>
              <a:rPr lang="pt-B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ss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20</a:t>
            </a:r>
          </a:p>
          <a:p>
            <a:endParaRPr lang="pt-BR" sz="2400" b="1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Tempo do corredor 2: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hh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3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mm: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5</a:t>
            </a:r>
          </a:p>
          <a:p>
            <a:r>
              <a:rPr lang="pt-B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ss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10</a:t>
            </a:r>
          </a:p>
          <a:p>
            <a:endParaRPr lang="pt-BR" sz="2400" b="1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Vencedor: corredor 2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Diferença: 0h 5m 10s</a:t>
            </a:r>
          </a:p>
        </p:txBody>
      </p:sp>
    </p:spTree>
    <p:extLst>
      <p:ext uri="{BB962C8B-B14F-4D97-AF65-F5344CB8AC3E}">
        <p14:creationId xmlns:p14="http://schemas.microsoft.com/office/powerpoint/2010/main" val="38697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80" y="37674"/>
            <a:ext cx="83692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Tempo 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do corredor 1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hh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3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mm: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5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ss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10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endParaRPr lang="pt-BR" sz="24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Tempo 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do corredor 2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hh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2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mm: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58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r>
              <a:rPr lang="pt-BR" sz="24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ss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pt-BR" sz="2400" b="1" u="heavy" dirty="0" smtClean="0"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Courier New"/>
                <a:ea typeface="ＭＳ 明朝"/>
              </a:rPr>
              <a:t>20</a:t>
            </a:r>
            <a:endParaRPr lang="pt-BR" sz="2400" b="1" u="heavy" dirty="0">
              <a:highlight>
                <a:srgbClr val="FFFF00"/>
              </a:highlight>
              <a:uFill>
                <a:solidFill>
                  <a:srgbClr val="FFFF00"/>
                </a:solidFill>
              </a:uFill>
              <a:latin typeface="Courier New"/>
              <a:ea typeface="ＭＳ 明朝"/>
            </a:endParaRPr>
          </a:p>
          <a:p>
            <a:endParaRPr lang="pt-BR" sz="24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Vencedor</a:t>
            </a:r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: corredor 2</a:t>
            </a:r>
          </a:p>
          <a:p>
            <a:r>
              <a:rPr lang="pt-B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Diferença: </a:t>
            </a:r>
            <a:r>
              <a:rPr lang="pt-BR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0h 6m 50s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507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545</Words>
  <Application>Microsoft Office PowerPoint</Application>
  <PresentationFormat>Apresentação na tela (4:3)</PresentationFormat>
  <Paragraphs>74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INF 100 – Introdução à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Nacif Rocha</dc:creator>
  <cp:lastModifiedBy>Mauro</cp:lastModifiedBy>
  <cp:revision>102</cp:revision>
  <cp:lastPrinted>2014-09-10T18:09:18Z</cp:lastPrinted>
  <dcterms:created xsi:type="dcterms:W3CDTF">2014-08-12T23:41:26Z</dcterms:created>
  <dcterms:modified xsi:type="dcterms:W3CDTF">2016-08-26T13:09:00Z</dcterms:modified>
</cp:coreProperties>
</file>