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4" r:id="rId1"/>
  </p:sldMasterIdLst>
  <p:sldIdLst>
    <p:sldId id="256" r:id="rId2"/>
    <p:sldId id="257" r:id="rId3"/>
    <p:sldId id="258" r:id="rId4"/>
    <p:sldId id="260"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51" autoAdjust="0"/>
    <p:restoredTop sz="94660"/>
  </p:normalViewPr>
  <p:slideViewPr>
    <p:cSldViewPr snapToGrid="0">
      <p:cViewPr varScale="1">
        <p:scale>
          <a:sx n="80" d="100"/>
          <a:sy n="80" d="100"/>
        </p:scale>
        <p:origin x="108"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2A5792D-6F6D-4740-A82D-A82FE89726A9}"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4B819-2370-459C-951B-DDFBA0434815}" type="slidenum">
              <a:rPr lang="en-US" smtClean="0"/>
              <a:t>‹#›</a:t>
            </a:fld>
            <a:endParaRPr lang="en-US"/>
          </a:p>
        </p:txBody>
      </p:sp>
    </p:spTree>
    <p:extLst>
      <p:ext uri="{BB962C8B-B14F-4D97-AF65-F5344CB8AC3E}">
        <p14:creationId xmlns:p14="http://schemas.microsoft.com/office/powerpoint/2010/main" val="2124526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A5792D-6F6D-4740-A82D-A82FE89726A9}"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4B819-2370-459C-951B-DDFBA0434815}" type="slidenum">
              <a:rPr lang="en-US" smtClean="0"/>
              <a:t>‹#›</a:t>
            </a:fld>
            <a:endParaRPr lang="en-US"/>
          </a:p>
        </p:txBody>
      </p:sp>
    </p:spTree>
    <p:extLst>
      <p:ext uri="{BB962C8B-B14F-4D97-AF65-F5344CB8AC3E}">
        <p14:creationId xmlns:p14="http://schemas.microsoft.com/office/powerpoint/2010/main" val="1255803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62A5792D-6F6D-4740-A82D-A82FE89726A9}"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4B819-2370-459C-951B-DDFBA0434815}" type="slidenum">
              <a:rPr lang="en-US" smtClean="0"/>
              <a:t>‹#›</a:t>
            </a:fld>
            <a:endParaRPr lang="en-US"/>
          </a:p>
        </p:txBody>
      </p:sp>
    </p:spTree>
    <p:extLst>
      <p:ext uri="{BB962C8B-B14F-4D97-AF65-F5344CB8AC3E}">
        <p14:creationId xmlns:p14="http://schemas.microsoft.com/office/powerpoint/2010/main" val="3267115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62A5792D-6F6D-4740-A82D-A82FE89726A9}" type="datetimeFigureOut">
              <a:rPr lang="en-US" smtClean="0"/>
              <a:t>4/18/2023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84B819-2370-459C-951B-DDFBA0434815}" type="slidenum">
              <a:rPr lang="en-US" smtClean="0"/>
              <a:t>‹#›</a:t>
            </a:fld>
            <a:endParaRPr lang="en-US"/>
          </a:p>
        </p:txBody>
      </p:sp>
    </p:spTree>
    <p:extLst>
      <p:ext uri="{BB962C8B-B14F-4D97-AF65-F5344CB8AC3E}">
        <p14:creationId xmlns:p14="http://schemas.microsoft.com/office/powerpoint/2010/main" val="2798579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A5792D-6F6D-4740-A82D-A82FE89726A9}"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4B819-2370-459C-951B-DDFBA0434815}" type="slidenum">
              <a:rPr lang="en-US" smtClean="0"/>
              <a:t>‹#›</a:t>
            </a:fld>
            <a:endParaRPr lang="en-US"/>
          </a:p>
        </p:txBody>
      </p:sp>
    </p:spTree>
    <p:extLst>
      <p:ext uri="{BB962C8B-B14F-4D97-AF65-F5344CB8AC3E}">
        <p14:creationId xmlns:p14="http://schemas.microsoft.com/office/powerpoint/2010/main" val="1943686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A5792D-6F6D-4740-A82D-A82FE89726A9}"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4B819-2370-459C-951B-DDFBA0434815}" type="slidenum">
              <a:rPr lang="en-US" smtClean="0"/>
              <a:t>‹#›</a:t>
            </a:fld>
            <a:endParaRPr lang="en-US"/>
          </a:p>
        </p:txBody>
      </p:sp>
    </p:spTree>
    <p:extLst>
      <p:ext uri="{BB962C8B-B14F-4D97-AF65-F5344CB8AC3E}">
        <p14:creationId xmlns:p14="http://schemas.microsoft.com/office/powerpoint/2010/main" val="3621024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A5792D-6F6D-4740-A82D-A82FE89726A9}"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4B819-2370-459C-951B-DDFBA0434815}" type="slidenum">
              <a:rPr lang="en-US" smtClean="0"/>
              <a:t>‹#›</a:t>
            </a:fld>
            <a:endParaRPr lang="en-US"/>
          </a:p>
        </p:txBody>
      </p:sp>
    </p:spTree>
    <p:extLst>
      <p:ext uri="{BB962C8B-B14F-4D97-AF65-F5344CB8AC3E}">
        <p14:creationId xmlns:p14="http://schemas.microsoft.com/office/powerpoint/2010/main" val="971580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A5792D-6F6D-4740-A82D-A82FE89726A9}"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4B819-2370-459C-951B-DDFBA0434815}" type="slidenum">
              <a:rPr lang="en-US" smtClean="0"/>
              <a:t>‹#›</a:t>
            </a:fld>
            <a:endParaRPr lang="en-US"/>
          </a:p>
        </p:txBody>
      </p:sp>
    </p:spTree>
    <p:extLst>
      <p:ext uri="{BB962C8B-B14F-4D97-AF65-F5344CB8AC3E}">
        <p14:creationId xmlns:p14="http://schemas.microsoft.com/office/powerpoint/2010/main" val="19722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A5792D-6F6D-4740-A82D-A82FE89726A9}"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4B819-2370-459C-951B-DDFBA0434815}" type="slidenum">
              <a:rPr lang="en-US" smtClean="0"/>
              <a:t>‹#›</a:t>
            </a:fld>
            <a:endParaRPr lang="en-US"/>
          </a:p>
        </p:txBody>
      </p:sp>
    </p:spTree>
    <p:extLst>
      <p:ext uri="{BB962C8B-B14F-4D97-AF65-F5344CB8AC3E}">
        <p14:creationId xmlns:p14="http://schemas.microsoft.com/office/powerpoint/2010/main" val="2170428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A5792D-6F6D-4740-A82D-A82FE89726A9}" type="datetimeFigureOut">
              <a:rPr lang="en-US" smtClean="0"/>
              <a:t>4/18/2023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84B819-2370-459C-951B-DDFBA0434815}" type="slidenum">
              <a:rPr lang="en-US" smtClean="0"/>
              <a:t>‹#›</a:t>
            </a:fld>
            <a:endParaRPr lang="en-US"/>
          </a:p>
        </p:txBody>
      </p:sp>
    </p:spTree>
    <p:extLst>
      <p:ext uri="{BB962C8B-B14F-4D97-AF65-F5344CB8AC3E}">
        <p14:creationId xmlns:p14="http://schemas.microsoft.com/office/powerpoint/2010/main" val="2206863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2A5792D-6F6D-4740-A82D-A82FE89726A9}" type="datetimeFigureOut">
              <a:rPr lang="en-US" smtClean="0"/>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84B819-2370-459C-951B-DDFBA0434815}" type="slidenum">
              <a:rPr lang="en-US" smtClean="0"/>
              <a:t>‹#›</a:t>
            </a:fld>
            <a:endParaRPr lang="en-US"/>
          </a:p>
        </p:txBody>
      </p:sp>
    </p:spTree>
    <p:extLst>
      <p:ext uri="{BB962C8B-B14F-4D97-AF65-F5344CB8AC3E}">
        <p14:creationId xmlns:p14="http://schemas.microsoft.com/office/powerpoint/2010/main" val="3505034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A5792D-6F6D-4740-A82D-A82FE89726A9}" type="datetimeFigureOut">
              <a:rPr lang="en-US" smtClean="0"/>
              <a:t>4/18/2023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84B819-2370-459C-951B-DDFBA0434815}" type="slidenum">
              <a:rPr lang="en-US" smtClean="0"/>
              <a:t>‹#›</a:t>
            </a:fld>
            <a:endParaRPr lang="en-US"/>
          </a:p>
        </p:txBody>
      </p:sp>
    </p:spTree>
    <p:extLst>
      <p:ext uri="{BB962C8B-B14F-4D97-AF65-F5344CB8AC3E}">
        <p14:creationId xmlns:p14="http://schemas.microsoft.com/office/powerpoint/2010/main" val="2187381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A5792D-6F6D-4740-A82D-A82FE89726A9}"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4B819-2370-459C-951B-DDFBA0434815}" type="slidenum">
              <a:rPr lang="en-US" smtClean="0"/>
              <a:t>‹#›</a:t>
            </a:fld>
            <a:endParaRPr lang="en-US"/>
          </a:p>
        </p:txBody>
      </p:sp>
    </p:spTree>
    <p:extLst>
      <p:ext uri="{BB962C8B-B14F-4D97-AF65-F5344CB8AC3E}">
        <p14:creationId xmlns:p14="http://schemas.microsoft.com/office/powerpoint/2010/main" val="2316410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62A5792D-6F6D-4740-A82D-A82FE89726A9}" type="datetimeFigureOut">
              <a:rPr lang="en-US" smtClean="0"/>
              <a:t>4/18/2023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2284B819-2370-459C-951B-DDFBA0434815}" type="slidenum">
              <a:rPr lang="en-US" smtClean="0"/>
              <a:t>‹#›</a:t>
            </a:fld>
            <a:endParaRPr lang="en-US"/>
          </a:p>
        </p:txBody>
      </p:sp>
    </p:spTree>
    <p:extLst>
      <p:ext uri="{BB962C8B-B14F-4D97-AF65-F5344CB8AC3E}">
        <p14:creationId xmlns:p14="http://schemas.microsoft.com/office/powerpoint/2010/main" val="2709334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2A5792D-6F6D-4740-A82D-A82FE89726A9}" type="datetimeFigureOut">
              <a:rPr lang="en-US" smtClean="0"/>
              <a:t>4/18/2023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2284B819-2370-459C-951B-DDFBA0434815}" type="slidenum">
              <a:rPr lang="en-US" smtClean="0"/>
              <a:t>‹#›</a:t>
            </a:fld>
            <a:endParaRPr lang="en-US"/>
          </a:p>
        </p:txBody>
      </p:sp>
    </p:spTree>
    <p:extLst>
      <p:ext uri="{BB962C8B-B14F-4D97-AF65-F5344CB8AC3E}">
        <p14:creationId xmlns:p14="http://schemas.microsoft.com/office/powerpoint/2010/main" val="2166178273"/>
      </p:ext>
    </p:extLst>
  </p:cSld>
  <p:clrMap bg1="dk1" tx1="lt1" bg2="dk2" tx2="lt2" accent1="accent1" accent2="accent2" accent3="accent3" accent4="accent4" accent5="accent5" accent6="accent6" hlink="hlink" folHlink="folHlink"/>
  <p:sldLayoutIdLst>
    <p:sldLayoutId id="2147484265"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5" r:id="rId11"/>
    <p:sldLayoutId id="2147484276" r:id="rId12"/>
    <p:sldLayoutId id="2147484277" r:id="rId13"/>
    <p:sldLayoutId id="2147484278"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Thread-Based Concurrency</a:t>
            </a:r>
            <a:endParaRPr lang="en-US" dirty="0"/>
          </a:p>
        </p:txBody>
      </p:sp>
      <p:sp>
        <p:nvSpPr>
          <p:cNvPr id="3" name="Subtitle 2"/>
          <p:cNvSpPr>
            <a:spLocks noGrp="1"/>
          </p:cNvSpPr>
          <p:nvPr>
            <p:ph type="subTitle" idx="1"/>
          </p:nvPr>
        </p:nvSpPr>
        <p:spPr/>
        <p:txBody>
          <a:bodyPr/>
          <a:lstStyle/>
          <a:p>
            <a:r>
              <a:rPr lang="en-US" dirty="0" smtClean="0"/>
              <a:t>By </a:t>
            </a:r>
            <a:r>
              <a:rPr lang="en-US" dirty="0" smtClean="0"/>
              <a:t>Angufibo Lincoln</a:t>
            </a:r>
            <a:endParaRPr lang="en-US" dirty="0"/>
          </a:p>
        </p:txBody>
      </p:sp>
    </p:spTree>
    <p:extLst>
      <p:ext uri="{BB962C8B-B14F-4D97-AF65-F5344CB8AC3E}">
        <p14:creationId xmlns:p14="http://schemas.microsoft.com/office/powerpoint/2010/main" val="1750549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threads.</a:t>
            </a:r>
            <a:endParaRPr lang="en-US" dirty="0"/>
          </a:p>
        </p:txBody>
      </p:sp>
      <p:sp>
        <p:nvSpPr>
          <p:cNvPr id="3" name="Content Placeholder 2"/>
          <p:cNvSpPr>
            <a:spLocks noGrp="1"/>
          </p:cNvSpPr>
          <p:nvPr>
            <p:ph idx="1"/>
          </p:nvPr>
        </p:nvSpPr>
        <p:spPr/>
        <p:txBody>
          <a:bodyPr/>
          <a:lstStyle/>
          <a:p>
            <a:r>
              <a:rPr lang="en-US" dirty="0" smtClean="0"/>
              <a:t>Thread-based concurrency is suited to I/O-bound tasks, such as reading and writing files, sockets, and interacting with devices such as cameras.</a:t>
            </a:r>
          </a:p>
          <a:p>
            <a:r>
              <a:rPr lang="en-US" dirty="0" smtClean="0"/>
              <a:t>Thread-based concurrency is not appropriate for CPU-bound tasks, such as calculating or modeling. </a:t>
            </a:r>
          </a:p>
          <a:p>
            <a:r>
              <a:rPr lang="en-US" dirty="0" smtClean="0"/>
              <a:t>This is because of the Global Interpreter Lock that prevents more than one thread from running at a time while the lock is held and the Lock is not held in some cases, such as while performing I/O.</a:t>
            </a:r>
            <a:endParaRPr lang="en-US" dirty="0"/>
          </a:p>
        </p:txBody>
      </p:sp>
    </p:spTree>
    <p:extLst>
      <p:ext uri="{BB962C8B-B14F-4D97-AF65-F5344CB8AC3E}">
        <p14:creationId xmlns:p14="http://schemas.microsoft.com/office/powerpoint/2010/main" val="782154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 ? </a:t>
            </a:r>
            <a:endParaRPr lang="en-US" dirty="0"/>
          </a:p>
        </p:txBody>
      </p:sp>
      <p:sp>
        <p:nvSpPr>
          <p:cNvPr id="3" name="Content Placeholder 2"/>
          <p:cNvSpPr>
            <a:spLocks noGrp="1"/>
          </p:cNvSpPr>
          <p:nvPr>
            <p:ph idx="1"/>
          </p:nvPr>
        </p:nvSpPr>
        <p:spPr/>
        <p:txBody>
          <a:bodyPr/>
          <a:lstStyle/>
          <a:p>
            <a:r>
              <a:rPr lang="en-US" dirty="0"/>
              <a:t> </a:t>
            </a:r>
            <a:r>
              <a:rPr lang="en-US" dirty="0" smtClean="0"/>
              <a:t>I am a software developer with an independent and research-oriented mindset enthusiastic in research and development of foundational software tools helping practitioners program for speed, interoperability, interactivity, flexibility and reproducibility.</a:t>
            </a:r>
          </a:p>
          <a:p>
            <a:r>
              <a:rPr lang="en-US" dirty="0" smtClean="0"/>
              <a:t>Currently, am focusing on complier and language design with a great aspiration contributing to CPython</a:t>
            </a:r>
            <a:r>
              <a:rPr lang="en-US" dirty="0" smtClean="0"/>
              <a:t>.</a:t>
            </a:r>
          </a:p>
          <a:p>
            <a:r>
              <a:rPr lang="en-US" dirty="0" smtClean="0"/>
              <a:t>I am also a community social development practitioner (Python Kampala Community Lead) </a:t>
            </a:r>
            <a:endParaRPr lang="en-US" dirty="0" smtClean="0"/>
          </a:p>
          <a:p>
            <a:r>
              <a:rPr lang="en-US" dirty="0" smtClean="0"/>
              <a:t>I love dancing, travelling and giving a smile to the world</a:t>
            </a:r>
            <a:endParaRPr lang="en-US" dirty="0"/>
          </a:p>
        </p:txBody>
      </p:sp>
    </p:spTree>
    <p:extLst>
      <p:ext uri="{BB962C8B-B14F-4D97-AF65-F5344CB8AC3E}">
        <p14:creationId xmlns:p14="http://schemas.microsoft.com/office/powerpoint/2010/main" val="3694757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run a function in a new thread ?</a:t>
            </a:r>
            <a:endParaRPr lang="en-US" dirty="0"/>
          </a:p>
        </p:txBody>
      </p:sp>
      <p:sp>
        <p:nvSpPr>
          <p:cNvPr id="3" name="Content Placeholder 2"/>
          <p:cNvSpPr>
            <a:spLocks noGrp="1"/>
          </p:cNvSpPr>
          <p:nvPr>
            <p:ph idx="1"/>
          </p:nvPr>
        </p:nvSpPr>
        <p:spPr/>
        <p:txBody>
          <a:bodyPr>
            <a:normAutofit/>
          </a:bodyPr>
          <a:lstStyle/>
          <a:p>
            <a:r>
              <a:rPr lang="en-US" dirty="0" smtClean="0"/>
              <a:t>First, we must create an instance of the Thread class and specify the name of the function to run via the target function.</a:t>
            </a:r>
          </a:p>
          <a:p>
            <a:r>
              <a:rPr lang="en-US" dirty="0" smtClean="0"/>
              <a:t>Next, we can start the thread by calling the start() method.</a:t>
            </a:r>
          </a:p>
          <a:p>
            <a:r>
              <a:rPr lang="en-US" dirty="0" smtClean="0"/>
              <a:t>A new instance of the Python interpreter will be created to execute our target function.</a:t>
            </a:r>
          </a:p>
          <a:p>
            <a:r>
              <a:rPr lang="en-US" dirty="0" smtClean="0"/>
              <a:t>Note: We don’t have control over when the thread will execute precisely or which CPU core will execute it. Both of these are low-level responsibilities that are handled by underlying operating system.</a:t>
            </a:r>
            <a:endParaRPr lang="en-US" dirty="0"/>
          </a:p>
        </p:txBody>
      </p:sp>
    </p:spTree>
    <p:extLst>
      <p:ext uri="{BB962C8B-B14F-4D97-AF65-F5344CB8AC3E}">
        <p14:creationId xmlns:p14="http://schemas.microsoft.com/office/powerpoint/2010/main" val="1209113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the Thread class</a:t>
            </a:r>
            <a:endParaRPr lang="en-US" dirty="0"/>
          </a:p>
        </p:txBody>
      </p:sp>
      <p:sp>
        <p:nvSpPr>
          <p:cNvPr id="3" name="Content Placeholder 2"/>
          <p:cNvSpPr>
            <a:spLocks noGrp="1"/>
          </p:cNvSpPr>
          <p:nvPr>
            <p:ph idx="1"/>
          </p:nvPr>
        </p:nvSpPr>
        <p:spPr/>
        <p:txBody>
          <a:bodyPr/>
          <a:lstStyle/>
          <a:p>
            <a:r>
              <a:rPr lang="en-US" dirty="0" smtClean="0"/>
              <a:t>We can extend the Thread class to run our code in a new child thread by first extending the Thread class, just like any other Python class.</a:t>
            </a:r>
          </a:p>
          <a:p>
            <a:r>
              <a:rPr lang="en-US" dirty="0" smtClean="0"/>
              <a:t>Then the run function of the Thread class must be overridden to contain the code that you wish to execute in another thread.</a:t>
            </a:r>
          </a:p>
          <a:p>
            <a:r>
              <a:rPr lang="en-US" dirty="0" smtClean="0"/>
              <a:t>An instance of the class can then be created and the new thread started by calling the start() method.</a:t>
            </a:r>
            <a:endParaRPr lang="en-US" dirty="0"/>
          </a:p>
        </p:txBody>
      </p:sp>
    </p:spTree>
    <p:extLst>
      <p:ext uri="{BB962C8B-B14F-4D97-AF65-F5344CB8AC3E}">
        <p14:creationId xmlns:p14="http://schemas.microsoft.com/office/powerpoint/2010/main" val="1513184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a Mutual Exclusion Lock</a:t>
            </a:r>
            <a:endParaRPr lang="en-US" dirty="0"/>
          </a:p>
        </p:txBody>
      </p:sp>
      <p:sp>
        <p:nvSpPr>
          <p:cNvPr id="3" name="Content Placeholder 2"/>
          <p:cNvSpPr>
            <a:spLocks noGrp="1"/>
          </p:cNvSpPr>
          <p:nvPr>
            <p:ph idx="1"/>
          </p:nvPr>
        </p:nvSpPr>
        <p:spPr/>
        <p:txBody>
          <a:bodyPr>
            <a:normAutofit/>
          </a:bodyPr>
          <a:lstStyle/>
          <a:p>
            <a:r>
              <a:rPr lang="en-US" dirty="0" smtClean="0"/>
              <a:t>A mutual exclusion lock or mutex lock is a synchronization primitive intended to prevent a race condition.</a:t>
            </a:r>
          </a:p>
          <a:p>
            <a:r>
              <a:rPr lang="en-US" dirty="0" smtClean="0"/>
              <a:t>A race condition is a concurrency failure case when two threads run the same code and access or update the same resource(e.g. data variable, stream etc.) leaving the resource in an unknown and inconsistent state.</a:t>
            </a:r>
          </a:p>
          <a:p>
            <a:r>
              <a:rPr lang="en-US" dirty="0" smtClean="0"/>
              <a:t>Sensitive parts of code that can be executed by multiple threads concurrently and may result in race conditions are called critical sections which may be a single block of code or multiple accesses to the same data variable or resource from multiple functions.</a:t>
            </a:r>
          </a:p>
          <a:p>
            <a:endParaRPr lang="en-US" dirty="0" smtClean="0"/>
          </a:p>
          <a:p>
            <a:endParaRPr lang="en-US" dirty="0"/>
          </a:p>
        </p:txBody>
      </p:sp>
    </p:spTree>
    <p:extLst>
      <p:ext uri="{BB962C8B-B14F-4D97-AF65-F5344CB8AC3E}">
        <p14:creationId xmlns:p14="http://schemas.microsoft.com/office/powerpoint/2010/main" val="4378705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Threading Semaphore in Python</a:t>
            </a:r>
            <a:endParaRPr lang="en-US" dirty="0"/>
          </a:p>
        </p:txBody>
      </p:sp>
      <p:sp>
        <p:nvSpPr>
          <p:cNvPr id="3" name="Content Placeholder 2"/>
          <p:cNvSpPr>
            <a:spLocks noGrp="1"/>
          </p:cNvSpPr>
          <p:nvPr>
            <p:ph idx="1"/>
          </p:nvPr>
        </p:nvSpPr>
        <p:spPr/>
        <p:txBody>
          <a:bodyPr>
            <a:normAutofit/>
          </a:bodyPr>
          <a:lstStyle/>
          <a:p>
            <a:r>
              <a:rPr lang="en-US" dirty="0" smtClean="0"/>
              <a:t>A semaphore is a concurrency primitive that allows a limit on the number of threads that can acquire a lock protecting a critical section.</a:t>
            </a:r>
          </a:p>
          <a:p>
            <a:r>
              <a:rPr lang="en-US" dirty="0" smtClean="0"/>
              <a:t>Python provides the Semaphore class that can be configured to let a fixed number of threads acquire it. Any additional threads that attempt to acquire it will have to wait until a position becomes available.</a:t>
            </a:r>
          </a:p>
          <a:p>
            <a:r>
              <a:rPr lang="en-US" dirty="0" smtClean="0"/>
              <a:t>The number of positions is specified when creating the Semaphore object and then the Semaphore acquired by calling acquire() method and released via the release() method.</a:t>
            </a:r>
          </a:p>
          <a:p>
            <a:r>
              <a:rPr lang="en-US" dirty="0" smtClean="0"/>
              <a:t>Alternatively, a context manager interface can be used, which is preferred to ensure that each acquisition is released</a:t>
            </a:r>
          </a:p>
        </p:txBody>
      </p:sp>
    </p:spTree>
    <p:extLst>
      <p:ext uri="{BB962C8B-B14F-4D97-AF65-F5344CB8AC3E}">
        <p14:creationId xmlns:p14="http://schemas.microsoft.com/office/powerpoint/2010/main" val="33155114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777"/>
            <a:ext cx="10515600" cy="1325563"/>
          </a:xfrm>
        </p:spPr>
        <p:txBody>
          <a:bodyPr/>
          <a:lstStyle/>
          <a:p>
            <a:r>
              <a:rPr lang="en-US" dirty="0" smtClean="0"/>
              <a:t>Returning data from a thread</a:t>
            </a:r>
            <a:endParaRPr lang="en-US" dirty="0"/>
          </a:p>
        </p:txBody>
      </p:sp>
      <p:sp>
        <p:nvSpPr>
          <p:cNvPr id="3" name="Content Placeholder 2"/>
          <p:cNvSpPr>
            <a:spLocks noGrp="1"/>
          </p:cNvSpPr>
          <p:nvPr>
            <p:ph idx="1"/>
          </p:nvPr>
        </p:nvSpPr>
        <p:spPr>
          <a:xfrm>
            <a:off x="838200" y="2442411"/>
            <a:ext cx="10515600" cy="3734552"/>
          </a:xfrm>
        </p:spPr>
        <p:txBody>
          <a:bodyPr>
            <a:normAutofit/>
          </a:bodyPr>
          <a:lstStyle/>
          <a:p>
            <a:r>
              <a:rPr lang="en-US" dirty="0" smtClean="0"/>
              <a:t>We can run tasks in a new thread, but how can we return data ?</a:t>
            </a:r>
          </a:p>
          <a:p>
            <a:r>
              <a:rPr lang="en-US" dirty="0" smtClean="0"/>
              <a:t>For example, we may load a file or download some data in a new thread and then need to access the data back in the main thread.</a:t>
            </a:r>
            <a:endParaRPr lang="en-US" dirty="0"/>
          </a:p>
          <a:p>
            <a:r>
              <a:rPr lang="en-US" dirty="0" smtClean="0"/>
              <a:t>We can’t return data directly from a Thread. For example, when we call the start() method, this method doesn’t block and does not return a value.</a:t>
            </a:r>
          </a:p>
          <a:p>
            <a:r>
              <a:rPr lang="en-US" dirty="0" smtClean="0"/>
              <a:t>Instead, we must return a value from a thread indirectly by extending the Thread class to run the task, then store the data as an instance variable.</a:t>
            </a:r>
          </a:p>
          <a:p>
            <a:r>
              <a:rPr lang="en-US" dirty="0" smtClean="0"/>
              <a:t>This may require initializing the instance variable in the constructor of the new class, then storing data in the instance variable in the overridden run() method.</a:t>
            </a:r>
          </a:p>
        </p:txBody>
      </p:sp>
    </p:spTree>
    <p:extLst>
      <p:ext uri="{BB962C8B-B14F-4D97-AF65-F5344CB8AC3E}">
        <p14:creationId xmlns:p14="http://schemas.microsoft.com/office/powerpoint/2010/main" val="1984454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Producer-Consumer threads with a queue</a:t>
            </a:r>
            <a:endParaRPr lang="en-US" dirty="0"/>
          </a:p>
        </p:txBody>
      </p:sp>
      <p:sp>
        <p:nvSpPr>
          <p:cNvPr id="3" name="Content Placeholder 2"/>
          <p:cNvSpPr>
            <a:spLocks noGrp="1"/>
          </p:cNvSpPr>
          <p:nvPr>
            <p:ph idx="1"/>
          </p:nvPr>
        </p:nvSpPr>
        <p:spPr/>
        <p:txBody>
          <a:bodyPr>
            <a:normAutofit/>
          </a:bodyPr>
          <a:lstStyle/>
          <a:p>
            <a:r>
              <a:rPr lang="en-US" dirty="0" smtClean="0"/>
              <a:t>We can share data between producer and consumer threads using a shared queue.</a:t>
            </a:r>
          </a:p>
          <a:p>
            <a:r>
              <a:rPr lang="en-US" dirty="0" smtClean="0"/>
              <a:t>The queue.Queue class is thread-safe, meaning that we can add and remove data from the queue from multiple threads without fear of race condition.</a:t>
            </a:r>
          </a:p>
          <a:p>
            <a:r>
              <a:rPr lang="en-US" dirty="0" smtClean="0"/>
              <a:t>A queue can be created and shared among multiple threads</a:t>
            </a:r>
          </a:p>
          <a:p>
            <a:r>
              <a:rPr lang="en-US" dirty="0" smtClean="0"/>
              <a:t>Producer threads can add data to the queue by calling the put() method.</a:t>
            </a:r>
          </a:p>
          <a:p>
            <a:r>
              <a:rPr lang="en-US" dirty="0" smtClean="0"/>
              <a:t>Consumer threads can retrieve data from the queue by calling the get() method. If there are no items on the queue, the consumer will block them until some data is available.</a:t>
            </a:r>
          </a:p>
          <a:p>
            <a:r>
              <a:rPr lang="en-US" dirty="0" smtClean="0"/>
              <a:t>The producer-consumer pattern is very common in concurrent programs, and the queue class is a way we can implement it easily.</a:t>
            </a:r>
            <a:endParaRPr lang="en-US" dirty="0"/>
          </a:p>
        </p:txBody>
      </p:sp>
    </p:spTree>
    <p:extLst>
      <p:ext uri="{BB962C8B-B14F-4D97-AF65-F5344CB8AC3E}">
        <p14:creationId xmlns:p14="http://schemas.microsoft.com/office/powerpoint/2010/main" val="3743448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Stopping a new thread</a:t>
            </a:r>
            <a:endParaRPr lang="en-US" dirty="0"/>
          </a:p>
        </p:txBody>
      </p:sp>
      <p:sp>
        <p:nvSpPr>
          <p:cNvPr id="3" name="Content Placeholder 2"/>
          <p:cNvSpPr>
            <a:spLocks noGrp="1"/>
          </p:cNvSpPr>
          <p:nvPr>
            <p:ph idx="1"/>
          </p:nvPr>
        </p:nvSpPr>
        <p:spPr/>
        <p:txBody>
          <a:bodyPr>
            <a:normAutofit/>
          </a:bodyPr>
          <a:lstStyle/>
          <a:p>
            <a:r>
              <a:rPr lang="en-US" dirty="0" smtClean="0"/>
              <a:t>We can’t kill a new thread because the threading API does not provide a (direct) facility to terminate a new thread.</a:t>
            </a:r>
          </a:p>
          <a:p>
            <a:r>
              <a:rPr lang="en-US" dirty="0" smtClean="0"/>
              <a:t>There ways such as killing the parent process, but it is generally not a good practice.</a:t>
            </a:r>
          </a:p>
          <a:p>
            <a:r>
              <a:rPr lang="en-US" dirty="0" smtClean="0"/>
              <a:t>Instead, it is better to send a message to the thread and request that it stops as soon as possible and this can be achieved by;</a:t>
            </a:r>
          </a:p>
          <a:p>
            <a:r>
              <a:rPr lang="en-US" dirty="0" smtClean="0"/>
              <a:t>An Event, a thread-safe Boolean that can be created and shared among threads. Worker threads can check if the event is set and stop running. The controlling thread can set the event when we need the thread to stop.</a:t>
            </a:r>
          </a:p>
        </p:txBody>
      </p:sp>
    </p:spTree>
    <p:extLst>
      <p:ext uri="{BB962C8B-B14F-4D97-AF65-F5344CB8AC3E}">
        <p14:creationId xmlns:p14="http://schemas.microsoft.com/office/powerpoint/2010/main" val="12926087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10272</TotalTime>
  <Words>957</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2</vt:lpstr>
      <vt:lpstr>Quotable</vt:lpstr>
      <vt:lpstr>Thread-Based Concurrency</vt:lpstr>
      <vt:lpstr>Who am I ? </vt:lpstr>
      <vt:lpstr>How to run a function in a new thread ?</vt:lpstr>
      <vt:lpstr>Extending the Thread class</vt:lpstr>
      <vt:lpstr>Need for a Mutual Exclusion Lock</vt:lpstr>
      <vt:lpstr>Threading Semaphore in Python</vt:lpstr>
      <vt:lpstr>Returning data from a thread</vt:lpstr>
      <vt:lpstr>Producer-Consumer threads with a queue</vt:lpstr>
      <vt:lpstr>Stopping a new thread</vt:lpstr>
      <vt:lpstr>When to use threads.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 Based Concurrency</dc:title>
  <dc:creator>User</dc:creator>
  <cp:lastModifiedBy>User</cp:lastModifiedBy>
  <cp:revision>24</cp:revision>
  <dcterms:created xsi:type="dcterms:W3CDTF">2023-04-17T20:49:36Z</dcterms:created>
  <dcterms:modified xsi:type="dcterms:W3CDTF">2023-04-25T08:31:59Z</dcterms:modified>
</cp:coreProperties>
</file>