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312" r:id="rId4"/>
    <p:sldId id="264" r:id="rId5"/>
    <p:sldId id="310" r:id="rId6"/>
    <p:sldId id="311" r:id="rId7"/>
    <p:sldId id="325" r:id="rId8"/>
    <p:sldId id="341" r:id="rId9"/>
    <p:sldId id="342" r:id="rId10"/>
    <p:sldId id="313" r:id="rId11"/>
    <p:sldId id="260" r:id="rId12"/>
    <p:sldId id="289" r:id="rId13"/>
    <p:sldId id="290" r:id="rId14"/>
    <p:sldId id="326" r:id="rId15"/>
    <p:sldId id="293" r:id="rId16"/>
    <p:sldId id="292" r:id="rId17"/>
    <p:sldId id="294" r:id="rId18"/>
    <p:sldId id="295" r:id="rId19"/>
    <p:sldId id="296" r:id="rId20"/>
    <p:sldId id="317" r:id="rId21"/>
    <p:sldId id="297" r:id="rId22"/>
    <p:sldId id="329" r:id="rId23"/>
    <p:sldId id="320" r:id="rId24"/>
    <p:sldId id="298" r:id="rId25"/>
    <p:sldId id="299" r:id="rId26"/>
    <p:sldId id="300" r:id="rId27"/>
    <p:sldId id="301" r:id="rId28"/>
    <p:sldId id="302" r:id="rId29"/>
    <p:sldId id="303" r:id="rId30"/>
    <p:sldId id="321" r:id="rId31"/>
    <p:sldId id="305" r:id="rId32"/>
    <p:sldId id="306" r:id="rId33"/>
    <p:sldId id="307" r:id="rId34"/>
    <p:sldId id="308" r:id="rId35"/>
    <p:sldId id="309" r:id="rId36"/>
    <p:sldId id="316" r:id="rId37"/>
    <p:sldId id="318" r:id="rId38"/>
    <p:sldId id="314" r:id="rId39"/>
    <p:sldId id="281" r:id="rId40"/>
    <p:sldId id="315" r:id="rId41"/>
    <p:sldId id="288" r:id="rId42"/>
    <p:sldId id="282" r:id="rId43"/>
    <p:sldId id="283" r:id="rId44"/>
    <p:sldId id="284" r:id="rId45"/>
    <p:sldId id="285" r:id="rId46"/>
    <p:sldId id="319" r:id="rId47"/>
    <p:sldId id="328" r:id="rId48"/>
    <p:sldId id="331" r:id="rId49"/>
    <p:sldId id="332" r:id="rId50"/>
    <p:sldId id="333" r:id="rId51"/>
    <p:sldId id="334" r:id="rId52"/>
    <p:sldId id="335" r:id="rId53"/>
    <p:sldId id="338" r:id="rId54"/>
    <p:sldId id="339" r:id="rId55"/>
    <p:sldId id="343" r:id="rId56"/>
    <p:sldId id="340" r:id="rId57"/>
    <p:sldId id="336" r:id="rId58"/>
    <p:sldId id="323" r:id="rId59"/>
    <p:sldId id="324" r:id="rId60"/>
    <p:sldId id="330" r:id="rId61"/>
    <p:sldId id="327" r:id="rId62"/>
    <p:sldId id="337" r:id="rId63"/>
    <p:sldId id="322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0F4"/>
    <a:srgbClr val="DF8BE5"/>
    <a:srgbClr val="AB821B"/>
    <a:srgbClr val="B66310"/>
    <a:srgbClr val="7BE26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2189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96"/>
    </p:cViewPr>
  </p:sorterViewPr>
  <p:gridSpacing cx="110605888" cy="110605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0EDFD-D816-4701-B2C5-06076D2451B7}" type="datetimeFigureOut">
              <a:rPr lang="zh-CN" altLang="en-US" smtClean="0"/>
              <a:pPr/>
              <a:t>2015/12/3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A79E-E829-4863-9F61-F3FB3B9ABE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这是一些旧系统的报表，如果需要的话我们都可以将详细的数据发送给你们进行参考！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A79E-E829-4863-9F61-F3FB3B9ABE1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 descr="图片1修改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773238"/>
            <a:ext cx="9144000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058E5-23D7-42C0-BC81-F94688E48540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DD7EE-C00E-4C5C-B8B5-6D1C678DBD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384BA-B556-471D-9A9C-2694C72F037F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A132-A9B5-4997-A65A-4215D3A56C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F206C-49BF-49D7-B914-DE30450DFCD3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BA2A-4AB0-4EE7-83EB-DFD1FC5C3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74713"/>
            <a:ext cx="9144000" cy="598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5DE12-4DB0-4267-A390-77176EABDC0C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36DA-B8B0-465E-BD4F-D8D22DF1E3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4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914400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483DC-2223-41A1-96F7-D0BE00062902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6E996-75DF-4865-834B-4FADD5603A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 descr="图片1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4D730-41FC-4F0B-8ADA-D665B94B2002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7ED4-1896-4FE6-802A-E2B15FAF1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1BA1-1269-4B84-BBB3-C845A5201165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525C-4D18-450C-BF85-A0C8DD4381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94B5C-7252-48A6-904F-E325BB44B496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535EB-26F9-4044-84DF-4E69037181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9483F-8992-483C-B3A4-5AACB5520992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70E32-B6CD-47E8-8A66-0E0AE81EE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4AEE-895B-4763-B433-4F7053CFAA5A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3B70-312E-48AE-B518-7F5FC6643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44F1A-8B6B-4E42-ACD5-F42CB80295CF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DDB45-D541-4EFD-AF0E-1C9C20B943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51F5B5-AFC7-40EF-BFD0-E4D537B850E0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6BE81E-2CCF-48A9-BEA3-FB09B4DDA1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file:///C:\Documents%20and%20Settings\Administrator\Application%20Data\Tencent\Users\17995724\QQ\WinTemp\RichOle\HZI86%7bLM%5b60AW5%5b4$6%25RLT5.png" TargetMode="External"/><Relationship Id="rId5" Type="http://schemas.openxmlformats.org/officeDocument/2006/relationships/image" Target="../media/image12.png"/><Relationship Id="rId4" Type="http://schemas.openxmlformats.org/officeDocument/2006/relationships/image" Target="file:///C:\Documents%20and%20Settings\Administrator\Application%20Data\Tencent\Users\17995724\QQ\WinTemp\RichOle\%5d$HO4PDFNLWO4C~S87%7dBP_1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file:///C:\Documents%20and%20Settings\Administrator\Application%20Data\Tencent\Users\17995724\QQ\WinTemp\RichOle\ZXF%7bLVWLS)Q0G0)VX9Z7ZTN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file:///C:\Documents%20and%20Settings\Administrator\Application%20Data\Tencent\Users\17995724\QQ\WinTemp\RichOle\XQ2EDEDSMB((%5bJLF_XQUH%5bP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file:///C:\Documents%20and%20Settings\Administrator\Application%20Data\Tencent\Users\17995724\QQ\WinTemp\RichOle\P$_)%25%25%7d%7b)%7bBC9DY$Z2%5dA7FI.p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file:///C:\Documents%20and%20Settings\Administrator\Application%20Data\Tencent\Users\17995724\QQ\WinTemp\RichOle\%25~RV5%25K765~%60%5bW%254Y%25%7dX604.p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1657350" y="2781300"/>
            <a:ext cx="5761037" cy="722312"/>
          </a:xfrm>
        </p:spPr>
        <p:txBody>
          <a:bodyPr/>
          <a:lstStyle/>
          <a:p>
            <a:r>
              <a:rPr lang="zh-CN" altLang="en-US" sz="4800" b="1" dirty="0" smtClean="0">
                <a:latin typeface="微软雅黑"/>
                <a:ea typeface="微软雅黑"/>
                <a:cs typeface="微软雅黑"/>
              </a:rPr>
              <a:t>新收银系统问题分析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2197100" y="2349500"/>
            <a:ext cx="4533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Arial Unicode MS" pitchFamily="34" charset="-122"/>
              </a:rPr>
              <a:t>库存管理平台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21" descr="C:\Documents and Settings\Administrator\Application Data\Tencent\Users\17995724\QQ\WinTemp\RichOle\]$HO4PDFNLWO4C~S87}BP_1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01700" y="2486025"/>
            <a:ext cx="7448550" cy="942975"/>
          </a:xfrm>
          <a:prstGeom prst="rect">
            <a:avLst/>
          </a:prstGeom>
          <a:noFill/>
        </p:spPr>
      </p:pic>
      <p:pic>
        <p:nvPicPr>
          <p:cNvPr id="13313" name="图片 20" descr="C:\Documents and Settings\Administrator\Application Data\Tencent\Users\17995724\QQ\WinTemp\RichOle\HZI86{LM[60AW5[4$6%RLT5.png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1009650" y="3981450"/>
            <a:ext cx="7124700" cy="1390650"/>
          </a:xfrm>
          <a:prstGeom prst="rect">
            <a:avLst/>
          </a:prstGeom>
          <a:noFill/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946150"/>
            <a:ext cx="7556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问题一：一品多商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一品多商需设置进价录入，同一商品不同供应商进价不同</a:t>
            </a:r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08400" y="33835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08400" y="5480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1054100"/>
            <a:ext cx="74485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问题二：一品多价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一品多价设置，同一商品在不同门店需设置不同零售价</a:t>
            </a:r>
          </a:p>
          <a:p>
            <a:endParaRPr lang="zh-CN" altLang="en-US" dirty="0"/>
          </a:p>
        </p:txBody>
      </p:sp>
      <p:pic>
        <p:nvPicPr>
          <p:cNvPr id="31746" name="图片 23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654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708400" y="4292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298450"/>
            <a:ext cx="7556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问题三：拆分商品</a:t>
            </a:r>
            <a:endParaRPr lang="en-US" altLang="zh-CN" sz="2400" dirty="0" smtClean="0"/>
          </a:p>
          <a:p>
            <a:r>
              <a:rPr lang="zh-CN" altLang="en-US" dirty="0" smtClean="0"/>
              <a:t>商品拆分后的数量允许有小数</a:t>
            </a:r>
            <a:endParaRPr lang="en-US" altLang="zh-CN" dirty="0" smtClean="0"/>
          </a:p>
        </p:txBody>
      </p:sp>
      <p:pic>
        <p:nvPicPr>
          <p:cNvPr id="32770" name="图片 22" descr="IMG_256"/>
          <p:cNvPicPr>
            <a:picLocks noChangeAspect="1" noChangeArrowheads="1"/>
          </p:cNvPicPr>
          <p:nvPr/>
        </p:nvPicPr>
        <p:blipFill>
          <a:blip r:embed="rId3" r:link="rId4"/>
          <a:srcRect b="26667"/>
          <a:stretch>
            <a:fillRect/>
          </a:stretch>
        </p:blipFill>
        <p:spPr bwMode="auto">
          <a:xfrm>
            <a:off x="469900" y="1054100"/>
            <a:ext cx="7664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924300" y="234950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  <p:pic>
        <p:nvPicPr>
          <p:cNvPr id="11" name="图片 20" descr="IMG_25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000" y="2889250"/>
            <a:ext cx="8623487" cy="343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708400" y="6406118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950" y="1485900"/>
            <a:ext cx="8096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拆分举例：</a:t>
            </a:r>
            <a:endParaRPr lang="en-US" altLang="zh-CN" sz="2800" dirty="0" smtClean="0"/>
          </a:p>
          <a:p>
            <a:r>
              <a:rPr lang="zh-CN" altLang="en-US" sz="2800" dirty="0" smtClean="0"/>
              <a:t>条码为</a:t>
            </a:r>
            <a:r>
              <a:rPr lang="en-US" altLang="zh-CN" sz="2800" dirty="0" smtClean="0"/>
              <a:t>201505</a:t>
            </a:r>
            <a:r>
              <a:rPr lang="zh-CN" altLang="en-US" sz="2800" dirty="0" smtClean="0"/>
              <a:t>珊瑚链，售价</a:t>
            </a:r>
            <a:r>
              <a:rPr lang="en-US" altLang="zh-CN" sz="2800" dirty="0" smtClean="0"/>
              <a:t>30000</a:t>
            </a:r>
            <a:r>
              <a:rPr lang="zh-CN" altLang="en-US" sz="2800" dirty="0" smtClean="0"/>
              <a:t>元，进价</a:t>
            </a:r>
            <a:r>
              <a:rPr lang="en-US" altLang="zh-CN" sz="2800" dirty="0" smtClean="0"/>
              <a:t>6600</a:t>
            </a:r>
            <a:r>
              <a:rPr lang="zh-CN" altLang="en-US" sz="2800" dirty="0" smtClean="0"/>
              <a:t>元</a:t>
            </a:r>
            <a:br>
              <a:rPr lang="zh-CN" altLang="en-US" sz="2800" dirty="0" smtClean="0"/>
            </a:br>
            <a:r>
              <a:rPr lang="en-US" altLang="zh-CN" sz="2800" dirty="0" smtClean="0"/>
              <a:t>1</a:t>
            </a:r>
            <a:r>
              <a:rPr lang="zh-CN" altLang="en-US" sz="2800" dirty="0" smtClean="0"/>
              <a:t>条珊瑚链可拆分成</a:t>
            </a:r>
            <a:r>
              <a:rPr lang="en-US" altLang="zh-CN" sz="2800" dirty="0" smtClean="0"/>
              <a:t>2.5</a:t>
            </a:r>
            <a:r>
              <a:rPr lang="zh-CN" altLang="en-US" sz="2800" dirty="0" smtClean="0"/>
              <a:t>条手链，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条可拆分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条手链</a:t>
            </a:r>
            <a:br>
              <a:rPr lang="zh-CN" altLang="en-US" sz="2800" dirty="0" smtClean="0"/>
            </a:br>
            <a:r>
              <a:rPr lang="zh-CN" altLang="en-US" sz="2800" dirty="0" smtClean="0"/>
              <a:t>如果只能按整数拆分，那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条珊瑚链拆分成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条，会有</a:t>
            </a:r>
            <a:r>
              <a:rPr lang="en-US" altLang="zh-CN" sz="2800" dirty="0" smtClean="0"/>
              <a:t>0.2</a:t>
            </a:r>
            <a:r>
              <a:rPr lang="zh-CN" altLang="en-US" sz="2800" dirty="0" smtClean="0"/>
              <a:t>条的</a:t>
            </a:r>
            <a:r>
              <a:rPr lang="en-US" altLang="zh-CN" sz="2800" dirty="0" smtClean="0"/>
              <a:t>201505</a:t>
            </a:r>
            <a:r>
              <a:rPr lang="zh-CN" altLang="en-US" sz="2800" dirty="0" smtClean="0"/>
              <a:t>珊瑚链剩余，盘点就会有</a:t>
            </a:r>
            <a:r>
              <a:rPr lang="en-US" altLang="zh-CN" sz="2800" dirty="0" smtClean="0"/>
              <a:t>0.2</a:t>
            </a:r>
            <a:r>
              <a:rPr lang="zh-CN" altLang="en-US" sz="2800" dirty="0" smtClean="0"/>
              <a:t>条的珊瑚链盘盈，盘盈售价</a:t>
            </a:r>
            <a:r>
              <a:rPr lang="en-US" altLang="zh-CN" sz="2800" dirty="0" smtClean="0"/>
              <a:t>6000</a:t>
            </a:r>
            <a:r>
              <a:rPr lang="zh-CN" altLang="en-US" sz="2800" dirty="0" smtClean="0"/>
              <a:t>元，进价</a:t>
            </a:r>
            <a:r>
              <a:rPr lang="en-US" altLang="zh-CN" sz="2800" dirty="0" smtClean="0"/>
              <a:t>1320</a:t>
            </a:r>
            <a:r>
              <a:rPr lang="zh-CN" altLang="en-US" sz="2800" dirty="0" smtClean="0"/>
              <a:t>元 </a:t>
            </a:r>
            <a:endParaRPr lang="zh-CN" alt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850" y="730250"/>
            <a:ext cx="80962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问题四：一品多码与多条码串功能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一品多码：对用于一种商品有多个条形码的情况，可建立几个辅条码进行业务。</a:t>
            </a:r>
            <a:endParaRPr lang="en-US" altLang="zh-CN" dirty="0" smtClean="0"/>
          </a:p>
          <a:p>
            <a:r>
              <a:rPr lang="zh-CN" altLang="en-US" dirty="0" smtClean="0"/>
              <a:t>多条码串：对于多种商品只有一个条形码的情况，可建立一码多品档案。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2250" y="526415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  <p:pic>
        <p:nvPicPr>
          <p:cNvPr id="34818" name="图片 24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2889250"/>
            <a:ext cx="6584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950" y="514350"/>
            <a:ext cx="410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问题五：按全部门店查询库存为</a:t>
            </a: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pic>
        <p:nvPicPr>
          <p:cNvPr id="35842" name="图片 30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1485900"/>
            <a:ext cx="8468492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816350" y="537210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51435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问题六：库存无法按期段查询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384550" y="3321050"/>
            <a:ext cx="248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旧系统库存查询功能</a:t>
            </a:r>
            <a:endParaRPr lang="zh-CN" altLang="en-US" dirty="0"/>
          </a:p>
        </p:txBody>
      </p:sp>
      <p:pic>
        <p:nvPicPr>
          <p:cNvPr id="36866" name="图片 5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50" y="1593850"/>
            <a:ext cx="872146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900" y="3860800"/>
            <a:ext cx="8391525" cy="16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384550" y="5695950"/>
            <a:ext cx="248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新系统库存查询功能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622300"/>
            <a:ext cx="410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问题七：库存查询功能不全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36850" y="3968750"/>
            <a:ext cx="31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旧系统系统的库存查询功能</a:t>
            </a:r>
            <a:endParaRPr lang="zh-CN" altLang="en-US" dirty="0"/>
          </a:p>
        </p:txBody>
      </p:sp>
      <p:pic>
        <p:nvPicPr>
          <p:cNvPr id="37890" name="图片 32" descr="IMG_256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46050" y="2133600"/>
            <a:ext cx="8997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950" y="190500"/>
            <a:ext cx="399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问题八：库存需可查询进价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3275568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  <p:pic>
        <p:nvPicPr>
          <p:cNvPr id="38914" name="图片 36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1282700"/>
            <a:ext cx="83121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" y="3853509"/>
            <a:ext cx="8458200" cy="195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924300" y="6082268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755650" y="2000250"/>
            <a:ext cx="7531100" cy="32316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、门店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、库存管理平台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、采购管理平台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、系统分析与需求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、项目进度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六、总结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2"/>
          <p:cNvSpPr txBox="1">
            <a:spLocks noChangeArrowheads="1"/>
          </p:cNvSpPr>
          <p:nvPr/>
        </p:nvSpPr>
        <p:spPr bwMode="auto">
          <a:xfrm>
            <a:off x="3500438" y="857250"/>
            <a:ext cx="2000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all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目   录</a:t>
            </a:r>
            <a:endParaRPr kumimoji="0" lang="zh-CN" altLang="en-US" sz="3600" b="1" i="0" u="none" strike="noStrike" kern="1200" cap="all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622300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问题九：查询报表只能查询单一产品，无法查询多类信息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494030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1917700"/>
            <a:ext cx="8350250" cy="239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838200"/>
            <a:ext cx="820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问题十：</a:t>
            </a:r>
            <a:r>
              <a:rPr lang="zh-CN" altLang="en-US" sz="2400" dirty="0" smtClean="0"/>
              <a:t>入库登记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同一入库单允许同一条码重复录入累加，但需提醒，但累加的数量无需累加到上一个</a:t>
            </a:r>
          </a:p>
          <a:p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32250" y="591185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  <p:pic>
        <p:nvPicPr>
          <p:cNvPr id="39938" name="图片 26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650" y="2025650"/>
            <a:ext cx="7340600" cy="377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8545" name="Picture 1" descr="C:\Users\D1LL\Documents\Tencent Files\307626689\Image\C2C\]EZWA6O315(YKD]_0KWJME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406401"/>
            <a:ext cx="8240821" cy="22669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276600" y="27813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叠加商品入库提示</a:t>
            </a:r>
            <a:endParaRPr lang="zh-CN" altLang="en-US" dirty="0"/>
          </a:p>
        </p:txBody>
      </p:sp>
      <p:pic>
        <p:nvPicPr>
          <p:cNvPr id="108546" name="Picture 2" descr="C:\Users\D1LL\Documents\Tencent Files\307626689\Image\C2C\X0QQU9YT@4V]}Y{6SVOGBR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900" y="3429000"/>
            <a:ext cx="8382000" cy="202017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76600" y="5803900"/>
            <a:ext cx="248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确定入库后效果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298450"/>
            <a:ext cx="820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zh-CN" altLang="en-US" sz="2400" dirty="0" smtClean="0"/>
              <a:t>十一：出入库</a:t>
            </a:r>
            <a:r>
              <a:rPr lang="zh-CN" altLang="en-US" sz="2400" dirty="0" smtClean="0"/>
              <a:t>时需要修改进价</a:t>
            </a:r>
            <a:endParaRPr lang="en-US" altLang="zh-CN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5369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新系统入库登记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838200"/>
            <a:ext cx="8674100" cy="24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5" name="Picture 1" descr="C:\Users\D1LL\Documents\Tencent Files\307626689\Image\C2C\)@[$HUEB~B6M%`E1BS6GKP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68750"/>
            <a:ext cx="9144000" cy="20510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76600" y="61277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</a:t>
            </a:r>
            <a:r>
              <a:rPr lang="zh-CN" altLang="en-US" dirty="0" smtClean="0"/>
              <a:t>系统出库</a:t>
            </a:r>
            <a:r>
              <a:rPr lang="zh-CN" altLang="en-US" dirty="0" smtClean="0"/>
              <a:t>登记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4552604" y="4904509"/>
            <a:ext cx="936567" cy="889462"/>
          </a:xfrm>
          <a:custGeom>
            <a:avLst/>
            <a:gdLst>
              <a:gd name="connsiteX0" fmla="*/ 202276 w 936567"/>
              <a:gd name="connsiteY0" fmla="*/ 0 h 889462"/>
              <a:gd name="connsiteX1" fmla="*/ 52647 w 936567"/>
              <a:gd name="connsiteY1" fmla="*/ 498764 h 889462"/>
              <a:gd name="connsiteX2" fmla="*/ 518160 w 936567"/>
              <a:gd name="connsiteY2" fmla="*/ 864524 h 889462"/>
              <a:gd name="connsiteX3" fmla="*/ 750916 w 936567"/>
              <a:gd name="connsiteY3" fmla="*/ 648393 h 889462"/>
              <a:gd name="connsiteX4" fmla="*/ 900545 w 936567"/>
              <a:gd name="connsiteY4" fmla="*/ 249382 h 889462"/>
              <a:gd name="connsiteX5" fmla="*/ 534785 w 936567"/>
              <a:gd name="connsiteY5" fmla="*/ 49876 h 889462"/>
              <a:gd name="connsiteX6" fmla="*/ 385156 w 936567"/>
              <a:gd name="connsiteY6" fmla="*/ 49876 h 88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567" h="889462">
                <a:moveTo>
                  <a:pt x="202276" y="0"/>
                </a:moveTo>
                <a:cubicBezTo>
                  <a:pt x="101138" y="177338"/>
                  <a:pt x="0" y="354677"/>
                  <a:pt x="52647" y="498764"/>
                </a:cubicBezTo>
                <a:cubicBezTo>
                  <a:pt x="105294" y="642851"/>
                  <a:pt x="401782" y="839586"/>
                  <a:pt x="518160" y="864524"/>
                </a:cubicBezTo>
                <a:cubicBezTo>
                  <a:pt x="634538" y="889462"/>
                  <a:pt x="687185" y="750917"/>
                  <a:pt x="750916" y="648393"/>
                </a:cubicBezTo>
                <a:cubicBezTo>
                  <a:pt x="814647" y="545869"/>
                  <a:pt x="936567" y="349135"/>
                  <a:pt x="900545" y="249382"/>
                </a:cubicBezTo>
                <a:cubicBezTo>
                  <a:pt x="864523" y="149629"/>
                  <a:pt x="620683" y="83127"/>
                  <a:pt x="534785" y="49876"/>
                </a:cubicBezTo>
                <a:cubicBezTo>
                  <a:pt x="448887" y="16625"/>
                  <a:pt x="385156" y="49876"/>
                  <a:pt x="385156" y="4987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900" y="622300"/>
            <a:ext cx="820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zh-CN" altLang="en-US" sz="2400" dirty="0" smtClean="0"/>
              <a:t>十二：</a:t>
            </a:r>
            <a:r>
              <a:rPr lang="zh-CN" altLang="en-US" sz="2400" dirty="0" smtClean="0"/>
              <a:t>入库管理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按单品查询入库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2250" y="591185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  <p:pic>
        <p:nvPicPr>
          <p:cNvPr id="40962" name="图片 37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400" y="1809750"/>
            <a:ext cx="5937250" cy="398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950" y="514350"/>
            <a:ext cx="820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/>
              <a:t>问题</a:t>
            </a:r>
            <a:r>
              <a:rPr lang="zh-CN" altLang="en-US" sz="2400" dirty="0" smtClean="0"/>
              <a:t>十三：</a:t>
            </a:r>
            <a:r>
              <a:rPr lang="zh-CN" altLang="en-US" sz="2400" dirty="0" smtClean="0"/>
              <a:t>缺少赠品入库功能</a:t>
            </a:r>
            <a:endParaRPr lang="en-US" altLang="zh-CN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32250" y="569595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  <p:pic>
        <p:nvPicPr>
          <p:cNvPr id="41986" name="图片 48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50" y="1377950"/>
            <a:ext cx="88632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514350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zh-CN" altLang="en-US" sz="2400" dirty="0" smtClean="0"/>
              <a:t>十四：</a:t>
            </a:r>
            <a:r>
              <a:rPr lang="zh-CN" altLang="en-US" sz="2400" dirty="0" smtClean="0"/>
              <a:t>盘点锁库要有锁库测试功能，检测数据在锁库时是否都做了业务处理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8400" y="342900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  <p:pic>
        <p:nvPicPr>
          <p:cNvPr id="43010" name="图片 39" descr="IMG_256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61950" y="1485900"/>
            <a:ext cx="8312150" cy="176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7850" y="3860800"/>
            <a:ext cx="7772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708400" y="569595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22300"/>
            <a:ext cx="842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/>
              <a:t>问题</a:t>
            </a:r>
            <a:r>
              <a:rPr lang="zh-CN" altLang="en-US" sz="2400" dirty="0" smtClean="0"/>
              <a:t>十五：</a:t>
            </a:r>
            <a:r>
              <a:rPr lang="zh-CN" altLang="en-US" sz="2400" dirty="0" smtClean="0"/>
              <a:t>盘点审核通过后系统无对库存数进行数据校正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08400" y="548005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新系统盘点库存</a:t>
            </a:r>
            <a:endParaRPr lang="zh-CN" altLang="en-US" dirty="0"/>
          </a:p>
        </p:txBody>
      </p:sp>
      <p:pic>
        <p:nvPicPr>
          <p:cNvPr id="44034" name="图片 43" descr="IMG_256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54000" y="1485900"/>
            <a:ext cx="8588153" cy="377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8400" y="54800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新系统现有库存</a:t>
            </a:r>
            <a:endParaRPr lang="zh-CN" altLang="en-US" dirty="0"/>
          </a:p>
        </p:txBody>
      </p:sp>
      <p:pic>
        <p:nvPicPr>
          <p:cNvPr id="45058" name="图片 46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36" y="1809750"/>
            <a:ext cx="8904014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950" y="406400"/>
            <a:ext cx="842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zh-CN" altLang="en-US" sz="2400" dirty="0" smtClean="0"/>
              <a:t>十六：</a:t>
            </a:r>
            <a:r>
              <a:rPr lang="zh-CN" altLang="en-US" sz="2400" dirty="0" smtClean="0"/>
              <a:t>门店销售明细日报表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旧系统可更直观的看出销售流水情况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2500" y="34290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</a:t>
            </a:r>
            <a:endParaRPr lang="zh-CN" altLang="en-US" dirty="0"/>
          </a:p>
        </p:txBody>
      </p:sp>
      <p:pic>
        <p:nvPicPr>
          <p:cNvPr id="46082" name="图片 57" descr="VI%ZC[%[06YT%W((R55T$H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795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0" y="3860800"/>
            <a:ext cx="248285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384550" y="60198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旧系统流水号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2197100" y="2349500"/>
            <a:ext cx="4533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Arial Unicode MS" pitchFamily="34" charset="-122"/>
              </a:rPr>
              <a:t>门店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Arial Unicode MS" pitchFamily="34" charset="-122"/>
              </a:rPr>
              <a:t>POS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Arial Unicode MS" pitchFamily="34" charset="-122"/>
              </a:rPr>
              <a:t>平台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950" y="622300"/>
            <a:ext cx="842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zh-CN" altLang="en-US" sz="2400" dirty="0" smtClean="0"/>
              <a:t>十七：</a:t>
            </a:r>
            <a:r>
              <a:rPr lang="zh-CN" altLang="en-US" sz="2400" dirty="0" smtClean="0"/>
              <a:t>门店销售明细日报表</a:t>
            </a:r>
            <a:endParaRPr lang="en-US" altLang="zh-CN" sz="24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新系统一个个点击才能查到详细的信息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8400" y="548005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1" y="2349500"/>
            <a:ext cx="8312149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622300"/>
            <a:ext cx="8420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/>
              <a:t>问题</a:t>
            </a:r>
            <a:r>
              <a:rPr lang="zh-CN" altLang="en-US" sz="2400" dirty="0" smtClean="0"/>
              <a:t>十八：</a:t>
            </a:r>
            <a:r>
              <a:rPr lang="zh-CN" altLang="en-US" sz="2400" dirty="0" smtClean="0"/>
              <a:t>商品明细报表</a:t>
            </a:r>
          </a:p>
          <a:p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、按单品查询报表功能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、捆绑商品在报表体现进价为</a:t>
            </a:r>
            <a:r>
              <a:rPr lang="en-US" dirty="0" smtClean="0"/>
              <a:t>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08400" y="49403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  <p:pic>
        <p:nvPicPr>
          <p:cNvPr id="47106" name="图片 65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2565400"/>
            <a:ext cx="8890000" cy="176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406400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/>
              <a:t>问题</a:t>
            </a:r>
            <a:r>
              <a:rPr lang="zh-CN" altLang="en-US" sz="2400" dirty="0" smtClean="0"/>
              <a:t>十九：</a:t>
            </a:r>
            <a:r>
              <a:rPr lang="zh-CN" altLang="en-US" sz="2400" dirty="0" smtClean="0"/>
              <a:t>后台查询报表与前台销售不符，同一天门店销售明细日报与商品明细报表也不符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00450" y="60198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新系统前台销售报表</a:t>
            </a:r>
            <a:endParaRPr lang="zh-CN" altLang="en-US" dirty="0"/>
          </a:p>
        </p:txBody>
      </p:sp>
      <p:pic>
        <p:nvPicPr>
          <p:cNvPr id="48130" name="图片 22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1701800"/>
            <a:ext cx="85661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950" y="730250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/>
              <a:t>问题二十：</a:t>
            </a:r>
            <a:r>
              <a:rPr lang="zh-CN" altLang="en-US" sz="2400" dirty="0" smtClean="0"/>
              <a:t>后台查询报表与前台销售不符，同一天门店销售明细日报与商品明细报表也不符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00450" y="6082268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新系统后台销售报表</a:t>
            </a:r>
            <a:endParaRPr lang="zh-CN" altLang="en-US" dirty="0"/>
          </a:p>
        </p:txBody>
      </p:sp>
      <p:pic>
        <p:nvPicPr>
          <p:cNvPr id="49154" name="图片 24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1701799"/>
            <a:ext cx="8096250" cy="423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622300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/>
              <a:t>问题</a:t>
            </a:r>
            <a:r>
              <a:rPr lang="zh-CN" altLang="en-US" sz="2400" dirty="0" smtClean="0"/>
              <a:t>二十一：</a:t>
            </a:r>
            <a:r>
              <a:rPr lang="zh-CN" altLang="en-US" sz="2400" dirty="0" smtClean="0"/>
              <a:t>查看赠品日期混乱，设置按某个时间段到某个时间段查询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00450" y="591185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  <p:pic>
        <p:nvPicPr>
          <p:cNvPr id="50178" name="图片 64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" y="1485900"/>
            <a:ext cx="8312150" cy="426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1054100"/>
            <a:ext cx="842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zh-CN" altLang="en-US" sz="2400" dirty="0" smtClean="0"/>
              <a:t>二十二：</a:t>
            </a:r>
            <a:r>
              <a:rPr lang="zh-CN" altLang="en-US" sz="2400" dirty="0" smtClean="0"/>
              <a:t>缺少采购汇总、采购明细、进销存报表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0450" y="47244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</a:t>
            </a:r>
            <a:endParaRPr lang="zh-CN" altLang="en-US" dirty="0"/>
          </a:p>
        </p:txBody>
      </p:sp>
      <p:pic>
        <p:nvPicPr>
          <p:cNvPr id="51202" name="图片 67" descr="IMG_2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236" y="2241550"/>
            <a:ext cx="8852764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000" y="730250"/>
            <a:ext cx="842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</a:t>
            </a:r>
            <a:r>
              <a:rPr lang="zh-CN" altLang="en-US" sz="2400" dirty="0" smtClean="0"/>
              <a:t>二十三：</a:t>
            </a:r>
            <a:r>
              <a:rPr lang="zh-CN" altLang="en-US" sz="2400" dirty="0" smtClean="0"/>
              <a:t>报表查询无同时法择多个查询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0450" y="62357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新系统按品牌查询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701800"/>
            <a:ext cx="8890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00550"/>
            <a:ext cx="9144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168650" y="375285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新系统按门店查询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0700" y="5695950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旧系统导出的报表数据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1808131"/>
            <a:ext cx="7556500" cy="357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69900" y="730250"/>
            <a:ext cx="280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旧系统报表</a:t>
            </a:r>
            <a:endParaRPr lang="zh-CN" alt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2197100" y="2349500"/>
            <a:ext cx="4533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Arial Unicode MS" pitchFamily="34" charset="-122"/>
              </a:rPr>
              <a:t>采购管理平台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9900" y="406400"/>
            <a:ext cx="5937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问题一：退货于供应商的退货单无法与供应商系统链接</a:t>
            </a:r>
            <a:endParaRPr lang="en-US" altLang="zh-CN" sz="2400" dirty="0" smtClean="0"/>
          </a:p>
          <a:p>
            <a:r>
              <a:rPr lang="zh-CN" altLang="en-US" sz="2400" dirty="0" smtClean="0"/>
              <a:t>供应商无法通过系统收到我们的退货单。</a:t>
            </a:r>
            <a:endParaRPr lang="zh-CN" altLang="en-US" sz="2400" dirty="0"/>
          </a:p>
        </p:txBody>
      </p:sp>
      <p:pic>
        <p:nvPicPr>
          <p:cNvPr id="19457" name="Picture 1" descr="C:\Users\D1LL\Documents\Tencent Files\307626689\Image\C2C\}P71~V~}J5PKO7ORDQ41DB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2159000"/>
            <a:ext cx="8518525" cy="11620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00450" y="3707368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退货完成</a:t>
            </a:r>
            <a:endParaRPr lang="zh-CN" altLang="en-US" dirty="0"/>
          </a:p>
        </p:txBody>
      </p:sp>
      <p:pic>
        <p:nvPicPr>
          <p:cNvPr id="19459" name="Picture 3" descr="C:\Users\D1LL\Documents\Tencent Files\307626689\Image\C2C\2NS(KPU(N{{8SB22Y]Z$H`X.png"/>
          <p:cNvPicPr>
            <a:picLocks noChangeAspect="1" noChangeArrowheads="1"/>
          </p:cNvPicPr>
          <p:nvPr/>
        </p:nvPicPr>
        <p:blipFill>
          <a:blip r:embed="rId3"/>
          <a:srcRect b="31903"/>
          <a:stretch>
            <a:fillRect/>
          </a:stretch>
        </p:blipFill>
        <p:spPr bwMode="auto">
          <a:xfrm>
            <a:off x="146050" y="4400550"/>
            <a:ext cx="8686800" cy="15113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168650" y="5974318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供应商未收到退货信息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7850" y="730250"/>
            <a:ext cx="356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问题一：会员信息来源</a:t>
            </a:r>
            <a:endParaRPr lang="zh-CN" alt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400" y="1485900"/>
            <a:ext cx="599122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2197100" y="2349500"/>
            <a:ext cx="4533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Arial Unicode MS" pitchFamily="34" charset="-122"/>
              </a:rPr>
              <a:t>系统分析与需求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>
            <a:spLocks noGrp="1"/>
          </p:cNvSpPr>
          <p:nvPr>
            <p:ph type="title"/>
          </p:nvPr>
        </p:nvSpPr>
        <p:spPr>
          <a:xfrm>
            <a:off x="519112" y="296863"/>
            <a:ext cx="2541587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200" dirty="0" smtClean="0">
                <a:ea typeface="微软雅黑" pitchFamily="34" charset="-122"/>
                <a:cs typeface="Arial Unicode MS" pitchFamily="34" charset="-122"/>
              </a:rPr>
              <a:t>系统分析与需求</a:t>
            </a:r>
            <a:endParaRPr lang="zh-CN" altLang="en-US" sz="2200" dirty="0"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250825" y="323850"/>
            <a:ext cx="265113" cy="417513"/>
            <a:chOff x="4677714" y="3025526"/>
            <a:chExt cx="264423" cy="504056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4942137" y="3025526"/>
              <a:ext cx="0" cy="5040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4802801" y="3025526"/>
              <a:ext cx="0" cy="360313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677714" y="3027443"/>
              <a:ext cx="0" cy="180157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3213100"/>
            <a:ext cx="74199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49400" y="1809750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这些统计报表都是一个商业管理平台的最基本的数据报表 。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>
            <a:spLocks noGrp="1"/>
          </p:cNvSpPr>
          <p:nvPr>
            <p:ph type="title"/>
          </p:nvPr>
        </p:nvSpPr>
        <p:spPr>
          <a:xfrm>
            <a:off x="519112" y="296863"/>
            <a:ext cx="2325687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200" dirty="0" smtClean="0">
                <a:ea typeface="微软雅黑" pitchFamily="34" charset="-122"/>
                <a:cs typeface="Arial Unicode MS" pitchFamily="34" charset="-122"/>
              </a:rPr>
              <a:t>系统分析与需求</a:t>
            </a:r>
            <a:endParaRPr lang="zh-CN" altLang="en-US" sz="2200" dirty="0"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250825" y="323850"/>
            <a:ext cx="265113" cy="417513"/>
            <a:chOff x="4677714" y="3025526"/>
            <a:chExt cx="264423" cy="504056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4942137" y="3025526"/>
              <a:ext cx="0" cy="5040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4802801" y="3025526"/>
              <a:ext cx="0" cy="360313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677714" y="3027443"/>
              <a:ext cx="0" cy="180157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69900" y="9461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实操性对比（旧系统界面）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1377950"/>
            <a:ext cx="80962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>
            <a:spLocks noGrp="1"/>
          </p:cNvSpPr>
          <p:nvPr>
            <p:ph type="title"/>
          </p:nvPr>
        </p:nvSpPr>
        <p:spPr>
          <a:xfrm>
            <a:off x="519112" y="296863"/>
            <a:ext cx="2433637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200" dirty="0" smtClean="0">
                <a:ea typeface="微软雅黑" pitchFamily="34" charset="-122"/>
                <a:cs typeface="Arial Unicode MS" pitchFamily="34" charset="-122"/>
              </a:rPr>
              <a:t>系统分析与需求</a:t>
            </a:r>
            <a:endParaRPr lang="zh-CN" altLang="en-US" sz="2200" dirty="0"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250825" y="323850"/>
            <a:ext cx="265113" cy="417513"/>
            <a:chOff x="4677714" y="3025526"/>
            <a:chExt cx="264423" cy="504056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4942137" y="3025526"/>
              <a:ext cx="0" cy="5040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4802801" y="3025526"/>
              <a:ext cx="0" cy="360313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677714" y="3027443"/>
              <a:ext cx="0" cy="180157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69900" y="838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实操性对比（新系统界面）</a:t>
            </a:r>
            <a:endParaRPr lang="zh-CN" alt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1270000"/>
            <a:ext cx="840105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>
            <a:spLocks noGrp="1"/>
          </p:cNvSpPr>
          <p:nvPr>
            <p:ph type="title"/>
          </p:nvPr>
        </p:nvSpPr>
        <p:spPr>
          <a:xfrm>
            <a:off x="519112" y="296863"/>
            <a:ext cx="2649537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200" dirty="0" smtClean="0">
                <a:ea typeface="微软雅黑" pitchFamily="34" charset="-122"/>
                <a:cs typeface="Arial Unicode MS" pitchFamily="34" charset="-122"/>
              </a:rPr>
              <a:t>系统分析与需求</a:t>
            </a:r>
            <a:endParaRPr lang="zh-CN" altLang="en-US" sz="2200" dirty="0"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250825" y="323850"/>
            <a:ext cx="265113" cy="417513"/>
            <a:chOff x="4677714" y="3025526"/>
            <a:chExt cx="264423" cy="504056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4942137" y="3025526"/>
              <a:ext cx="0" cy="5040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4802801" y="3025526"/>
              <a:ext cx="0" cy="360313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677714" y="3027443"/>
              <a:ext cx="0" cy="180157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77850" y="9461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功能模块不清晰</a:t>
            </a:r>
            <a:endParaRPr lang="zh-CN" alt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550" y="1593850"/>
            <a:ext cx="19621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032250" y="2781300"/>
            <a:ext cx="377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我们作为批发商将货提供给他人，是属于销售部分，与采购恰恰相反。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000" y="622300"/>
            <a:ext cx="8636000" cy="5073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3060700" y="64061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旧系统的日志管理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60700" y="56959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新系统的日志管理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" y="838200"/>
            <a:ext cx="8466132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3" name="Picture 1" descr="C:\Users\D1LL\Documents\Tencent Files\307626689\Image\C2C\YAU)K{[95_T$FCK(BW7RP]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054100"/>
            <a:ext cx="8006575" cy="3886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84550" y="526415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360</a:t>
            </a:r>
            <a:r>
              <a:rPr lang="zh-CN" altLang="en-US" dirty="0" smtClean="0"/>
              <a:t>浏览器的不兼容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900" y="514350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旧系统综合进销存的查询</a:t>
            </a:r>
            <a:endParaRPr lang="zh-CN" altLang="en-US" dirty="0"/>
          </a:p>
        </p:txBody>
      </p:sp>
      <p:pic>
        <p:nvPicPr>
          <p:cNvPr id="109569" name="Picture 1" descr="C:\Users\D1LL\Documents\Tencent Files\307626689\Image\C2C\C{L9B$IQWO6SPLOFVH)(MK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1" y="1270000"/>
            <a:ext cx="8635999" cy="3778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1" descr="C:\Users\D1LL\Documents\Tencent Files\307626689\Image\C2C\M092LTLYB{8XOTQW%{8FF5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" y="1193548"/>
            <a:ext cx="8851900" cy="342290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9900" y="730250"/>
            <a:ext cx="421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问题二：门店快捷设置问题</a:t>
            </a:r>
            <a:endParaRPr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1485900"/>
            <a:ext cx="7340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600450" y="591185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旧系统快捷键说明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C:\Users\D1LL\Documents\Tencent Files\307626689\Image\C2C\[GZ3}NI_GUA$4N6RQRG3{Q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9" y="1485900"/>
            <a:ext cx="8613771" cy="344555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1" descr="C:\Users\D1LL\Documents\Tencent Files\307626689\Image\C2C\D~6M30LUKXV8MEL@KQF3ML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1270000"/>
            <a:ext cx="8636000" cy="391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1" descr="C:\Users\D1LL\Documents\Tencent Files\307626689\Image\C2C\D~6M30LUKXV8MEL@KQF3ML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377950"/>
            <a:ext cx="8636882" cy="3778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98450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散装称的接入</a:t>
            </a:r>
            <a:endParaRPr lang="en-US" altLang="zh-CN" dirty="0" smtClean="0"/>
          </a:p>
        </p:txBody>
      </p:sp>
      <p:pic>
        <p:nvPicPr>
          <p:cNvPr id="118785" name="Picture 1" descr="C:\Users\D1LL\Documents\Tencent Files\307626689\Image\C2C\8E13DE75D8C428ED6EDA2E592691AEBE.png"/>
          <p:cNvPicPr>
            <a:picLocks noChangeAspect="1" noChangeArrowheads="1"/>
          </p:cNvPicPr>
          <p:nvPr/>
        </p:nvPicPr>
        <p:blipFill>
          <a:blip r:embed="rId3"/>
          <a:srcRect t="14134" b="11661"/>
          <a:stretch>
            <a:fillRect/>
          </a:stretch>
        </p:blipFill>
        <p:spPr bwMode="auto">
          <a:xfrm>
            <a:off x="2197100" y="946150"/>
            <a:ext cx="4071308" cy="22669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68650" y="3429000"/>
            <a:ext cx="248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散装称的打印的条码</a:t>
            </a:r>
            <a:endParaRPr lang="en-US" altLang="zh-CN" dirty="0" smtClean="0"/>
          </a:p>
        </p:txBody>
      </p:sp>
      <p:pic>
        <p:nvPicPr>
          <p:cNvPr id="118786" name="Picture 2" descr="C:\Users\D1LL\Documents\Tencent Files\307626689\Image\C2C\53B4579D331160F2DFBEA573E77C8E27.png"/>
          <p:cNvPicPr>
            <a:picLocks noChangeAspect="1" noChangeArrowheads="1"/>
          </p:cNvPicPr>
          <p:nvPr/>
        </p:nvPicPr>
        <p:blipFill>
          <a:blip r:embed="rId4"/>
          <a:srcRect t="27025" b="50000"/>
          <a:stretch>
            <a:fillRect/>
          </a:stretch>
        </p:blipFill>
        <p:spPr bwMode="auto">
          <a:xfrm>
            <a:off x="685800" y="3968750"/>
            <a:ext cx="7992772" cy="1377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76600" y="5480050"/>
            <a:ext cx="248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旧系统扫描的信息</a:t>
            </a:r>
            <a:endParaRPr lang="en-US" altLang="zh-C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3750" y="622300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打标功能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1377950"/>
            <a:ext cx="738731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3750" y="622300"/>
            <a:ext cx="11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打标功能</a:t>
            </a:r>
            <a:endParaRPr lang="zh-CN" alt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650" y="1377950"/>
            <a:ext cx="7456487" cy="476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68650" y="622300"/>
            <a:ext cx="269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系统需求</a:t>
            </a:r>
            <a:endParaRPr lang="zh-CN" altLang="en-US" sz="3600" b="1" dirty="0"/>
          </a:p>
        </p:txBody>
      </p:sp>
      <p:sp>
        <p:nvSpPr>
          <p:cNvPr id="71" name="矩形 70"/>
          <p:cNvSpPr/>
          <p:nvPr/>
        </p:nvSpPr>
        <p:spPr>
          <a:xfrm>
            <a:off x="1225550" y="1701800"/>
            <a:ext cx="63690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一、确保数据的准确性与实时性</a:t>
            </a:r>
            <a:endParaRPr lang="en-US" altLang="zh-CN" sz="2400" dirty="0" smtClean="0"/>
          </a:p>
          <a:p>
            <a:r>
              <a:rPr lang="zh-CN" altLang="en-US" sz="2400" dirty="0" smtClean="0"/>
              <a:t>二、保证所需报表的获取</a:t>
            </a:r>
            <a:endParaRPr lang="en-US" altLang="zh-CN" sz="2400" dirty="0" smtClean="0"/>
          </a:p>
          <a:p>
            <a:r>
              <a:rPr lang="zh-CN" altLang="en-US" sz="2400" dirty="0" smtClean="0"/>
              <a:t>三、支持多选查询</a:t>
            </a:r>
            <a:endParaRPr lang="en-US" altLang="zh-CN" sz="2400" dirty="0" smtClean="0"/>
          </a:p>
          <a:p>
            <a:r>
              <a:rPr lang="zh-CN" altLang="en-US" sz="2400" dirty="0" smtClean="0"/>
              <a:t>四、支持根据任意数据排序功能</a:t>
            </a:r>
            <a:endParaRPr lang="en-US" altLang="zh-CN" sz="2400" dirty="0" smtClean="0"/>
          </a:p>
          <a:p>
            <a:r>
              <a:rPr lang="zh-CN" altLang="en-US" sz="2400" dirty="0" smtClean="0"/>
              <a:t>五、操作便捷性</a:t>
            </a:r>
            <a:endParaRPr lang="en-US" altLang="zh-CN" sz="2400" dirty="0" smtClean="0"/>
          </a:p>
          <a:p>
            <a:r>
              <a:rPr lang="zh-CN" altLang="en-US" sz="2400" dirty="0" smtClean="0"/>
              <a:t>六、增加赠品退货功能，但需设置权限</a:t>
            </a:r>
            <a:endParaRPr lang="en-US" altLang="zh-CN" sz="2400" dirty="0" smtClean="0"/>
          </a:p>
          <a:p>
            <a:r>
              <a:rPr lang="zh-CN" altLang="en-US" sz="2400" dirty="0" smtClean="0"/>
              <a:t>七、增加散装称接口</a:t>
            </a:r>
            <a:endParaRPr lang="en-US" altLang="zh-CN" sz="2400" dirty="0" smtClean="0"/>
          </a:p>
          <a:p>
            <a:r>
              <a:rPr lang="zh-CN" altLang="en-US" sz="2400" dirty="0" smtClean="0"/>
              <a:t>八、增加打标功能</a:t>
            </a:r>
            <a:endParaRPr lang="en-US" altLang="zh-CN" sz="2400" dirty="0" smtClean="0"/>
          </a:p>
          <a:p>
            <a:r>
              <a:rPr lang="zh-CN" altLang="en-US" sz="2400" dirty="0" smtClean="0"/>
              <a:t>九、快捷设置需支出管理员修改</a:t>
            </a:r>
            <a:endParaRPr lang="en-US" altLang="zh-CN" sz="2400" dirty="0" smtClean="0"/>
          </a:p>
          <a:p>
            <a:r>
              <a:rPr lang="zh-CN" altLang="en-US" sz="2400" dirty="0" smtClean="0"/>
              <a:t>十、界面更加直观</a:t>
            </a:r>
            <a:endParaRPr lang="en-US" altLang="zh-CN" sz="2400" dirty="0" smtClean="0"/>
          </a:p>
          <a:p>
            <a:r>
              <a:rPr lang="zh-CN" altLang="en-US" sz="2400" dirty="0" smtClean="0"/>
              <a:t>十一、模块更加清晰</a:t>
            </a:r>
            <a:endParaRPr lang="zh-CN" alt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0450" y="2457450"/>
            <a:ext cx="15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总结</a:t>
            </a:r>
            <a:endParaRPr lang="zh-CN" alt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93750" y="2241550"/>
            <a:ext cx="80962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hangingPunct="0"/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门店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POS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平台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UI     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功能已实现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	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简洁，直观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1" eaLnBrk="0" hangingPunct="0"/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1" eaLnBrk="0" hangingPunct="0"/>
            <a:endParaRPr lang="en-US" altLang="zh-CN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1" eaLnBrk="0" hangingPunct="0"/>
            <a:endParaRPr lang="en-US" altLang="zh-CN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1" eaLnBrk="0" hangingPunct="0"/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门店销售系统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	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信息记录完整、准确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1" eaLnBrk="0" hangingPunct="0"/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					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功能完善，操作便捷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1" eaLnBrk="0" hangingPunct="0"/>
            <a:endParaRPr lang="en-US" altLang="zh-CN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1" eaLnBrk="0" hangingPunct="0"/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1" eaLnBrk="0" hangingPunct="0"/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POS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支付对接               功能已实现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功能已实现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1" eaLnBrk="0" hangingPunct="0"/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小票打印接口</a:t>
            </a:r>
            <a:r>
              <a:rPr lang="en-US" altLang="zh-CN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功能已实现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		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功能已实现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1" eaLnBrk="0" hangingPunct="0"/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SOA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客户端接口         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功能已实现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		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功能已实现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2844800" y="2997200"/>
            <a:ext cx="323850" cy="1079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76600" y="31051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赠品无法退</a:t>
            </a:r>
            <a:endParaRPr lang="en-US" altLang="zh-CN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eaLnBrk="0" hangingPunct="0"/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会员信息记录不完整      </a:t>
            </a:r>
            <a:endParaRPr lang="en-US" altLang="zh-CN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eaLnBrk="0" hangingPunct="0"/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操作不够便捷</a:t>
            </a:r>
            <a:endParaRPr lang="zh-CN" altLang="en-US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838200"/>
            <a:ext cx="3670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门店</a:t>
            </a:r>
            <a:r>
              <a:rPr lang="en-US" altLang="zh-CN" sz="32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POS</a:t>
            </a:r>
            <a:r>
              <a:rPr lang="zh-CN" altLang="en-US" sz="32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平台</a:t>
            </a:r>
            <a:endParaRPr lang="en-US" altLang="zh-CN" sz="3200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60700" y="946150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 smtClean="0"/>
              <a:t>库存管理平台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685800" y="23495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产品基础信息</a:t>
            </a:r>
            <a:endParaRPr lang="en-US" altLang="zh-CN" dirty="0" smtClean="0"/>
          </a:p>
        </p:txBody>
      </p:sp>
      <p:sp>
        <p:nvSpPr>
          <p:cNvPr id="19" name="左大括号 18"/>
          <p:cNvSpPr/>
          <p:nvPr/>
        </p:nvSpPr>
        <p:spPr>
          <a:xfrm>
            <a:off x="2736850" y="1809750"/>
            <a:ext cx="539750" cy="140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76600" y="2025650"/>
            <a:ext cx="302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一品多价</a:t>
            </a:r>
            <a:endParaRPr lang="en-US" altLang="zh-CN" dirty="0" smtClean="0"/>
          </a:p>
          <a:p>
            <a:r>
              <a:rPr lang="zh-CN" altLang="en-US" dirty="0" smtClean="0"/>
              <a:t>一品多商</a:t>
            </a:r>
            <a:endParaRPr lang="en-US" altLang="zh-CN" dirty="0" smtClean="0"/>
          </a:p>
          <a:p>
            <a:r>
              <a:rPr lang="zh-CN" altLang="en-US" dirty="0" smtClean="0"/>
              <a:t>一品</a:t>
            </a:r>
            <a:r>
              <a:rPr lang="zh-CN" altLang="en-US" dirty="0" smtClean="0"/>
              <a:t>多条码与多条码串功能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23050" y="2133600"/>
            <a:ext cx="205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基础信息完整，准确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5800" y="353695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仓库管理  </a:t>
            </a:r>
          </a:p>
        </p:txBody>
      </p:sp>
      <p:sp>
        <p:nvSpPr>
          <p:cNvPr id="23" name="矩形 22"/>
          <p:cNvSpPr/>
          <p:nvPr/>
        </p:nvSpPr>
        <p:spPr>
          <a:xfrm>
            <a:off x="577850" y="44005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产品入库管理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2736850" y="3752850"/>
            <a:ext cx="539750" cy="16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168650" y="3968750"/>
            <a:ext cx="302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入库叠加</a:t>
            </a:r>
            <a:endParaRPr lang="en-US" altLang="zh-CN" dirty="0" smtClean="0"/>
          </a:p>
          <a:p>
            <a:r>
              <a:rPr lang="zh-CN" altLang="en-US" dirty="0" smtClean="0"/>
              <a:t>进价修改</a:t>
            </a:r>
            <a:endParaRPr lang="en-US" altLang="zh-CN" dirty="0" smtClean="0"/>
          </a:p>
          <a:p>
            <a:r>
              <a:rPr lang="zh-CN" altLang="en-US" dirty="0" smtClean="0"/>
              <a:t>赠品入库</a:t>
            </a:r>
            <a:endParaRPr lang="en-US" altLang="zh-CN" dirty="0" smtClean="0"/>
          </a:p>
          <a:p>
            <a:r>
              <a:rPr lang="zh-CN" altLang="en-US" dirty="0" smtClean="0"/>
              <a:t>入库信息查询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38950" y="4292600"/>
            <a:ext cx="205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入库信息完整，数据准确、清晰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84550" y="5911850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新系统快捷键说明</a:t>
            </a:r>
            <a:endParaRPr lang="zh-CN" altLang="en-US" dirty="0"/>
          </a:p>
        </p:txBody>
      </p:sp>
      <p:pic>
        <p:nvPicPr>
          <p:cNvPr id="1027" name="Picture 3" descr="C:\Users\D1LL\AppData\Roaming\Tencent\Users\991371071\QQ\WinTemp\RichOle\(`4AT7SW`$}04]}1QNG1UM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877496"/>
            <a:ext cx="6692900" cy="493275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060700" y="946150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 smtClean="0"/>
              <a:t>库存管理平台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901700" y="23495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出库登记</a:t>
            </a:r>
            <a:endParaRPr lang="en-US" altLang="zh-CN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299200" y="2349500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出库信息详细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01700" y="29972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库存盘点管理</a:t>
            </a:r>
          </a:p>
        </p:txBody>
      </p:sp>
      <p:sp>
        <p:nvSpPr>
          <p:cNvPr id="23" name="矩形 22"/>
          <p:cNvSpPr/>
          <p:nvPr/>
        </p:nvSpPr>
        <p:spPr>
          <a:xfrm>
            <a:off x="901700" y="42926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库存查询</a:t>
            </a:r>
          </a:p>
        </p:txBody>
      </p:sp>
      <p:sp>
        <p:nvSpPr>
          <p:cNvPr id="24" name="左大括号 23"/>
          <p:cNvSpPr/>
          <p:nvPr/>
        </p:nvSpPr>
        <p:spPr>
          <a:xfrm>
            <a:off x="2844800" y="2889250"/>
            <a:ext cx="323850" cy="647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76600" y="2889250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库存锁定</a:t>
            </a:r>
            <a:endParaRPr lang="en-US" altLang="zh-CN" dirty="0" smtClean="0"/>
          </a:p>
          <a:p>
            <a:r>
              <a:rPr lang="zh-CN" altLang="en-US" dirty="0" smtClean="0"/>
              <a:t>盘点后库存数据校正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2844800" y="23495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进价需可修改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91250" y="2997200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盘点功能完善，盘点数据及时更新</a:t>
            </a:r>
            <a:endParaRPr lang="en-US" altLang="zh-CN" dirty="0" smtClean="0"/>
          </a:p>
        </p:txBody>
      </p:sp>
      <p:sp>
        <p:nvSpPr>
          <p:cNvPr id="17" name="左大括号 16"/>
          <p:cNvSpPr/>
          <p:nvPr/>
        </p:nvSpPr>
        <p:spPr>
          <a:xfrm>
            <a:off x="2736850" y="3860800"/>
            <a:ext cx="431800" cy="1079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68650" y="3860800"/>
            <a:ext cx="3346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查询数据不准确</a:t>
            </a:r>
            <a:endParaRPr lang="en-US" altLang="zh-CN" dirty="0" smtClean="0"/>
          </a:p>
          <a:p>
            <a:r>
              <a:rPr lang="zh-CN" altLang="en-US" dirty="0" smtClean="0"/>
              <a:t>查询功能不齐全</a:t>
            </a:r>
            <a:endParaRPr lang="en-US" altLang="zh-CN" dirty="0" smtClean="0"/>
          </a:p>
          <a:p>
            <a:r>
              <a:rPr lang="zh-CN" altLang="en-US" dirty="0" smtClean="0"/>
              <a:t>查询自由度太低</a:t>
            </a:r>
            <a:endParaRPr lang="en-US" altLang="zh-CN" dirty="0" smtClean="0"/>
          </a:p>
          <a:p>
            <a:r>
              <a:rPr lang="zh-CN" altLang="en-US" dirty="0" smtClean="0"/>
              <a:t>结果没有按规则（时间）排序</a:t>
            </a:r>
            <a:endParaRPr lang="en-US" altLang="zh-CN" dirty="0" smtClean="0"/>
          </a:p>
          <a:p>
            <a:r>
              <a:rPr lang="zh-CN" altLang="en-US" dirty="0" smtClean="0"/>
              <a:t>日报表、月报表、年报表数据不准确</a:t>
            </a:r>
            <a:endParaRPr lang="en-US" altLang="zh-CN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407150" y="4076700"/>
            <a:ext cx="237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查询信息准确，清晰。查询方式自由。</a:t>
            </a:r>
            <a:endParaRPr lang="en-US" altLang="zh-CN" dirty="0" smtClean="0"/>
          </a:p>
        </p:txBody>
      </p:sp>
      <p:sp>
        <p:nvSpPr>
          <p:cNvPr id="28" name="矩形 27"/>
          <p:cNvSpPr/>
          <p:nvPr/>
        </p:nvSpPr>
        <p:spPr>
          <a:xfrm>
            <a:off x="901700" y="5866368"/>
            <a:ext cx="623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库存预警（上限、下限）     该功能尚未使用   效果未知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844800" y="1054100"/>
            <a:ext cx="367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b="1" dirty="0" smtClean="0"/>
              <a:t>采购管理平台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901700" y="224155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供应商基础信息</a:t>
            </a:r>
            <a:r>
              <a:rPr lang="en-US" dirty="0" smtClean="0"/>
              <a:t>  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009650" y="29972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产品订货单</a:t>
            </a:r>
          </a:p>
        </p:txBody>
      </p:sp>
      <p:sp>
        <p:nvSpPr>
          <p:cNvPr id="6" name="矩形 5"/>
          <p:cNvSpPr/>
          <p:nvPr/>
        </p:nvSpPr>
        <p:spPr>
          <a:xfrm>
            <a:off x="1009650" y="37528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发货单</a:t>
            </a:r>
          </a:p>
        </p:txBody>
      </p:sp>
      <p:sp>
        <p:nvSpPr>
          <p:cNvPr id="7" name="矩形 6"/>
          <p:cNvSpPr/>
          <p:nvPr/>
        </p:nvSpPr>
        <p:spPr>
          <a:xfrm>
            <a:off x="1009650" y="46164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 smtClean="0"/>
              <a:t>产品历史采购单价报表</a:t>
            </a:r>
          </a:p>
          <a:p>
            <a:pPr lvl="1"/>
            <a:r>
              <a:rPr lang="zh-CN" altLang="en-US" dirty="0" smtClean="0"/>
              <a:t>供应商供货交期记录报表</a:t>
            </a:r>
          </a:p>
          <a:p>
            <a:pPr lvl="1"/>
            <a:r>
              <a:rPr lang="zh-CN" altLang="en-US" dirty="0" smtClean="0"/>
              <a:t>供应商供货量差异报表</a:t>
            </a:r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>
          <a:xfrm>
            <a:off x="4032250" y="4616450"/>
            <a:ext cx="539750" cy="86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3800" y="4832350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这三张表我们并不需要，所以并未测试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08400" y="23495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功能基本实现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3708400" y="2889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功能基本实现</a:t>
            </a:r>
          </a:p>
        </p:txBody>
      </p:sp>
      <p:sp>
        <p:nvSpPr>
          <p:cNvPr id="13" name="矩形 12"/>
          <p:cNvSpPr/>
          <p:nvPr/>
        </p:nvSpPr>
        <p:spPr>
          <a:xfrm>
            <a:off x="3708400" y="37073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 smtClean="0"/>
              <a:t>功能基本实现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2349500"/>
            <a:ext cx="658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如果数据准确了，那么一切问题都解决了。</a:t>
            </a:r>
            <a:endParaRPr lang="zh-CN" alt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TextBox 27"/>
          <p:cNvSpPr txBox="1">
            <a:spLocks noChangeArrowheads="1"/>
          </p:cNvSpPr>
          <p:nvPr/>
        </p:nvSpPr>
        <p:spPr bwMode="auto">
          <a:xfrm>
            <a:off x="3816350" y="2673350"/>
            <a:ext cx="30241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/>
                <a:ea typeface="微软雅黑"/>
                <a:cs typeface="微软雅黑"/>
              </a:rPr>
              <a:t>谢谢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1950" y="730250"/>
            <a:ext cx="421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问题三：赠品无法退货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7850" y="1701800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赠品退货举例：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在我们刚刚举办的积攒送馅饼的活动中，赠品是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个散装馅饼，收银员在录入的时候录错了变成了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个礼盒，当我们需要对赠品退换货时前台系统无法操作，求助工程师时的答复是进行后台数据的修改，但是在修改数据后库存数据并没有消减。</a:t>
            </a:r>
            <a:endParaRPr lang="zh-CN" altLang="en-US" sz="3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1950" y="730250"/>
            <a:ext cx="421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问题四：日结数据不稳定</a:t>
            </a:r>
            <a:endParaRPr lang="zh-CN" altLang="en-US" sz="2400" dirty="0"/>
          </a:p>
        </p:txBody>
      </p:sp>
      <p:pic>
        <p:nvPicPr>
          <p:cNvPr id="120833" name="Picture 1" descr="C:\Users\D1LL\Documents\Tencent Files\307626689\Image\C2C\B3795EC7D639B023DD799D6BAD44FE3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850" y="1485900"/>
            <a:ext cx="7702550" cy="472439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1" name="Picture 1" descr="C:\Users\D1LL\Documents\Tencent Files\307626689\Image\C2C\53C6C11D2B0E7BBD85434D8E746961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650" y="730250"/>
            <a:ext cx="7162800" cy="53721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1157</Words>
  <Application>Microsoft Office PowerPoint</Application>
  <PresentationFormat>全屏显示(4:3)</PresentationFormat>
  <Paragraphs>239</Paragraphs>
  <Slides>63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新收银系统问题分析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系统分析与需求</vt:lpstr>
      <vt:lpstr>系统分析与需求</vt:lpstr>
      <vt:lpstr>系统分析与需求</vt:lpstr>
      <vt:lpstr>系统分析与需求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LSS</dc:creator>
  <cp:lastModifiedBy>LSS</cp:lastModifiedBy>
  <cp:revision>225</cp:revision>
  <dcterms:modified xsi:type="dcterms:W3CDTF">2015-12-03T01:21:29Z</dcterms:modified>
</cp:coreProperties>
</file>