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94694"/>
  </p:normalViewPr>
  <p:slideViewPr>
    <p:cSldViewPr snapToGrid="0">
      <p:cViewPr varScale="1">
        <p:scale>
          <a:sx n="95" d="100"/>
          <a:sy n="95" d="100"/>
        </p:scale>
        <p:origin x="20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73FE7-DE76-1D44-9897-C4DEC18A48DC}"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C2926-1485-2F47-8CC8-B11C1F774ED5}" type="slidenum">
              <a:rPr lang="en-US" smtClean="0"/>
              <a:t>‹#›</a:t>
            </a:fld>
            <a:endParaRPr lang="en-US"/>
          </a:p>
        </p:txBody>
      </p:sp>
    </p:spTree>
    <p:extLst>
      <p:ext uri="{BB962C8B-B14F-4D97-AF65-F5344CB8AC3E}">
        <p14:creationId xmlns:p14="http://schemas.microsoft.com/office/powerpoint/2010/main" val="380523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C2926-1485-2F47-8CC8-B11C1F774ED5}" type="slidenum">
              <a:rPr lang="en-US" smtClean="0"/>
              <a:t>7</a:t>
            </a:fld>
            <a:endParaRPr lang="en-US"/>
          </a:p>
        </p:txBody>
      </p:sp>
    </p:spTree>
    <p:extLst>
      <p:ext uri="{BB962C8B-B14F-4D97-AF65-F5344CB8AC3E}">
        <p14:creationId xmlns:p14="http://schemas.microsoft.com/office/powerpoint/2010/main" val="278115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C2926-1485-2F47-8CC8-B11C1F774ED5}" type="slidenum">
              <a:rPr lang="en-US" smtClean="0"/>
              <a:t>17</a:t>
            </a:fld>
            <a:endParaRPr lang="en-US"/>
          </a:p>
        </p:txBody>
      </p:sp>
    </p:spTree>
    <p:extLst>
      <p:ext uri="{BB962C8B-B14F-4D97-AF65-F5344CB8AC3E}">
        <p14:creationId xmlns:p14="http://schemas.microsoft.com/office/powerpoint/2010/main" val="4067364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77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9647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1387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0623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1681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1267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6/16/24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4239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604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1837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716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6/16/24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3291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6/16/24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046294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A0064D7E-06DA-49C2-98D1-4C063EBE9E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1B7231-4CA0-4EF0-A0F6-BBC5D2289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F16C7D2-2C2B-45A2-B877-AD7F29D21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E4B7AF-75AF-445E-9C56-25B6004E36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9A02B0-84CC-4983-8CA2-DA39E73F2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B12A9E-E8F5-4BB6-9FAC-B7528DB78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E08A66-700A-4A93-8C53-51D5607B8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9E4E565-75A8-4E72-8D5F-0B62E6B49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1FD7EC-834D-4087-9B69-7793E1A5B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4853CF-E211-4741-8BB6-936918F20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8328EE-5DD9-49DB-AD4B-4F0A76A0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04B81F-9DCC-4C62-8962-2B6C36255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1ED921-643C-4B5B-86E6-99E818479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D09725-F1B5-4342-A3A6-25BDC7261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C5251DB-B92C-4E4E-9BAE-B3EB8A9A3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389C50-96FA-4F8E-A890-EE4967379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97D116-7C85-4317-8284-E647BAFC3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6ED932-F3DD-4BB6-8FC3-6E205965D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50A286-F068-43D3-8DEA-272E28F30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3A2DA1-C0E2-44DE-AAA4-D2F262CB3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8CC984-8A5C-4205-9CE0-218DA79F1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2901BA-B376-4054-8C31-BE75DF480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2BA8E1-2C05-43A7-AABF-8D614E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D58E52-4C85-48FF-ADA3-F8F66B9957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61787A-32B8-440E-B1A5-1CAEC9D1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D651FB-65B3-4DBD-9428-084075111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4A6116-8F7B-4C9A-9B9D-EF25C8BFA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CC776F-EA3D-4898-9730-88C6605FD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1A3030-F8B6-4D5E-8A8F-7CE0C81E9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9129F1-E775-4904-9569-F08FA175DF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93E5BB-B3BE-4416-A1B2-5A2CDA8B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FD179A-45E8-4D8F-8F75-6E4A266F84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03EB848-2751-33D2-861B-4D2B19E20E88}"/>
              </a:ext>
            </a:extLst>
          </p:cNvPr>
          <p:cNvSpPr>
            <a:spLocks noGrp="1"/>
          </p:cNvSpPr>
          <p:nvPr>
            <p:ph type="ctrTitle"/>
          </p:nvPr>
        </p:nvSpPr>
        <p:spPr>
          <a:xfrm>
            <a:off x="684225" y="746840"/>
            <a:ext cx="4903438" cy="5415739"/>
          </a:xfrm>
        </p:spPr>
        <p:txBody>
          <a:bodyPr anchor="ctr">
            <a:normAutofit/>
          </a:bodyPr>
          <a:lstStyle/>
          <a:p>
            <a:r>
              <a:rPr lang="en-US" dirty="0"/>
              <a:t>Assignment 1.2</a:t>
            </a:r>
            <a:br>
              <a:rPr lang="en-US" dirty="0"/>
            </a:br>
            <a:r>
              <a:rPr lang="en-US" dirty="0"/>
              <a:t>DSC640-T302</a:t>
            </a:r>
          </a:p>
        </p:txBody>
      </p:sp>
      <p:sp>
        <p:nvSpPr>
          <p:cNvPr id="44" name="Right Triangle 43">
            <a:extLst>
              <a:ext uri="{FF2B5EF4-FFF2-40B4-BE49-F238E27FC236}">
                <a16:creationId xmlns:a16="http://schemas.microsoft.com/office/drawing/2014/main" id="{729E7B49-E1D9-4EAE-8B30-D958A9580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3144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D2BA0570-7BB5-4FB7-B41A-048CE0327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316"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1CEED33-C027-660C-6795-09343D7EEC60}"/>
              </a:ext>
            </a:extLst>
          </p:cNvPr>
          <p:cNvPicPr>
            <a:picLocks noChangeAspect="1"/>
          </p:cNvPicPr>
          <p:nvPr/>
        </p:nvPicPr>
        <p:blipFill rotWithShape="1">
          <a:blip r:embed="rId2">
            <a:alphaModFix amt="80000"/>
          </a:blip>
          <a:srcRect l="18858" r="14479" b="-2"/>
          <a:stretch/>
        </p:blipFill>
        <p:spPr>
          <a:xfrm>
            <a:off x="6097316" y="-3108"/>
            <a:ext cx="6098262" cy="6861108"/>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3" name="Subtitle 2">
            <a:extLst>
              <a:ext uri="{FF2B5EF4-FFF2-40B4-BE49-F238E27FC236}">
                <a16:creationId xmlns:a16="http://schemas.microsoft.com/office/drawing/2014/main" id="{50F3D90E-AD13-2C34-586A-47EA02AD57F4}"/>
              </a:ext>
            </a:extLst>
          </p:cNvPr>
          <p:cNvSpPr>
            <a:spLocks noGrp="1"/>
          </p:cNvSpPr>
          <p:nvPr>
            <p:ph type="subTitle" idx="1"/>
          </p:nvPr>
        </p:nvSpPr>
        <p:spPr>
          <a:xfrm>
            <a:off x="7696705" y="3674327"/>
            <a:ext cx="3669711" cy="2415793"/>
          </a:xfrm>
        </p:spPr>
        <p:txBody>
          <a:bodyPr anchor="b">
            <a:normAutofit/>
          </a:bodyPr>
          <a:lstStyle/>
          <a:p>
            <a:pPr algn="r"/>
            <a:r>
              <a:rPr lang="en-US" dirty="0">
                <a:solidFill>
                  <a:srgbClr val="FFFFFF"/>
                </a:solidFill>
              </a:rPr>
              <a:t>Lincoln Brown</a:t>
            </a:r>
          </a:p>
          <a:p>
            <a:pPr algn="r"/>
            <a:r>
              <a:rPr lang="en-US" dirty="0">
                <a:solidFill>
                  <a:srgbClr val="FFFFFF"/>
                </a:solidFill>
              </a:rPr>
              <a:t>Professor Williams</a:t>
            </a:r>
          </a:p>
        </p:txBody>
      </p:sp>
    </p:spTree>
    <p:extLst>
      <p:ext uri="{BB962C8B-B14F-4D97-AF65-F5344CB8AC3E}">
        <p14:creationId xmlns:p14="http://schemas.microsoft.com/office/powerpoint/2010/main" val="134024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Freeform: Shape 10">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FB82FF9-73D8-C795-329C-62D628728F44}"/>
              </a:ext>
            </a:extLst>
          </p:cNvPr>
          <p:cNvSpPr>
            <a:spLocks noGrp="1"/>
          </p:cNvSpPr>
          <p:nvPr>
            <p:ph type="title"/>
          </p:nvPr>
        </p:nvSpPr>
        <p:spPr>
          <a:xfrm>
            <a:off x="684223" y="968990"/>
            <a:ext cx="10611627" cy="1651379"/>
          </a:xfrm>
        </p:spPr>
        <p:txBody>
          <a:bodyPr anchor="ctr">
            <a:normAutofit/>
          </a:bodyPr>
          <a:lstStyle/>
          <a:p>
            <a:r>
              <a:rPr lang="en-US" dirty="0"/>
              <a:t>R Visualizations:</a:t>
            </a:r>
            <a:br>
              <a:rPr lang="en-US" dirty="0"/>
            </a:br>
            <a:r>
              <a:rPr lang="en-US" dirty="0"/>
              <a:t>Pie Chart</a:t>
            </a:r>
          </a:p>
        </p:txBody>
      </p:sp>
      <p:sp>
        <p:nvSpPr>
          <p:cNvPr id="3" name="Content Placeholder 2">
            <a:extLst>
              <a:ext uri="{FF2B5EF4-FFF2-40B4-BE49-F238E27FC236}">
                <a16:creationId xmlns:a16="http://schemas.microsoft.com/office/drawing/2014/main" id="{FF1ED8DB-AB6F-76BF-75E9-84AB2A6F23C5}"/>
              </a:ext>
            </a:extLst>
          </p:cNvPr>
          <p:cNvSpPr>
            <a:spLocks noGrp="1"/>
          </p:cNvSpPr>
          <p:nvPr>
            <p:ph idx="1"/>
          </p:nvPr>
        </p:nvSpPr>
        <p:spPr>
          <a:xfrm>
            <a:off x="6577738" y="2893475"/>
            <a:ext cx="4914058" cy="3242577"/>
          </a:xfrm>
        </p:spPr>
        <p:txBody>
          <a:bodyPr anchor="ctr">
            <a:normAutofit/>
          </a:bodyPr>
          <a:lstStyle/>
          <a:p>
            <a:pPr marL="0" indent="0">
              <a:buNone/>
            </a:pPr>
            <a:r>
              <a:rPr lang="en-US" dirty="0"/>
              <a:t>The pie chart shows the number of hot dogs eaten by each country. </a:t>
            </a:r>
          </a:p>
        </p:txBody>
      </p:sp>
      <p:pic>
        <p:nvPicPr>
          <p:cNvPr id="4" name="Picture 3" descr="A blue circle with white text&#10;&#10;Description automatically generated">
            <a:extLst>
              <a:ext uri="{FF2B5EF4-FFF2-40B4-BE49-F238E27FC236}">
                <a16:creationId xmlns:a16="http://schemas.microsoft.com/office/drawing/2014/main" id="{3BBF3847-13A3-BA22-3EE9-58E395A34B3F}"/>
              </a:ext>
            </a:extLst>
          </p:cNvPr>
          <p:cNvPicPr>
            <a:picLocks noChangeAspect="1"/>
          </p:cNvPicPr>
          <p:nvPr/>
        </p:nvPicPr>
        <p:blipFill>
          <a:blip r:embed="rId2">
            <a:alphaModFix/>
          </a:blip>
          <a:stretch>
            <a:fillRect/>
          </a:stretch>
        </p:blipFill>
        <p:spPr>
          <a:xfrm>
            <a:off x="764436" y="2884572"/>
            <a:ext cx="5265557" cy="3251482"/>
          </a:xfrm>
          <a:prstGeom prst="rect">
            <a:avLst/>
          </a:prstGeom>
        </p:spPr>
      </p:pic>
    </p:spTree>
    <p:extLst>
      <p:ext uri="{BB962C8B-B14F-4D97-AF65-F5344CB8AC3E}">
        <p14:creationId xmlns:p14="http://schemas.microsoft.com/office/powerpoint/2010/main" val="209117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AFE2D79-1305-FFE2-7775-8CED683BB5F0}"/>
              </a:ext>
            </a:extLst>
          </p:cNvPr>
          <p:cNvSpPr>
            <a:spLocks noGrp="1"/>
          </p:cNvSpPr>
          <p:nvPr>
            <p:ph type="title"/>
          </p:nvPr>
        </p:nvSpPr>
        <p:spPr>
          <a:xfrm>
            <a:off x="691079" y="725952"/>
            <a:ext cx="4038652" cy="1881178"/>
          </a:xfrm>
        </p:spPr>
        <p:txBody>
          <a:bodyPr>
            <a:normAutofit/>
          </a:bodyPr>
          <a:lstStyle/>
          <a:p>
            <a:r>
              <a:rPr lang="en-US" sz="4100"/>
              <a:t>R Visualizations:</a:t>
            </a:r>
            <a:br>
              <a:rPr lang="en-US" sz="4100"/>
            </a:br>
            <a:r>
              <a:rPr lang="en-US" sz="4100"/>
              <a:t>Donut Chart</a:t>
            </a:r>
          </a:p>
        </p:txBody>
      </p:sp>
      <p:sp>
        <p:nvSpPr>
          <p:cNvPr id="3" name="Content Placeholder 2">
            <a:extLst>
              <a:ext uri="{FF2B5EF4-FFF2-40B4-BE49-F238E27FC236}">
                <a16:creationId xmlns:a16="http://schemas.microsoft.com/office/drawing/2014/main" id="{17729BA1-D6E7-92AD-ACFF-6EF7DF1FC271}"/>
              </a:ext>
            </a:extLst>
          </p:cNvPr>
          <p:cNvSpPr>
            <a:spLocks noGrp="1"/>
          </p:cNvSpPr>
          <p:nvPr>
            <p:ph idx="1"/>
          </p:nvPr>
        </p:nvSpPr>
        <p:spPr>
          <a:xfrm>
            <a:off x="691079" y="2886117"/>
            <a:ext cx="4038652" cy="3276824"/>
          </a:xfrm>
        </p:spPr>
        <p:txBody>
          <a:bodyPr>
            <a:normAutofit/>
          </a:bodyPr>
          <a:lstStyle/>
          <a:p>
            <a:pPr marL="0" indent="0">
              <a:buNone/>
            </a:pPr>
            <a:r>
              <a:rPr lang="en-US" dirty="0"/>
              <a:t>The donut chart shows the number of new records set by a winner from each country. Germany and Mexico did not have any winners set new records.</a:t>
            </a:r>
          </a:p>
        </p:txBody>
      </p:sp>
      <p:pic>
        <p:nvPicPr>
          <p:cNvPr id="4" name="Picture 3" descr="A blue circle with white circle in center&#10;&#10;Description automatically generated">
            <a:extLst>
              <a:ext uri="{FF2B5EF4-FFF2-40B4-BE49-F238E27FC236}">
                <a16:creationId xmlns:a16="http://schemas.microsoft.com/office/drawing/2014/main" id="{A180D483-3D24-94AB-1FD2-C08230C76088}"/>
              </a:ext>
            </a:extLst>
          </p:cNvPr>
          <p:cNvPicPr>
            <a:picLocks noChangeAspect="1"/>
          </p:cNvPicPr>
          <p:nvPr/>
        </p:nvPicPr>
        <p:blipFill>
          <a:blip r:embed="rId2"/>
          <a:stretch>
            <a:fillRect/>
          </a:stretch>
        </p:blipFill>
        <p:spPr>
          <a:xfrm>
            <a:off x="5106333" y="1459928"/>
            <a:ext cx="6401443" cy="3952891"/>
          </a:xfrm>
          <a:prstGeom prst="rect">
            <a:avLst/>
          </a:prstGeom>
        </p:spPr>
      </p:pic>
    </p:spTree>
    <p:extLst>
      <p:ext uri="{BB962C8B-B14F-4D97-AF65-F5344CB8AC3E}">
        <p14:creationId xmlns:p14="http://schemas.microsoft.com/office/powerpoint/2010/main" val="88529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CAA1007-CB32-2862-81CE-95D59DECA3A1}"/>
              </a:ext>
            </a:extLst>
          </p:cNvPr>
          <p:cNvSpPr>
            <a:spLocks noGrp="1"/>
          </p:cNvSpPr>
          <p:nvPr>
            <p:ph type="title"/>
          </p:nvPr>
        </p:nvSpPr>
        <p:spPr>
          <a:xfrm>
            <a:off x="691079" y="725952"/>
            <a:ext cx="4038652" cy="1881178"/>
          </a:xfrm>
        </p:spPr>
        <p:txBody>
          <a:bodyPr>
            <a:normAutofit/>
          </a:bodyPr>
          <a:lstStyle/>
          <a:p>
            <a:r>
              <a:rPr lang="en-US" sz="4100"/>
              <a:t>R Visualizations:</a:t>
            </a:r>
            <a:br>
              <a:rPr lang="en-US" sz="4100"/>
            </a:br>
            <a:r>
              <a:rPr lang="en-US" sz="4100"/>
              <a:t>Line Graph</a:t>
            </a:r>
          </a:p>
        </p:txBody>
      </p:sp>
      <p:sp>
        <p:nvSpPr>
          <p:cNvPr id="3" name="Content Placeholder 2">
            <a:extLst>
              <a:ext uri="{FF2B5EF4-FFF2-40B4-BE49-F238E27FC236}">
                <a16:creationId xmlns:a16="http://schemas.microsoft.com/office/drawing/2014/main" id="{08D16386-F7CA-8227-1F83-82A4FE813B4C}"/>
              </a:ext>
            </a:extLst>
          </p:cNvPr>
          <p:cNvSpPr>
            <a:spLocks noGrp="1"/>
          </p:cNvSpPr>
          <p:nvPr>
            <p:ph idx="1"/>
          </p:nvPr>
        </p:nvSpPr>
        <p:spPr>
          <a:xfrm>
            <a:off x="691079" y="2886117"/>
            <a:ext cx="4038652" cy="3276824"/>
          </a:xfrm>
        </p:spPr>
        <p:txBody>
          <a:bodyPr>
            <a:normAutofit/>
          </a:bodyPr>
          <a:lstStyle/>
          <a:p>
            <a:pPr marL="0" indent="0">
              <a:buNone/>
            </a:pPr>
            <a:r>
              <a:rPr lang="en-US" dirty="0"/>
              <a:t>The line graph shows the number of hot dogs eaten to win the contest each year. </a:t>
            </a:r>
          </a:p>
        </p:txBody>
      </p:sp>
      <p:pic>
        <p:nvPicPr>
          <p:cNvPr id="5" name="Picture 4">
            <a:extLst>
              <a:ext uri="{FF2B5EF4-FFF2-40B4-BE49-F238E27FC236}">
                <a16:creationId xmlns:a16="http://schemas.microsoft.com/office/drawing/2014/main" id="{63754C3D-866A-EABC-9EF1-18714A84DD95}"/>
              </a:ext>
            </a:extLst>
          </p:cNvPr>
          <p:cNvPicPr>
            <a:picLocks noChangeAspect="1"/>
          </p:cNvPicPr>
          <p:nvPr/>
        </p:nvPicPr>
        <p:blipFill>
          <a:blip r:embed="rId2"/>
          <a:stretch>
            <a:fillRect/>
          </a:stretch>
        </p:blipFill>
        <p:spPr>
          <a:xfrm>
            <a:off x="5106333" y="1459928"/>
            <a:ext cx="6401443" cy="3952891"/>
          </a:xfrm>
          <a:prstGeom prst="rect">
            <a:avLst/>
          </a:prstGeom>
        </p:spPr>
      </p:pic>
    </p:spTree>
    <p:extLst>
      <p:ext uri="{BB962C8B-B14F-4D97-AF65-F5344CB8AC3E}">
        <p14:creationId xmlns:p14="http://schemas.microsoft.com/office/powerpoint/2010/main" val="399312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081" name="Group 3080">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82" name="Straight Connector 308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4" name="Straight Connector 308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0" name="Straight Connector 308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1" name="Straight Connector 309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2" name="Straight Connector 309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3" name="Straight Connector 309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4" name="Straight Connector 309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6" name="Straight Connector 309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8" name="Straight Connector 309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0" name="Straight Connector 309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1" name="Straight Connector 310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2" name="Straight Connector 310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3" name="Straight Connector 310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4" name="Straight Connector 310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5" name="Straight Connector 310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7" name="Straight Connector 310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8" name="Straight Connector 310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9" name="Straight Connector 310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0" name="Straight Connector 3109">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1" name="Straight Connector 311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2" name="Straight Connector 3111">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114" name="Right Triangle 3113">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A45A3C2-55F5-8652-6C06-C0840F65C375}"/>
              </a:ext>
            </a:extLst>
          </p:cNvPr>
          <p:cNvSpPr>
            <a:spLocks noGrp="1"/>
          </p:cNvSpPr>
          <p:nvPr>
            <p:ph type="title"/>
          </p:nvPr>
        </p:nvSpPr>
        <p:spPr>
          <a:xfrm>
            <a:off x="691079" y="725952"/>
            <a:ext cx="4038652" cy="1881178"/>
          </a:xfrm>
        </p:spPr>
        <p:txBody>
          <a:bodyPr>
            <a:normAutofit/>
          </a:bodyPr>
          <a:lstStyle/>
          <a:p>
            <a:pPr>
              <a:lnSpc>
                <a:spcPct val="90000"/>
              </a:lnSpc>
            </a:pPr>
            <a:r>
              <a:rPr lang="en-US" sz="4100"/>
              <a:t>Python Visualizations:</a:t>
            </a:r>
            <a:br>
              <a:rPr lang="en-US" sz="4100"/>
            </a:br>
            <a:r>
              <a:rPr lang="en-US" sz="4100"/>
              <a:t>Bar Graph</a:t>
            </a:r>
          </a:p>
        </p:txBody>
      </p:sp>
      <p:sp>
        <p:nvSpPr>
          <p:cNvPr id="3" name="Content Placeholder 2">
            <a:extLst>
              <a:ext uri="{FF2B5EF4-FFF2-40B4-BE49-F238E27FC236}">
                <a16:creationId xmlns:a16="http://schemas.microsoft.com/office/drawing/2014/main" id="{405A38A4-ED0F-B7C5-756E-635EB821DE7B}"/>
              </a:ext>
            </a:extLst>
          </p:cNvPr>
          <p:cNvSpPr>
            <a:spLocks noGrp="1"/>
          </p:cNvSpPr>
          <p:nvPr>
            <p:ph idx="1"/>
          </p:nvPr>
        </p:nvSpPr>
        <p:spPr>
          <a:xfrm>
            <a:off x="691079" y="2886117"/>
            <a:ext cx="4038652" cy="3276824"/>
          </a:xfrm>
        </p:spPr>
        <p:txBody>
          <a:bodyPr>
            <a:normAutofit/>
          </a:bodyPr>
          <a:lstStyle/>
          <a:p>
            <a:pPr marL="0" indent="0">
              <a:buNone/>
            </a:pPr>
            <a:r>
              <a:rPr lang="en-US" dirty="0"/>
              <a:t>The bar graph shows the number of hot dogs eaten by each country. </a:t>
            </a:r>
          </a:p>
          <a:p>
            <a:pPr marL="0" indent="0">
              <a:buNone/>
            </a:pPr>
            <a:endParaRPr lang="en-US" dirty="0"/>
          </a:p>
        </p:txBody>
      </p:sp>
      <p:pic>
        <p:nvPicPr>
          <p:cNvPr id="3074" name="Picture 2">
            <a:extLst>
              <a:ext uri="{FF2B5EF4-FFF2-40B4-BE49-F238E27FC236}">
                <a16:creationId xmlns:a16="http://schemas.microsoft.com/office/drawing/2014/main" id="{22BC2235-1AE1-F61C-7E25-54D76F05BE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6333" y="899802"/>
            <a:ext cx="6401443" cy="507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30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105" name="Group 4104">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06" name="Straight Connector 4105">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08" name="Straight Connector 4107">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09" name="Straight Connector 4108">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0" name="Straight Connector 4109">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1" name="Straight Connector 4110">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2" name="Straight Connector 4111">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3" name="Straight Connector 4112">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5" name="Straight Connector 4114">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6" name="Straight Connector 4115">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7" name="Straight Connector 4116">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8" name="Straight Connector 4117">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19" name="Straight Connector 4118">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0" name="Straight Connector 4119">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1" name="Straight Connector 4120">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2" name="Straight Connector 4121">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3" name="Straight Connector 4122">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4" name="Straight Connector 4123">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5" name="Straight Connector 4124">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6" name="Straight Connector 4125">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7" name="Straight Connector 4126">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8" name="Straight Connector 4127">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29" name="Straight Connector 4128">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0" name="Straight Connector 4129">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1" name="Straight Connector 4130">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2" name="Straight Connector 4131">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3" name="Straight Connector 4132">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4" name="Straight Connector 4133">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5" name="Straight Connector 4134">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6" name="Straight Connector 4135">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38" name="Right Triangle 413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41BD33D-156D-14EF-4216-FE2F9B201BB3}"/>
              </a:ext>
            </a:extLst>
          </p:cNvPr>
          <p:cNvSpPr>
            <a:spLocks noGrp="1"/>
          </p:cNvSpPr>
          <p:nvPr>
            <p:ph type="title"/>
          </p:nvPr>
        </p:nvSpPr>
        <p:spPr>
          <a:xfrm>
            <a:off x="691079" y="725952"/>
            <a:ext cx="4038652" cy="1881178"/>
          </a:xfrm>
        </p:spPr>
        <p:txBody>
          <a:bodyPr>
            <a:normAutofit/>
          </a:bodyPr>
          <a:lstStyle/>
          <a:p>
            <a:pPr>
              <a:lnSpc>
                <a:spcPct val="90000"/>
              </a:lnSpc>
            </a:pPr>
            <a:r>
              <a:rPr lang="en-US" sz="3400"/>
              <a:t>Python Visualizations:</a:t>
            </a:r>
            <a:br>
              <a:rPr lang="en-US" sz="3400"/>
            </a:br>
            <a:r>
              <a:rPr lang="en-US" sz="3400"/>
              <a:t>Stacked Bar Graph</a:t>
            </a:r>
          </a:p>
        </p:txBody>
      </p:sp>
      <p:sp>
        <p:nvSpPr>
          <p:cNvPr id="3" name="Content Placeholder 2">
            <a:extLst>
              <a:ext uri="{FF2B5EF4-FFF2-40B4-BE49-F238E27FC236}">
                <a16:creationId xmlns:a16="http://schemas.microsoft.com/office/drawing/2014/main" id="{BE19A930-7CDB-421E-8BB5-4EF6272650A3}"/>
              </a:ext>
            </a:extLst>
          </p:cNvPr>
          <p:cNvSpPr>
            <a:spLocks noGrp="1"/>
          </p:cNvSpPr>
          <p:nvPr>
            <p:ph idx="1"/>
          </p:nvPr>
        </p:nvSpPr>
        <p:spPr>
          <a:xfrm>
            <a:off x="691079" y="2886117"/>
            <a:ext cx="4038652" cy="3276824"/>
          </a:xfrm>
        </p:spPr>
        <p:txBody>
          <a:bodyPr>
            <a:normAutofit/>
          </a:bodyPr>
          <a:lstStyle/>
          <a:p>
            <a:pPr marL="0" indent="0">
              <a:buNone/>
            </a:pPr>
            <a:r>
              <a:rPr lang="en-US" dirty="0"/>
              <a:t>This stacked bar graph shows the number of total hot dogs eaten by each contest winner. The number of hot dogs eaten by the winner in each year are segmented in the bar representing the total sum of hot dogs eaten.</a:t>
            </a:r>
          </a:p>
          <a:p>
            <a:pPr marL="0" indent="0">
              <a:buNone/>
            </a:pPr>
            <a:endParaRPr lang="en-US" dirty="0"/>
          </a:p>
        </p:txBody>
      </p:sp>
      <p:pic>
        <p:nvPicPr>
          <p:cNvPr id="4098" name="Picture 2">
            <a:extLst>
              <a:ext uri="{FF2B5EF4-FFF2-40B4-BE49-F238E27FC236}">
                <a16:creationId xmlns:a16="http://schemas.microsoft.com/office/drawing/2014/main" id="{90161ED3-2D2C-1A79-B015-AA12C504F8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6333" y="1315896"/>
            <a:ext cx="6401443" cy="424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3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28" name="Straight Connector 512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29" name="Straight Connector 512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0" name="Straight Connector 512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1" name="Straight Connector 513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2" name="Straight Connector 513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3" name="Straight Connector 513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4" name="Straight Connector 513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5" name="Straight Connector 513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6" name="Straight Connector 513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7" name="Straight Connector 513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8" name="Straight Connector 513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9" name="Straight Connector 513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0" name="Straight Connector 513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1" name="Straight Connector 514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2" name="Straight Connector 514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3" name="Straight Connector 514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4" name="Straight Connector 514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5" name="Straight Connector 514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6" name="Straight Connector 514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7" name="Straight Connector 514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8" name="Straight Connector 514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9" name="Straight Connector 514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0" name="Straight Connector 514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1" name="Straight Connector 515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2" name="Straight Connector 515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3" name="Straight Connector 515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4" name="Straight Connector 515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5" name="Straight Connector 515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6" name="Straight Connector 515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7" name="Straight Connector 515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8" name="Straight Connector 515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160" name="Right Triangle 515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162" name="Rectangle 516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64" name="Group 5163">
            <a:extLst>
              <a:ext uri="{FF2B5EF4-FFF2-40B4-BE49-F238E27FC236}">
                <a16:creationId xmlns:a16="http://schemas.microsoft.com/office/drawing/2014/main" id="{2805421D-23CB-40F5-9098-D716667E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65" name="Straight Connector 5164">
              <a:extLst>
                <a:ext uri="{FF2B5EF4-FFF2-40B4-BE49-F238E27FC236}">
                  <a16:creationId xmlns:a16="http://schemas.microsoft.com/office/drawing/2014/main" id="{EBEDFB19-5DE1-4CA8-842F-CF9657C9B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6" name="Straight Connector 5165">
              <a:extLst>
                <a:ext uri="{FF2B5EF4-FFF2-40B4-BE49-F238E27FC236}">
                  <a16:creationId xmlns:a16="http://schemas.microsoft.com/office/drawing/2014/main" id="{8B04A073-94DC-4578-A9E2-F2E11D914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7" name="Straight Connector 5166">
              <a:extLst>
                <a:ext uri="{FF2B5EF4-FFF2-40B4-BE49-F238E27FC236}">
                  <a16:creationId xmlns:a16="http://schemas.microsoft.com/office/drawing/2014/main" id="{77F7BBB2-E3AC-457B-807F-64236CF302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8" name="Straight Connector 5167">
              <a:extLst>
                <a:ext uri="{FF2B5EF4-FFF2-40B4-BE49-F238E27FC236}">
                  <a16:creationId xmlns:a16="http://schemas.microsoft.com/office/drawing/2014/main" id="{30853883-33B5-4C34-9FBE-49F74C5076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9" name="Straight Connector 5168">
              <a:extLst>
                <a:ext uri="{FF2B5EF4-FFF2-40B4-BE49-F238E27FC236}">
                  <a16:creationId xmlns:a16="http://schemas.microsoft.com/office/drawing/2014/main" id="{23148E7B-B5D6-4263-9D85-5D3DFB6178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0" name="Straight Connector 5169">
              <a:extLst>
                <a:ext uri="{FF2B5EF4-FFF2-40B4-BE49-F238E27FC236}">
                  <a16:creationId xmlns:a16="http://schemas.microsoft.com/office/drawing/2014/main" id="{3967EC22-EFE1-454E-8FD1-12FFCD9D2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1" name="Straight Connector 5170">
              <a:extLst>
                <a:ext uri="{FF2B5EF4-FFF2-40B4-BE49-F238E27FC236}">
                  <a16:creationId xmlns:a16="http://schemas.microsoft.com/office/drawing/2014/main" id="{549EB4AF-9931-410A-9F68-C24B6C39E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2" name="Straight Connector 5171">
              <a:extLst>
                <a:ext uri="{FF2B5EF4-FFF2-40B4-BE49-F238E27FC236}">
                  <a16:creationId xmlns:a16="http://schemas.microsoft.com/office/drawing/2014/main" id="{64941F79-4D72-496E-AE99-73B9E1F72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3" name="Straight Connector 5172">
              <a:extLst>
                <a:ext uri="{FF2B5EF4-FFF2-40B4-BE49-F238E27FC236}">
                  <a16:creationId xmlns:a16="http://schemas.microsoft.com/office/drawing/2014/main" id="{2D4E79B3-CB64-439D-B1FC-FC4BF47CD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4" name="Straight Connector 5173">
              <a:extLst>
                <a:ext uri="{FF2B5EF4-FFF2-40B4-BE49-F238E27FC236}">
                  <a16:creationId xmlns:a16="http://schemas.microsoft.com/office/drawing/2014/main" id="{192598D1-4713-4DC0-BD6B-7CC594357A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5" name="Straight Connector 5174">
              <a:extLst>
                <a:ext uri="{FF2B5EF4-FFF2-40B4-BE49-F238E27FC236}">
                  <a16:creationId xmlns:a16="http://schemas.microsoft.com/office/drawing/2014/main" id="{F5EB19DC-1DB5-4675-A6DE-6360F0AD7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6" name="Straight Connector 5175">
              <a:extLst>
                <a:ext uri="{FF2B5EF4-FFF2-40B4-BE49-F238E27FC236}">
                  <a16:creationId xmlns:a16="http://schemas.microsoft.com/office/drawing/2014/main" id="{E05E56D6-1D38-4913-B543-41ECE2C46B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7" name="Straight Connector 5176">
              <a:extLst>
                <a:ext uri="{FF2B5EF4-FFF2-40B4-BE49-F238E27FC236}">
                  <a16:creationId xmlns:a16="http://schemas.microsoft.com/office/drawing/2014/main" id="{BF6ACC1A-6B97-4B0B-A036-F818906236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8" name="Straight Connector 5177">
              <a:extLst>
                <a:ext uri="{FF2B5EF4-FFF2-40B4-BE49-F238E27FC236}">
                  <a16:creationId xmlns:a16="http://schemas.microsoft.com/office/drawing/2014/main" id="{72197E3E-AC71-447A-A5F1-AC337FD73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9" name="Straight Connector 5178">
              <a:extLst>
                <a:ext uri="{FF2B5EF4-FFF2-40B4-BE49-F238E27FC236}">
                  <a16:creationId xmlns:a16="http://schemas.microsoft.com/office/drawing/2014/main" id="{337D0DA4-9FA9-4502-8296-6DD8842C3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0" name="Straight Connector 5179">
              <a:extLst>
                <a:ext uri="{FF2B5EF4-FFF2-40B4-BE49-F238E27FC236}">
                  <a16:creationId xmlns:a16="http://schemas.microsoft.com/office/drawing/2014/main" id="{EA94CC6E-AA45-4AFF-8EC6-17FE42173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1" name="Straight Connector 5180">
              <a:extLst>
                <a:ext uri="{FF2B5EF4-FFF2-40B4-BE49-F238E27FC236}">
                  <a16:creationId xmlns:a16="http://schemas.microsoft.com/office/drawing/2014/main" id="{B330A0C5-0C67-4AC8-9F75-D63277BFF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2" name="Straight Connector 5181">
              <a:extLst>
                <a:ext uri="{FF2B5EF4-FFF2-40B4-BE49-F238E27FC236}">
                  <a16:creationId xmlns:a16="http://schemas.microsoft.com/office/drawing/2014/main" id="{310410FE-F829-4EB2-98EE-397D51FC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3" name="Straight Connector 5182">
              <a:extLst>
                <a:ext uri="{FF2B5EF4-FFF2-40B4-BE49-F238E27FC236}">
                  <a16:creationId xmlns:a16="http://schemas.microsoft.com/office/drawing/2014/main" id="{AE2C1BE1-F256-4B52-BB5D-50C84668FA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4" name="Straight Connector 5183">
              <a:extLst>
                <a:ext uri="{FF2B5EF4-FFF2-40B4-BE49-F238E27FC236}">
                  <a16:creationId xmlns:a16="http://schemas.microsoft.com/office/drawing/2014/main" id="{1E104CCA-10BA-45D1-A504-EF3AD7334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5" name="Straight Connector 5184">
              <a:extLst>
                <a:ext uri="{FF2B5EF4-FFF2-40B4-BE49-F238E27FC236}">
                  <a16:creationId xmlns:a16="http://schemas.microsoft.com/office/drawing/2014/main" id="{06E7DBD2-8DAE-45A0-9A8C-331329107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6" name="Straight Connector 5185">
              <a:extLst>
                <a:ext uri="{FF2B5EF4-FFF2-40B4-BE49-F238E27FC236}">
                  <a16:creationId xmlns:a16="http://schemas.microsoft.com/office/drawing/2014/main" id="{2AD51F90-1778-4825-87B9-E04A473A4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7" name="Straight Connector 5186">
              <a:extLst>
                <a:ext uri="{FF2B5EF4-FFF2-40B4-BE49-F238E27FC236}">
                  <a16:creationId xmlns:a16="http://schemas.microsoft.com/office/drawing/2014/main" id="{18B4C11C-68F4-4AAA-B3C6-99B339FD5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8" name="Straight Connector 5187">
              <a:extLst>
                <a:ext uri="{FF2B5EF4-FFF2-40B4-BE49-F238E27FC236}">
                  <a16:creationId xmlns:a16="http://schemas.microsoft.com/office/drawing/2014/main" id="{6F65B701-4451-455A-A72C-968591A58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9" name="Straight Connector 5188">
              <a:extLst>
                <a:ext uri="{FF2B5EF4-FFF2-40B4-BE49-F238E27FC236}">
                  <a16:creationId xmlns:a16="http://schemas.microsoft.com/office/drawing/2014/main" id="{A8E9A4D7-E804-4F7D-B46F-9182BE11D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0" name="Straight Connector 5189">
              <a:extLst>
                <a:ext uri="{FF2B5EF4-FFF2-40B4-BE49-F238E27FC236}">
                  <a16:creationId xmlns:a16="http://schemas.microsoft.com/office/drawing/2014/main" id="{8522ECDE-9CC3-4260-A85A-1575376E7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1" name="Straight Connector 5190">
              <a:extLst>
                <a:ext uri="{FF2B5EF4-FFF2-40B4-BE49-F238E27FC236}">
                  <a16:creationId xmlns:a16="http://schemas.microsoft.com/office/drawing/2014/main" id="{E940BF09-5C37-4ABA-919D-A22281C3A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2" name="Straight Connector 5191">
              <a:extLst>
                <a:ext uri="{FF2B5EF4-FFF2-40B4-BE49-F238E27FC236}">
                  <a16:creationId xmlns:a16="http://schemas.microsoft.com/office/drawing/2014/main" id="{AECA37BD-68D3-427B-9FDA-2ADAFCF5D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3" name="Straight Connector 5192">
              <a:extLst>
                <a:ext uri="{FF2B5EF4-FFF2-40B4-BE49-F238E27FC236}">
                  <a16:creationId xmlns:a16="http://schemas.microsoft.com/office/drawing/2014/main" id="{9C5F91D5-B215-42B0-81E5-7CE4263BDD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4" name="Straight Connector 5193">
              <a:extLst>
                <a:ext uri="{FF2B5EF4-FFF2-40B4-BE49-F238E27FC236}">
                  <a16:creationId xmlns:a16="http://schemas.microsoft.com/office/drawing/2014/main" id="{0C21ED72-60A2-439D-8DD2-85900BA4CB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5" name="Straight Connector 5194">
              <a:extLst>
                <a:ext uri="{FF2B5EF4-FFF2-40B4-BE49-F238E27FC236}">
                  <a16:creationId xmlns:a16="http://schemas.microsoft.com/office/drawing/2014/main" id="{E853A371-AB64-4677-9E5A-FE61C0E04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197" name="Right Triangle 5196">
            <a:extLst>
              <a:ext uri="{FF2B5EF4-FFF2-40B4-BE49-F238E27FC236}">
                <a16:creationId xmlns:a16="http://schemas.microsoft.com/office/drawing/2014/main" id="{B3093A12-B759-4321-96FD-060689E3A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1541" y="-28737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89E481C-B99D-F779-0E72-E504D43AFAEF}"/>
              </a:ext>
            </a:extLst>
          </p:cNvPr>
          <p:cNvSpPr>
            <a:spLocks noGrp="1"/>
          </p:cNvSpPr>
          <p:nvPr>
            <p:ph type="title"/>
          </p:nvPr>
        </p:nvSpPr>
        <p:spPr>
          <a:xfrm>
            <a:off x="7073120" y="722903"/>
            <a:ext cx="4415630" cy="2460770"/>
          </a:xfrm>
        </p:spPr>
        <p:txBody>
          <a:bodyPr vert="horz" lIns="91440" tIns="45720" rIns="91440" bIns="45720" rtlCol="0" anchor="b">
            <a:normAutofit/>
          </a:bodyPr>
          <a:lstStyle/>
          <a:p>
            <a:r>
              <a:rPr lang="en-US" sz="5000"/>
              <a:t>Python Visualizations:</a:t>
            </a:r>
            <a:br>
              <a:rPr lang="en-US" sz="5000"/>
            </a:br>
            <a:r>
              <a:rPr lang="en-US" sz="5000"/>
              <a:t>Pie Chart</a:t>
            </a:r>
          </a:p>
        </p:txBody>
      </p:sp>
      <p:sp>
        <p:nvSpPr>
          <p:cNvPr id="3" name="Content Placeholder 2">
            <a:extLst>
              <a:ext uri="{FF2B5EF4-FFF2-40B4-BE49-F238E27FC236}">
                <a16:creationId xmlns:a16="http://schemas.microsoft.com/office/drawing/2014/main" id="{287E2CFB-8CF0-6C28-7F01-345B7B49E4F4}"/>
              </a:ext>
            </a:extLst>
          </p:cNvPr>
          <p:cNvSpPr>
            <a:spLocks noGrp="1"/>
          </p:cNvSpPr>
          <p:nvPr>
            <p:ph idx="1"/>
          </p:nvPr>
        </p:nvSpPr>
        <p:spPr>
          <a:xfrm>
            <a:off x="7073120" y="3428997"/>
            <a:ext cx="4415630" cy="2306639"/>
          </a:xfrm>
        </p:spPr>
        <p:txBody>
          <a:bodyPr vert="horz" lIns="91440" tIns="45720" rIns="91440" bIns="45720" rtlCol="0">
            <a:normAutofit/>
          </a:bodyPr>
          <a:lstStyle/>
          <a:p>
            <a:pPr marL="0" indent="0">
              <a:buNone/>
            </a:pPr>
            <a:r>
              <a:rPr lang="en-US" sz="2400"/>
              <a:t>The pie chart shows the number of hot dogs eaten by each country. </a:t>
            </a:r>
          </a:p>
        </p:txBody>
      </p:sp>
      <p:pic>
        <p:nvPicPr>
          <p:cNvPr id="5122" name="Picture 2">
            <a:extLst>
              <a:ext uri="{FF2B5EF4-FFF2-40B4-BE49-F238E27FC236}">
                <a16:creationId xmlns:a16="http://schemas.microsoft.com/office/drawing/2014/main" id="{C3C7488C-D3E9-E4E3-E191-7E62E180EB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4212" y="893373"/>
            <a:ext cx="5414891" cy="507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3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153" name="Group 615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54" name="Straight Connector 615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6" name="Straight Connector 615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186" name="Right Triangle 618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68D425-CCB3-6668-09F9-5CE9EFE61D4B}"/>
              </a:ext>
            </a:extLst>
          </p:cNvPr>
          <p:cNvSpPr>
            <a:spLocks noGrp="1"/>
          </p:cNvSpPr>
          <p:nvPr>
            <p:ph type="title"/>
          </p:nvPr>
        </p:nvSpPr>
        <p:spPr>
          <a:xfrm>
            <a:off x="691079" y="725952"/>
            <a:ext cx="4038652" cy="1881178"/>
          </a:xfrm>
        </p:spPr>
        <p:txBody>
          <a:bodyPr>
            <a:normAutofit/>
          </a:bodyPr>
          <a:lstStyle/>
          <a:p>
            <a:pPr>
              <a:lnSpc>
                <a:spcPct val="90000"/>
              </a:lnSpc>
            </a:pPr>
            <a:r>
              <a:rPr lang="en-US" sz="4100"/>
              <a:t>Python Visualizations:</a:t>
            </a:r>
            <a:br>
              <a:rPr lang="en-US" sz="4100"/>
            </a:br>
            <a:r>
              <a:rPr lang="en-US" sz="4100"/>
              <a:t>Donut Chart</a:t>
            </a:r>
          </a:p>
        </p:txBody>
      </p:sp>
      <p:sp>
        <p:nvSpPr>
          <p:cNvPr id="3" name="Content Placeholder 2">
            <a:extLst>
              <a:ext uri="{FF2B5EF4-FFF2-40B4-BE49-F238E27FC236}">
                <a16:creationId xmlns:a16="http://schemas.microsoft.com/office/drawing/2014/main" id="{FC9F76EE-CD34-0ADC-B5B5-FB161F5D6E81}"/>
              </a:ext>
            </a:extLst>
          </p:cNvPr>
          <p:cNvSpPr>
            <a:spLocks noGrp="1"/>
          </p:cNvSpPr>
          <p:nvPr>
            <p:ph idx="1"/>
          </p:nvPr>
        </p:nvSpPr>
        <p:spPr>
          <a:xfrm>
            <a:off x="691079" y="2886117"/>
            <a:ext cx="4038652" cy="3276824"/>
          </a:xfrm>
        </p:spPr>
        <p:txBody>
          <a:bodyPr>
            <a:normAutofit/>
          </a:bodyPr>
          <a:lstStyle/>
          <a:p>
            <a:pPr marL="0" indent="0">
              <a:buNone/>
            </a:pPr>
            <a:r>
              <a:rPr lang="en-US" dirty="0"/>
              <a:t>The donut chart shows the number of new records set by a winner from each country. Germany and Mexico did not have any winners set new records.</a:t>
            </a:r>
          </a:p>
          <a:p>
            <a:pPr marL="0" indent="0">
              <a:buNone/>
            </a:pPr>
            <a:endParaRPr lang="en-US" dirty="0"/>
          </a:p>
        </p:txBody>
      </p:sp>
      <p:pic>
        <p:nvPicPr>
          <p:cNvPr id="6146" name="Picture 2">
            <a:extLst>
              <a:ext uri="{FF2B5EF4-FFF2-40B4-BE49-F238E27FC236}">
                <a16:creationId xmlns:a16="http://schemas.microsoft.com/office/drawing/2014/main" id="{313DD706-A0A3-96A0-5BDE-13ABCCCF8F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6333" y="894442"/>
            <a:ext cx="6401443" cy="50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75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5" name="Rectangle 721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217" name="Group 7216">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218" name="Straight Connector 7217">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9" name="Straight Connector 7218">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0" name="Straight Connector 7219">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1" name="Straight Connector 7220">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2" name="Straight Connector 7221">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3" name="Straight Connector 7222">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4" name="Straight Connector 7223">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5" name="Straight Connector 7224">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6" name="Straight Connector 7225">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7" name="Straight Connector 7226">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8" name="Straight Connector 7227">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9" name="Straight Connector 7228">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0" name="Straight Connector 7229">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1" name="Straight Connector 7230">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2" name="Straight Connector 7231">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3" name="Straight Connector 7232">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4" name="Straight Connector 7233">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5" name="Straight Connector 7234">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6" name="Straight Connector 7235">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7" name="Straight Connector 7236">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8" name="Straight Connector 7237">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9" name="Straight Connector 7238">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0" name="Straight Connector 7239">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1" name="Straight Connector 7240">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2" name="Straight Connector 7241">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3" name="Straight Connector 7242">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4" name="Straight Connector 7243">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5" name="Straight Connector 7244">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6" name="Straight Connector 7245">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7" name="Straight Connector 7246">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8" name="Straight Connector 7247">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250" name="Right Triangle 7249">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640C670-02D6-2268-18FE-5101B14D6A58}"/>
              </a:ext>
            </a:extLst>
          </p:cNvPr>
          <p:cNvSpPr>
            <a:spLocks noGrp="1"/>
          </p:cNvSpPr>
          <p:nvPr>
            <p:ph type="title"/>
          </p:nvPr>
        </p:nvSpPr>
        <p:spPr>
          <a:xfrm>
            <a:off x="691079" y="725952"/>
            <a:ext cx="4038652" cy="1881178"/>
          </a:xfrm>
        </p:spPr>
        <p:txBody>
          <a:bodyPr>
            <a:normAutofit/>
          </a:bodyPr>
          <a:lstStyle/>
          <a:p>
            <a:pPr>
              <a:lnSpc>
                <a:spcPct val="90000"/>
              </a:lnSpc>
            </a:pPr>
            <a:r>
              <a:rPr lang="en-US" sz="4100"/>
              <a:t>Python Visualizations:</a:t>
            </a:r>
            <a:br>
              <a:rPr lang="en-US" sz="4100"/>
            </a:br>
            <a:r>
              <a:rPr lang="en-US" sz="4100"/>
              <a:t>Line Chart</a:t>
            </a:r>
          </a:p>
        </p:txBody>
      </p:sp>
      <p:sp>
        <p:nvSpPr>
          <p:cNvPr id="3" name="Content Placeholder 2">
            <a:extLst>
              <a:ext uri="{FF2B5EF4-FFF2-40B4-BE49-F238E27FC236}">
                <a16:creationId xmlns:a16="http://schemas.microsoft.com/office/drawing/2014/main" id="{44127DB7-B385-8B06-D0B1-5F47B2005FE3}"/>
              </a:ext>
            </a:extLst>
          </p:cNvPr>
          <p:cNvSpPr>
            <a:spLocks noGrp="1"/>
          </p:cNvSpPr>
          <p:nvPr>
            <p:ph idx="1"/>
          </p:nvPr>
        </p:nvSpPr>
        <p:spPr>
          <a:xfrm>
            <a:off x="691079" y="2886117"/>
            <a:ext cx="4038652" cy="3276824"/>
          </a:xfrm>
        </p:spPr>
        <p:txBody>
          <a:bodyPr>
            <a:normAutofit/>
          </a:bodyPr>
          <a:lstStyle/>
          <a:p>
            <a:pPr marL="0" indent="0">
              <a:buNone/>
            </a:pPr>
            <a:r>
              <a:rPr lang="en-US" dirty="0"/>
              <a:t>The line chart shows the number of hot dogs eaten by the winner for each year of the contest.</a:t>
            </a:r>
          </a:p>
        </p:txBody>
      </p:sp>
      <p:pic>
        <p:nvPicPr>
          <p:cNvPr id="7172" name="Picture 4">
            <a:extLst>
              <a:ext uri="{FF2B5EF4-FFF2-40B4-BE49-F238E27FC236}">
                <a16:creationId xmlns:a16="http://schemas.microsoft.com/office/drawing/2014/main" id="{E5656BD5-9097-28F7-BA61-D3A7DB4E8D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6333" y="859793"/>
            <a:ext cx="6401443" cy="515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4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F08D-1F03-1082-C38C-1CD312B5275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4C062E0-DD96-9434-369F-9FC43F7C0232}"/>
              </a:ext>
            </a:extLst>
          </p:cNvPr>
          <p:cNvSpPr>
            <a:spLocks noGrp="1"/>
          </p:cNvSpPr>
          <p:nvPr>
            <p:ph idx="1"/>
          </p:nvPr>
        </p:nvSpPr>
        <p:spPr/>
        <p:txBody>
          <a:bodyPr/>
          <a:lstStyle/>
          <a:p>
            <a:r>
              <a:rPr lang="en-US" dirty="0"/>
              <a:t>I used the </a:t>
            </a:r>
            <a:r>
              <a:rPr lang="en-US" dirty="0" err="1"/>
              <a:t>hotdog_contest_winners</a:t>
            </a:r>
            <a:r>
              <a:rPr lang="en-US" dirty="0"/>
              <a:t> dataset to complete this assignment.</a:t>
            </a:r>
          </a:p>
          <a:p>
            <a:r>
              <a:rPr lang="en-US" dirty="0"/>
              <a:t>I created my visualizations with Tableau, R, and Python. </a:t>
            </a:r>
          </a:p>
          <a:p>
            <a:r>
              <a:rPr lang="en-US" dirty="0"/>
              <a:t>I attempted to make the visualizations as consistent as possible across the different visualization tools. I wanted to challenge myself to not just make </a:t>
            </a:r>
            <a:r>
              <a:rPr lang="en-US"/>
              <a:t>the graphs </a:t>
            </a:r>
            <a:r>
              <a:rPr lang="en-US" dirty="0"/>
              <a:t>but make the graphs as similar as possible using the different tools so that I could understand the intricacies of color and graph layout. </a:t>
            </a:r>
          </a:p>
        </p:txBody>
      </p:sp>
    </p:spTree>
    <p:extLst>
      <p:ext uri="{BB962C8B-B14F-4D97-AF65-F5344CB8AC3E}">
        <p14:creationId xmlns:p14="http://schemas.microsoft.com/office/powerpoint/2010/main" val="184205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1" name="Freeform: Shape 10">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D206B46-266C-77A1-F5B3-255E8474234A}"/>
              </a:ext>
            </a:extLst>
          </p:cNvPr>
          <p:cNvSpPr>
            <a:spLocks noGrp="1"/>
          </p:cNvSpPr>
          <p:nvPr>
            <p:ph type="title"/>
          </p:nvPr>
        </p:nvSpPr>
        <p:spPr>
          <a:xfrm>
            <a:off x="691079" y="725951"/>
            <a:ext cx="5408027" cy="1442463"/>
          </a:xfrm>
        </p:spPr>
        <p:txBody>
          <a:bodyPr>
            <a:normAutofit fontScale="90000"/>
          </a:bodyPr>
          <a:lstStyle/>
          <a:p>
            <a:r>
              <a:rPr lang="en-US" dirty="0"/>
              <a:t>Tableau Visualizations: </a:t>
            </a:r>
            <a:br>
              <a:rPr lang="en-US" dirty="0"/>
            </a:br>
            <a:r>
              <a:rPr lang="en-US" dirty="0"/>
              <a:t>Bar Graph</a:t>
            </a:r>
          </a:p>
        </p:txBody>
      </p:sp>
      <p:sp>
        <p:nvSpPr>
          <p:cNvPr id="3" name="Content Placeholder 2">
            <a:extLst>
              <a:ext uri="{FF2B5EF4-FFF2-40B4-BE49-F238E27FC236}">
                <a16:creationId xmlns:a16="http://schemas.microsoft.com/office/drawing/2014/main" id="{A0310D6A-8ED7-E6E4-A11E-BCDD61B18262}"/>
              </a:ext>
            </a:extLst>
          </p:cNvPr>
          <p:cNvSpPr>
            <a:spLocks noGrp="1"/>
          </p:cNvSpPr>
          <p:nvPr>
            <p:ph idx="1"/>
          </p:nvPr>
        </p:nvSpPr>
        <p:spPr>
          <a:xfrm>
            <a:off x="691079" y="2340131"/>
            <a:ext cx="4424633" cy="3791918"/>
          </a:xfrm>
        </p:spPr>
        <p:txBody>
          <a:bodyPr>
            <a:normAutofit/>
          </a:bodyPr>
          <a:lstStyle/>
          <a:p>
            <a:r>
              <a:rPr lang="en-US" dirty="0"/>
              <a:t>For the first Tableau Visualization, we have a bar graph showing the sum of hot dogs eaten by each country. </a:t>
            </a:r>
          </a:p>
          <a:p>
            <a:endParaRPr lang="en-US" dirty="0"/>
          </a:p>
        </p:txBody>
      </p:sp>
      <p:pic>
        <p:nvPicPr>
          <p:cNvPr id="4" name="Picture 3">
            <a:extLst>
              <a:ext uri="{FF2B5EF4-FFF2-40B4-BE49-F238E27FC236}">
                <a16:creationId xmlns:a16="http://schemas.microsoft.com/office/drawing/2014/main" id="{64A80F85-6BA3-3F68-FAFC-A0F91E8A140A}"/>
              </a:ext>
            </a:extLst>
          </p:cNvPr>
          <p:cNvPicPr>
            <a:picLocks noChangeAspect="1"/>
          </p:cNvPicPr>
          <p:nvPr/>
        </p:nvPicPr>
        <p:blipFill>
          <a:blip r:embed="rId2"/>
          <a:stretch>
            <a:fillRect/>
          </a:stretch>
        </p:blipFill>
        <p:spPr>
          <a:xfrm>
            <a:off x="8245167" y="721082"/>
            <a:ext cx="2085508" cy="5422322"/>
          </a:xfrm>
          <a:prstGeom prst="rect">
            <a:avLst/>
          </a:prstGeom>
        </p:spPr>
      </p:pic>
    </p:spTree>
    <p:extLst>
      <p:ext uri="{BB962C8B-B14F-4D97-AF65-F5344CB8AC3E}">
        <p14:creationId xmlns:p14="http://schemas.microsoft.com/office/powerpoint/2010/main" val="419238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6B71CFF-52C2-9540-5339-FEBB40C9BCF4}"/>
              </a:ext>
            </a:extLst>
          </p:cNvPr>
          <p:cNvSpPr>
            <a:spLocks noGrp="1"/>
          </p:cNvSpPr>
          <p:nvPr>
            <p:ph type="title"/>
          </p:nvPr>
        </p:nvSpPr>
        <p:spPr>
          <a:xfrm>
            <a:off x="691079" y="725952"/>
            <a:ext cx="4038652" cy="1881178"/>
          </a:xfrm>
        </p:spPr>
        <p:txBody>
          <a:bodyPr>
            <a:normAutofit/>
          </a:bodyPr>
          <a:lstStyle/>
          <a:p>
            <a:pPr>
              <a:lnSpc>
                <a:spcPct val="90000"/>
              </a:lnSpc>
            </a:pPr>
            <a:r>
              <a:rPr lang="en-US" sz="3400"/>
              <a:t>Tableau Visualizations:</a:t>
            </a:r>
            <a:br>
              <a:rPr lang="en-US" sz="3400"/>
            </a:br>
            <a:r>
              <a:rPr lang="en-US" sz="3400"/>
              <a:t>Stacked Bar Graph</a:t>
            </a:r>
          </a:p>
        </p:txBody>
      </p:sp>
      <p:sp>
        <p:nvSpPr>
          <p:cNvPr id="3" name="Content Placeholder 2">
            <a:extLst>
              <a:ext uri="{FF2B5EF4-FFF2-40B4-BE49-F238E27FC236}">
                <a16:creationId xmlns:a16="http://schemas.microsoft.com/office/drawing/2014/main" id="{10695B63-3530-5772-CCB2-86B02B46B462}"/>
              </a:ext>
            </a:extLst>
          </p:cNvPr>
          <p:cNvSpPr>
            <a:spLocks noGrp="1"/>
          </p:cNvSpPr>
          <p:nvPr>
            <p:ph idx="1"/>
          </p:nvPr>
        </p:nvSpPr>
        <p:spPr>
          <a:xfrm>
            <a:off x="691079" y="2886117"/>
            <a:ext cx="4038652" cy="3276824"/>
          </a:xfrm>
        </p:spPr>
        <p:txBody>
          <a:bodyPr>
            <a:normAutofit/>
          </a:bodyPr>
          <a:lstStyle/>
          <a:p>
            <a:r>
              <a:rPr lang="en-US" dirty="0"/>
              <a:t>Next, we have a stacked bar graph that shows the number of total hot dogs eaten by each contest winner. The number of hot dogs eaten by the winner in each year are segmented in the bar representing the total sum of hot dogs eaten.</a:t>
            </a:r>
          </a:p>
        </p:txBody>
      </p:sp>
      <p:pic>
        <p:nvPicPr>
          <p:cNvPr id="4" name="Picture 3">
            <a:extLst>
              <a:ext uri="{FF2B5EF4-FFF2-40B4-BE49-F238E27FC236}">
                <a16:creationId xmlns:a16="http://schemas.microsoft.com/office/drawing/2014/main" id="{E423C400-5C25-F6FB-4C8C-FC84159FCBB9}"/>
              </a:ext>
            </a:extLst>
          </p:cNvPr>
          <p:cNvPicPr>
            <a:picLocks noChangeAspect="1"/>
          </p:cNvPicPr>
          <p:nvPr/>
        </p:nvPicPr>
        <p:blipFill>
          <a:blip r:embed="rId2"/>
          <a:stretch>
            <a:fillRect/>
          </a:stretch>
        </p:blipFill>
        <p:spPr>
          <a:xfrm>
            <a:off x="5106333" y="801857"/>
            <a:ext cx="6401443" cy="5269033"/>
          </a:xfrm>
          <a:prstGeom prst="rect">
            <a:avLst/>
          </a:prstGeom>
        </p:spPr>
      </p:pic>
    </p:spTree>
    <p:extLst>
      <p:ext uri="{BB962C8B-B14F-4D97-AF65-F5344CB8AC3E}">
        <p14:creationId xmlns:p14="http://schemas.microsoft.com/office/powerpoint/2010/main" val="234539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2805421D-23CB-40F5-9098-D716667E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EBEDFB19-5DE1-4CA8-842F-CF9657C9B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B04A073-94DC-4578-A9E2-F2E11D914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7F7BBB2-E3AC-457B-807F-64236CF302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853883-33B5-4C34-9FBE-49F74C5076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3148E7B-B5D6-4263-9D85-5D3DFB6178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967EC22-EFE1-454E-8FD1-12FFCD9D2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49EB4AF-9931-410A-9F68-C24B6C39E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4941F79-4D72-496E-AE99-73B9E1F72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4E79B3-CB64-439D-B1FC-FC4BF47CD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92598D1-4713-4DC0-BD6B-7CC594357A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EB19DC-1DB5-4675-A6DE-6360F0AD7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05E56D6-1D38-4913-B543-41ECE2C46B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F6ACC1A-6B97-4B0B-A036-F818906236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2197E3E-AC71-447A-A5F1-AC337FD73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37D0DA4-9FA9-4502-8296-6DD8842C3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94CC6E-AA45-4AFF-8EC6-17FE42173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330A0C5-0C67-4AC8-9F75-D63277BFF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10410FE-F829-4EB2-98EE-397D51FC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E2C1BE1-F256-4B52-BB5D-50C84668FA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E104CCA-10BA-45D1-A504-EF3AD7334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E7DBD2-8DAE-45A0-9A8C-331329107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AD51F90-1778-4825-87B9-E04A473A4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8B4C11C-68F4-4AAA-B3C6-99B339FD5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F65B701-4451-455A-A72C-968591A58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8E9A4D7-E804-4F7D-B46F-9182BE11D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22ECDE-9CC3-4260-A85A-1575376E7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940BF09-5C37-4ABA-919D-A22281C3A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ECA37BD-68D3-427B-9FDA-2ADAFCF5D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C5F91D5-B215-42B0-81E5-7CE4263BDD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C21ED72-60A2-439D-8DD2-85900BA4CB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853A371-AB64-4677-9E5A-FE61C0E04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B3093A12-B759-4321-96FD-060689E3A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1541" y="-28737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BE43167-22A9-08B4-0BC2-A0D131E851F4}"/>
              </a:ext>
            </a:extLst>
          </p:cNvPr>
          <p:cNvSpPr>
            <a:spLocks noGrp="1"/>
          </p:cNvSpPr>
          <p:nvPr>
            <p:ph type="title"/>
          </p:nvPr>
        </p:nvSpPr>
        <p:spPr>
          <a:xfrm>
            <a:off x="7073120" y="722903"/>
            <a:ext cx="4415630" cy="2460770"/>
          </a:xfrm>
        </p:spPr>
        <p:txBody>
          <a:bodyPr vert="horz" lIns="91440" tIns="45720" rIns="91440" bIns="45720" rtlCol="0" anchor="b">
            <a:normAutofit/>
          </a:bodyPr>
          <a:lstStyle/>
          <a:p>
            <a:r>
              <a:rPr lang="en-US" sz="5000"/>
              <a:t>Tableau Visualizations:</a:t>
            </a:r>
            <a:br>
              <a:rPr lang="en-US" sz="5000"/>
            </a:br>
            <a:r>
              <a:rPr lang="en-US" sz="5000"/>
              <a:t>Pie Chart</a:t>
            </a:r>
          </a:p>
        </p:txBody>
      </p:sp>
      <p:sp>
        <p:nvSpPr>
          <p:cNvPr id="3" name="Content Placeholder 2">
            <a:extLst>
              <a:ext uri="{FF2B5EF4-FFF2-40B4-BE49-F238E27FC236}">
                <a16:creationId xmlns:a16="http://schemas.microsoft.com/office/drawing/2014/main" id="{B14ECD0D-A743-DA3E-78B1-D551A9CED0F7}"/>
              </a:ext>
            </a:extLst>
          </p:cNvPr>
          <p:cNvSpPr>
            <a:spLocks noGrp="1"/>
          </p:cNvSpPr>
          <p:nvPr>
            <p:ph idx="1"/>
          </p:nvPr>
        </p:nvSpPr>
        <p:spPr>
          <a:xfrm>
            <a:off x="7073120" y="3428997"/>
            <a:ext cx="4415630" cy="2306639"/>
          </a:xfrm>
        </p:spPr>
        <p:txBody>
          <a:bodyPr vert="horz" lIns="91440" tIns="45720" rIns="91440" bIns="45720" rtlCol="0">
            <a:normAutofit/>
          </a:bodyPr>
          <a:lstStyle/>
          <a:p>
            <a:pPr marL="0" indent="0">
              <a:buNone/>
            </a:pPr>
            <a:r>
              <a:rPr lang="en-US" sz="2400" dirty="0"/>
              <a:t>The pie chart represents the number of dogs eaten by each country. </a:t>
            </a:r>
          </a:p>
        </p:txBody>
      </p:sp>
      <p:pic>
        <p:nvPicPr>
          <p:cNvPr id="4" name="Picture 3">
            <a:extLst>
              <a:ext uri="{FF2B5EF4-FFF2-40B4-BE49-F238E27FC236}">
                <a16:creationId xmlns:a16="http://schemas.microsoft.com/office/drawing/2014/main" id="{6FB5CACE-2C7D-8C6E-7501-4CDC98D993FD}"/>
              </a:ext>
            </a:extLst>
          </p:cNvPr>
          <p:cNvPicPr>
            <a:picLocks noChangeAspect="1"/>
          </p:cNvPicPr>
          <p:nvPr/>
        </p:nvPicPr>
        <p:blipFill>
          <a:blip r:embed="rId2"/>
          <a:stretch>
            <a:fillRect/>
          </a:stretch>
        </p:blipFill>
        <p:spPr>
          <a:xfrm>
            <a:off x="1167385" y="722903"/>
            <a:ext cx="4448545" cy="5417400"/>
          </a:xfrm>
          <a:prstGeom prst="rect">
            <a:avLst/>
          </a:prstGeom>
        </p:spPr>
      </p:pic>
    </p:spTree>
    <p:extLst>
      <p:ext uri="{BB962C8B-B14F-4D97-AF65-F5344CB8AC3E}">
        <p14:creationId xmlns:p14="http://schemas.microsoft.com/office/powerpoint/2010/main" val="369827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55" name="Freeform: Shape 54">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oup 56">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Right Triangle 89">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FB9B664-BF73-9D82-66E3-467A48C49A8D}"/>
              </a:ext>
            </a:extLst>
          </p:cNvPr>
          <p:cNvSpPr>
            <a:spLocks noGrp="1"/>
          </p:cNvSpPr>
          <p:nvPr>
            <p:ph type="title"/>
          </p:nvPr>
        </p:nvSpPr>
        <p:spPr>
          <a:xfrm>
            <a:off x="691079" y="725951"/>
            <a:ext cx="5408027" cy="1442463"/>
          </a:xfrm>
        </p:spPr>
        <p:txBody>
          <a:bodyPr>
            <a:normAutofit/>
          </a:bodyPr>
          <a:lstStyle/>
          <a:p>
            <a:pPr>
              <a:lnSpc>
                <a:spcPct val="90000"/>
              </a:lnSpc>
            </a:pPr>
            <a:r>
              <a:rPr lang="en-US" sz="3700"/>
              <a:t>Tableau Visualizations: </a:t>
            </a:r>
            <a:br>
              <a:rPr lang="en-US" sz="3700"/>
            </a:br>
            <a:r>
              <a:rPr lang="en-US" sz="3700"/>
              <a:t>Donut Chart</a:t>
            </a:r>
          </a:p>
        </p:txBody>
      </p:sp>
      <p:sp>
        <p:nvSpPr>
          <p:cNvPr id="3" name="Content Placeholder 2">
            <a:extLst>
              <a:ext uri="{FF2B5EF4-FFF2-40B4-BE49-F238E27FC236}">
                <a16:creationId xmlns:a16="http://schemas.microsoft.com/office/drawing/2014/main" id="{0F79A2C9-DDD8-72F2-7E20-1AE63F9E56D1}"/>
              </a:ext>
            </a:extLst>
          </p:cNvPr>
          <p:cNvSpPr>
            <a:spLocks noGrp="1"/>
          </p:cNvSpPr>
          <p:nvPr>
            <p:ph idx="1"/>
          </p:nvPr>
        </p:nvSpPr>
        <p:spPr>
          <a:xfrm>
            <a:off x="691079" y="2340131"/>
            <a:ext cx="4424633" cy="3791918"/>
          </a:xfrm>
        </p:spPr>
        <p:txBody>
          <a:bodyPr>
            <a:normAutofit/>
          </a:bodyPr>
          <a:lstStyle/>
          <a:p>
            <a:r>
              <a:rPr lang="en-US" dirty="0"/>
              <a:t>For the donut chart, we are looking at the number of new records set by a winner from each country. Two of the countries (Mexico and Germany) failed to set any new records. </a:t>
            </a:r>
          </a:p>
        </p:txBody>
      </p:sp>
      <p:pic>
        <p:nvPicPr>
          <p:cNvPr id="7" name="Picture 6">
            <a:extLst>
              <a:ext uri="{FF2B5EF4-FFF2-40B4-BE49-F238E27FC236}">
                <a16:creationId xmlns:a16="http://schemas.microsoft.com/office/drawing/2014/main" id="{A1A776A7-383C-5C93-66ED-92DD33B357CA}"/>
              </a:ext>
            </a:extLst>
          </p:cNvPr>
          <p:cNvPicPr>
            <a:picLocks noChangeAspect="1"/>
          </p:cNvPicPr>
          <p:nvPr/>
        </p:nvPicPr>
        <p:blipFill>
          <a:blip r:embed="rId2"/>
          <a:stretch>
            <a:fillRect/>
          </a:stretch>
        </p:blipFill>
        <p:spPr>
          <a:xfrm>
            <a:off x="7087094" y="1495938"/>
            <a:ext cx="4401655" cy="3872609"/>
          </a:xfrm>
          <a:prstGeom prst="rect">
            <a:avLst/>
          </a:prstGeom>
        </p:spPr>
      </p:pic>
    </p:spTree>
    <p:extLst>
      <p:ext uri="{BB962C8B-B14F-4D97-AF65-F5344CB8AC3E}">
        <p14:creationId xmlns:p14="http://schemas.microsoft.com/office/powerpoint/2010/main" val="166298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5C1C947-F221-06C1-E400-7BFC60396DA2}"/>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sz="4200"/>
              <a:t>Tableau Visualizations:</a:t>
            </a:r>
            <a:br>
              <a:rPr lang="en-US" sz="4200"/>
            </a:br>
            <a:r>
              <a:rPr lang="en-US" sz="4200"/>
              <a:t>Line Graph</a:t>
            </a:r>
          </a:p>
        </p:txBody>
      </p:sp>
      <p:sp>
        <p:nvSpPr>
          <p:cNvPr id="3" name="Content Placeholder 2">
            <a:extLst>
              <a:ext uri="{FF2B5EF4-FFF2-40B4-BE49-F238E27FC236}">
                <a16:creationId xmlns:a16="http://schemas.microsoft.com/office/drawing/2014/main" id="{303FBCF0-E9F4-500D-08FA-550303B6A5F0}"/>
              </a:ext>
            </a:extLst>
          </p:cNvPr>
          <p:cNvSpPr>
            <a:spLocks noGrp="1"/>
          </p:cNvSpPr>
          <p:nvPr>
            <p:ph idx="1"/>
          </p:nvPr>
        </p:nvSpPr>
        <p:spPr>
          <a:xfrm>
            <a:off x="691078" y="3428997"/>
            <a:ext cx="3930417" cy="2306639"/>
          </a:xfrm>
        </p:spPr>
        <p:txBody>
          <a:bodyPr vert="horz" lIns="91440" tIns="45720" rIns="91440" bIns="45720" rtlCol="0">
            <a:normAutofit/>
          </a:bodyPr>
          <a:lstStyle/>
          <a:p>
            <a:pPr marL="0" indent="0">
              <a:buNone/>
            </a:pPr>
            <a:r>
              <a:rPr lang="en-US" sz="2400"/>
              <a:t>The line graph shows the number of hot dogs eaten that won the contest each year. </a:t>
            </a:r>
          </a:p>
        </p:txBody>
      </p:sp>
      <p:pic>
        <p:nvPicPr>
          <p:cNvPr id="4" name="Picture 3">
            <a:extLst>
              <a:ext uri="{FF2B5EF4-FFF2-40B4-BE49-F238E27FC236}">
                <a16:creationId xmlns:a16="http://schemas.microsoft.com/office/drawing/2014/main" id="{1F1F1823-9A3B-4E26-FF4A-E476CBBEA544}"/>
              </a:ext>
            </a:extLst>
          </p:cNvPr>
          <p:cNvPicPr>
            <a:picLocks noChangeAspect="1"/>
          </p:cNvPicPr>
          <p:nvPr/>
        </p:nvPicPr>
        <p:blipFill>
          <a:blip r:embed="rId3"/>
          <a:stretch>
            <a:fillRect/>
          </a:stretch>
        </p:blipFill>
        <p:spPr>
          <a:xfrm>
            <a:off x="5106340" y="1304773"/>
            <a:ext cx="6382411" cy="4240140"/>
          </a:xfrm>
          <a:prstGeom prst="rect">
            <a:avLst/>
          </a:prstGeom>
        </p:spPr>
      </p:pic>
    </p:spTree>
    <p:extLst>
      <p:ext uri="{BB962C8B-B14F-4D97-AF65-F5344CB8AC3E}">
        <p14:creationId xmlns:p14="http://schemas.microsoft.com/office/powerpoint/2010/main" val="388673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3" name="Group 9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6" name="Right Triangle 12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282CC7B-814B-24A8-7007-1F7F0DCBAD90}"/>
              </a:ext>
            </a:extLst>
          </p:cNvPr>
          <p:cNvSpPr>
            <a:spLocks noGrp="1"/>
          </p:cNvSpPr>
          <p:nvPr>
            <p:ph type="title"/>
          </p:nvPr>
        </p:nvSpPr>
        <p:spPr>
          <a:xfrm>
            <a:off x="691079" y="725952"/>
            <a:ext cx="4038652" cy="1881178"/>
          </a:xfrm>
        </p:spPr>
        <p:txBody>
          <a:bodyPr vert="horz" lIns="91440" tIns="45720" rIns="91440" bIns="45720" rtlCol="0">
            <a:normAutofit/>
          </a:bodyPr>
          <a:lstStyle/>
          <a:p>
            <a:r>
              <a:rPr lang="en-US" sz="4100"/>
              <a:t>R Visualizations:</a:t>
            </a:r>
            <a:br>
              <a:rPr lang="en-US" sz="4100"/>
            </a:br>
            <a:r>
              <a:rPr lang="en-US" sz="4100"/>
              <a:t>Bar Graph</a:t>
            </a:r>
          </a:p>
        </p:txBody>
      </p:sp>
      <p:sp>
        <p:nvSpPr>
          <p:cNvPr id="3" name="Content Placeholder 2">
            <a:extLst>
              <a:ext uri="{FF2B5EF4-FFF2-40B4-BE49-F238E27FC236}">
                <a16:creationId xmlns:a16="http://schemas.microsoft.com/office/drawing/2014/main" id="{3F0FC7BB-01A8-A5EB-09E7-D6653DECE1AF}"/>
              </a:ext>
            </a:extLst>
          </p:cNvPr>
          <p:cNvSpPr>
            <a:spLocks noGrp="1"/>
          </p:cNvSpPr>
          <p:nvPr>
            <p:ph idx="1"/>
          </p:nvPr>
        </p:nvSpPr>
        <p:spPr>
          <a:xfrm>
            <a:off x="691079" y="2886117"/>
            <a:ext cx="4038652" cy="3276824"/>
          </a:xfrm>
        </p:spPr>
        <p:txBody>
          <a:bodyPr vert="horz" lIns="91440" tIns="45720" rIns="91440" bIns="45720" rtlCol="0">
            <a:normAutofit/>
          </a:bodyPr>
          <a:lstStyle/>
          <a:p>
            <a:pPr marL="0" indent="0">
              <a:buNone/>
            </a:pPr>
            <a:r>
              <a:rPr lang="en-US" dirty="0"/>
              <a:t>The bar graph shows the number of hot dogs eaten by each country. </a:t>
            </a:r>
          </a:p>
        </p:txBody>
      </p:sp>
      <p:pic>
        <p:nvPicPr>
          <p:cNvPr id="7" name="Picture 6">
            <a:extLst>
              <a:ext uri="{FF2B5EF4-FFF2-40B4-BE49-F238E27FC236}">
                <a16:creationId xmlns:a16="http://schemas.microsoft.com/office/drawing/2014/main" id="{2127227B-ADDD-6520-5991-518266AEF99C}"/>
              </a:ext>
            </a:extLst>
          </p:cNvPr>
          <p:cNvPicPr>
            <a:picLocks noChangeAspect="1"/>
          </p:cNvPicPr>
          <p:nvPr/>
        </p:nvPicPr>
        <p:blipFill>
          <a:blip r:embed="rId2"/>
          <a:stretch>
            <a:fillRect/>
          </a:stretch>
        </p:blipFill>
        <p:spPr>
          <a:xfrm>
            <a:off x="5106333" y="1459928"/>
            <a:ext cx="6401443" cy="3952891"/>
          </a:xfrm>
          <a:prstGeom prst="rect">
            <a:avLst/>
          </a:prstGeom>
        </p:spPr>
      </p:pic>
    </p:spTree>
    <p:extLst>
      <p:ext uri="{BB962C8B-B14F-4D97-AF65-F5344CB8AC3E}">
        <p14:creationId xmlns:p14="http://schemas.microsoft.com/office/powerpoint/2010/main" val="5681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E923CB-6940-CF26-60EE-760F935DF7DE}"/>
              </a:ext>
            </a:extLst>
          </p:cNvPr>
          <p:cNvSpPr>
            <a:spLocks noGrp="1"/>
          </p:cNvSpPr>
          <p:nvPr>
            <p:ph type="title"/>
          </p:nvPr>
        </p:nvSpPr>
        <p:spPr>
          <a:xfrm>
            <a:off x="691079" y="725952"/>
            <a:ext cx="4038652" cy="1881178"/>
          </a:xfrm>
        </p:spPr>
        <p:txBody>
          <a:bodyPr>
            <a:normAutofit/>
          </a:bodyPr>
          <a:lstStyle/>
          <a:p>
            <a:pPr>
              <a:lnSpc>
                <a:spcPct val="90000"/>
              </a:lnSpc>
            </a:pPr>
            <a:r>
              <a:rPr lang="en-US" sz="4100"/>
              <a:t>R Visualizations:</a:t>
            </a:r>
            <a:br>
              <a:rPr lang="en-US" sz="4100"/>
            </a:br>
            <a:r>
              <a:rPr lang="en-US" sz="4100"/>
              <a:t>Stacked Bar Graph</a:t>
            </a:r>
          </a:p>
        </p:txBody>
      </p:sp>
      <p:sp>
        <p:nvSpPr>
          <p:cNvPr id="3" name="Content Placeholder 2">
            <a:extLst>
              <a:ext uri="{FF2B5EF4-FFF2-40B4-BE49-F238E27FC236}">
                <a16:creationId xmlns:a16="http://schemas.microsoft.com/office/drawing/2014/main" id="{F3516944-1C97-FC74-5728-3F04CAE5EBDE}"/>
              </a:ext>
            </a:extLst>
          </p:cNvPr>
          <p:cNvSpPr>
            <a:spLocks noGrp="1"/>
          </p:cNvSpPr>
          <p:nvPr>
            <p:ph idx="1"/>
          </p:nvPr>
        </p:nvSpPr>
        <p:spPr>
          <a:xfrm>
            <a:off x="691079" y="2886117"/>
            <a:ext cx="4038652" cy="3276824"/>
          </a:xfrm>
        </p:spPr>
        <p:txBody>
          <a:bodyPr>
            <a:normAutofit/>
          </a:bodyPr>
          <a:lstStyle/>
          <a:p>
            <a:pPr marL="0" indent="0">
              <a:buNone/>
            </a:pPr>
            <a:r>
              <a:rPr lang="en-US" dirty="0"/>
              <a:t>This stacked bar graph shows the number of total hot dogs eaten by each contest winner. The number of hot dogs eaten by the winner in each year are segmented in the bar representing the total sum of hot dogs eaten.</a:t>
            </a:r>
          </a:p>
          <a:p>
            <a:endParaRPr lang="en-US" dirty="0"/>
          </a:p>
        </p:txBody>
      </p:sp>
      <p:pic>
        <p:nvPicPr>
          <p:cNvPr id="4" name="Picture 3">
            <a:extLst>
              <a:ext uri="{FF2B5EF4-FFF2-40B4-BE49-F238E27FC236}">
                <a16:creationId xmlns:a16="http://schemas.microsoft.com/office/drawing/2014/main" id="{2C0B19CE-5557-973E-24F3-30272F0F4B46}"/>
              </a:ext>
            </a:extLst>
          </p:cNvPr>
          <p:cNvPicPr>
            <a:picLocks noChangeAspect="1"/>
          </p:cNvPicPr>
          <p:nvPr/>
        </p:nvPicPr>
        <p:blipFill>
          <a:blip r:embed="rId2"/>
          <a:stretch>
            <a:fillRect/>
          </a:stretch>
        </p:blipFill>
        <p:spPr>
          <a:xfrm>
            <a:off x="5106333" y="1459928"/>
            <a:ext cx="6401443" cy="3952891"/>
          </a:xfrm>
          <a:prstGeom prst="rect">
            <a:avLst/>
          </a:prstGeom>
        </p:spPr>
      </p:pic>
    </p:spTree>
    <p:extLst>
      <p:ext uri="{BB962C8B-B14F-4D97-AF65-F5344CB8AC3E}">
        <p14:creationId xmlns:p14="http://schemas.microsoft.com/office/powerpoint/2010/main" val="3162159947"/>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557</Words>
  <Application>Microsoft Macintosh PowerPoint</Application>
  <PresentationFormat>Widescreen</PresentationFormat>
  <Paragraphs>39</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Grandview</vt:lpstr>
      <vt:lpstr>Wingdings</vt:lpstr>
      <vt:lpstr>CosineVTI</vt:lpstr>
      <vt:lpstr>Assignment 1.2 DSC640-T302</vt:lpstr>
      <vt:lpstr>Dataset</vt:lpstr>
      <vt:lpstr>Tableau Visualizations:  Bar Graph</vt:lpstr>
      <vt:lpstr>Tableau Visualizations: Stacked Bar Graph</vt:lpstr>
      <vt:lpstr>Tableau Visualizations: Pie Chart</vt:lpstr>
      <vt:lpstr>Tableau Visualizations:  Donut Chart</vt:lpstr>
      <vt:lpstr>Tableau Visualizations: Line Graph</vt:lpstr>
      <vt:lpstr>R Visualizations: Bar Graph</vt:lpstr>
      <vt:lpstr>R Visualizations: Stacked Bar Graph</vt:lpstr>
      <vt:lpstr>R Visualizations: Pie Chart</vt:lpstr>
      <vt:lpstr>R Visualizations: Donut Chart</vt:lpstr>
      <vt:lpstr>R Visualizations: Line Graph</vt:lpstr>
      <vt:lpstr>Python Visualizations: Bar Graph</vt:lpstr>
      <vt:lpstr>Python Visualizations: Stacked Bar Graph</vt:lpstr>
      <vt:lpstr>Python Visualizations: Pie Chart</vt:lpstr>
      <vt:lpstr>Python Visualizations: Donut Chart</vt:lpstr>
      <vt:lpstr>Python Visualizations: Line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Lincoln Brown</dc:creator>
  <cp:lastModifiedBy>Lincoln Brown</cp:lastModifiedBy>
  <cp:revision>2</cp:revision>
  <dcterms:created xsi:type="dcterms:W3CDTF">2024-06-16T19:44:26Z</dcterms:created>
  <dcterms:modified xsi:type="dcterms:W3CDTF">2024-06-16T20:25:00Z</dcterms:modified>
</cp:coreProperties>
</file>