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3E2387-CBF9-4814-9B50-03F5C56428D9}">
  <a:tblStyle styleId="{593E2387-CBF9-4814-9B50-03F5C56428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94f23112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94f23112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94f23112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94f23112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94f23112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94f23112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94f23112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94f23112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94f231125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94f231125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94f231125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94f231125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94f23112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94f23112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94f23112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94f23112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94f23112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94f23112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94f231125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94f231125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94f23112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94f23112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94f23112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94f23112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94f23112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94f23112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94f231125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94f231125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94f231125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94f231125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94f231125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94f231125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94f23112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e94f23112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94f23112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94f23112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94f231125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e94f231125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94f23112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e94f23112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94f231125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94f231125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94f23112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94f23112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94f23112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94f23112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94f23112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94f23112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94f23112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94f23112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94f231125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94f231125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94f231125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94f231125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94f23112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94f23112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94f231125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94f231125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COVID-19 </a:t>
            </a:r>
            <a:endParaRPr/>
          </a:p>
          <a:p>
            <a:pPr indent="0" lvl="0" marL="0" rtl="0" algn="l">
              <a:spcBef>
                <a:spcPts val="0"/>
              </a:spcBef>
              <a:spcAft>
                <a:spcPts val="0"/>
              </a:spcAft>
              <a:buNone/>
            </a:pPr>
            <a:r>
              <a:rPr lang="en"/>
              <a:t>VAERS DATA</a:t>
            </a:r>
            <a:endParaRPr/>
          </a:p>
        </p:txBody>
      </p:sp>
      <p:sp>
        <p:nvSpPr>
          <p:cNvPr id="278" name="Google Shape;278;p13"/>
          <p:cNvSpPr txBox="1"/>
          <p:nvPr>
            <p:ph idx="1" type="subTitle"/>
          </p:nvPr>
        </p:nvSpPr>
        <p:spPr>
          <a:xfrm>
            <a:off x="824000" y="356675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Lincoln Brown</a:t>
            </a:r>
            <a:endParaRPr/>
          </a:p>
          <a:p>
            <a:pPr indent="0" lvl="0" marL="0" rtl="0" algn="l">
              <a:spcBef>
                <a:spcPts val="0"/>
              </a:spcBef>
              <a:spcAft>
                <a:spcPts val="0"/>
              </a:spcAft>
              <a:buNone/>
            </a:pPr>
            <a:r>
              <a:rPr lang="en"/>
              <a:t>DSC530-T301</a:t>
            </a:r>
            <a:endParaRPr/>
          </a:p>
          <a:p>
            <a:pPr indent="0" lvl="0" marL="0" rtl="0" algn="l">
              <a:spcBef>
                <a:spcPts val="0"/>
              </a:spcBef>
              <a:spcAft>
                <a:spcPts val="0"/>
              </a:spcAft>
              <a:buNone/>
            </a:pPr>
            <a:r>
              <a:rPr lang="en"/>
              <a:t>Dr. Parajulee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36" name="Google Shape;336;p22"/>
          <p:cNvSpPr txBox="1"/>
          <p:nvPr>
            <p:ph idx="1" type="body"/>
          </p:nvPr>
        </p:nvSpPr>
        <p:spPr>
          <a:xfrm>
            <a:off x="854925" y="2571750"/>
            <a:ext cx="2406000" cy="12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a:t>
            </a:r>
            <a:endParaRPr/>
          </a:p>
          <a:p>
            <a:pPr indent="0" lvl="0" marL="0" rtl="0" algn="l">
              <a:spcBef>
                <a:spcPts val="1200"/>
              </a:spcBef>
              <a:spcAft>
                <a:spcPts val="1200"/>
              </a:spcAft>
              <a:buNone/>
            </a:pPr>
            <a:r>
              <a:rPr lang="en"/>
              <a:t> by Sex for 2021</a:t>
            </a:r>
            <a:endParaRPr/>
          </a:p>
        </p:txBody>
      </p:sp>
      <p:pic>
        <p:nvPicPr>
          <p:cNvPr id="337" name="Google Shape;337;p22"/>
          <p:cNvPicPr preferRelativeResize="0"/>
          <p:nvPr/>
        </p:nvPicPr>
        <p:blipFill>
          <a:blip r:embed="rId3">
            <a:alphaModFix/>
          </a:blip>
          <a:stretch>
            <a:fillRect/>
          </a:stretch>
        </p:blipFill>
        <p:spPr>
          <a:xfrm>
            <a:off x="3303875" y="1364100"/>
            <a:ext cx="5329400" cy="343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43" name="Google Shape;343;p23"/>
          <p:cNvSpPr txBox="1"/>
          <p:nvPr>
            <p:ph idx="1" type="body"/>
          </p:nvPr>
        </p:nvSpPr>
        <p:spPr>
          <a:xfrm>
            <a:off x="854925" y="2571750"/>
            <a:ext cx="2406000" cy="12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a:t>
            </a:r>
            <a:endParaRPr/>
          </a:p>
          <a:p>
            <a:pPr indent="0" lvl="0" marL="0" rtl="0" algn="l">
              <a:spcBef>
                <a:spcPts val="1200"/>
              </a:spcBef>
              <a:spcAft>
                <a:spcPts val="1200"/>
              </a:spcAft>
              <a:buNone/>
            </a:pPr>
            <a:r>
              <a:rPr lang="en"/>
              <a:t> by Age for 2020</a:t>
            </a:r>
            <a:endParaRPr/>
          </a:p>
        </p:txBody>
      </p:sp>
      <p:pic>
        <p:nvPicPr>
          <p:cNvPr id="344" name="Google Shape;344;p23"/>
          <p:cNvPicPr preferRelativeResize="0"/>
          <p:nvPr/>
        </p:nvPicPr>
        <p:blipFill>
          <a:blip r:embed="rId3">
            <a:alphaModFix/>
          </a:blip>
          <a:stretch>
            <a:fillRect/>
          </a:stretch>
        </p:blipFill>
        <p:spPr>
          <a:xfrm>
            <a:off x="3052750" y="1750275"/>
            <a:ext cx="5938850" cy="272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50" name="Google Shape;350;p24"/>
          <p:cNvSpPr txBox="1"/>
          <p:nvPr>
            <p:ph idx="1" type="body"/>
          </p:nvPr>
        </p:nvSpPr>
        <p:spPr>
          <a:xfrm>
            <a:off x="854925" y="2571750"/>
            <a:ext cx="2406000" cy="12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a:t>
            </a:r>
            <a:endParaRPr/>
          </a:p>
          <a:p>
            <a:pPr indent="0" lvl="0" marL="0" rtl="0" algn="l">
              <a:spcBef>
                <a:spcPts val="1200"/>
              </a:spcBef>
              <a:spcAft>
                <a:spcPts val="1200"/>
              </a:spcAft>
              <a:buNone/>
            </a:pPr>
            <a:r>
              <a:rPr lang="en"/>
              <a:t> by Age for 2021</a:t>
            </a:r>
            <a:endParaRPr/>
          </a:p>
        </p:txBody>
      </p:sp>
      <p:pic>
        <p:nvPicPr>
          <p:cNvPr id="351" name="Google Shape;351;p24"/>
          <p:cNvPicPr preferRelativeResize="0"/>
          <p:nvPr/>
        </p:nvPicPr>
        <p:blipFill>
          <a:blip r:embed="rId3">
            <a:alphaModFix/>
          </a:blip>
          <a:stretch>
            <a:fillRect/>
          </a:stretch>
        </p:blipFill>
        <p:spPr>
          <a:xfrm>
            <a:off x="3218575" y="1750275"/>
            <a:ext cx="5773024" cy="255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57" name="Google Shape;357;p25"/>
          <p:cNvSpPr txBox="1"/>
          <p:nvPr>
            <p:ph idx="1" type="body"/>
          </p:nvPr>
        </p:nvSpPr>
        <p:spPr>
          <a:xfrm>
            <a:off x="756475" y="1750275"/>
            <a:ext cx="2406000" cy="23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a:t>
            </a:r>
            <a:endParaRPr/>
          </a:p>
          <a:p>
            <a:pPr indent="0" lvl="0" marL="0" rtl="0" algn="l">
              <a:spcBef>
                <a:spcPts val="1200"/>
              </a:spcBef>
              <a:spcAft>
                <a:spcPts val="1200"/>
              </a:spcAft>
              <a:buNone/>
            </a:pPr>
            <a:r>
              <a:rPr lang="en"/>
              <a:t> by Vaccine Type for 2020. The number of events reported for COVID-19 type vaccines is outweighed only by VARZOS type vaccines.</a:t>
            </a:r>
            <a:endParaRPr/>
          </a:p>
        </p:txBody>
      </p:sp>
      <p:pic>
        <p:nvPicPr>
          <p:cNvPr id="358" name="Google Shape;358;p25"/>
          <p:cNvPicPr preferRelativeResize="0"/>
          <p:nvPr/>
        </p:nvPicPr>
        <p:blipFill>
          <a:blip r:embed="rId3">
            <a:alphaModFix/>
          </a:blip>
          <a:stretch>
            <a:fillRect/>
          </a:stretch>
        </p:blipFill>
        <p:spPr>
          <a:xfrm>
            <a:off x="3162475" y="1750275"/>
            <a:ext cx="5829125" cy="279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64" name="Google Shape;364;p26"/>
          <p:cNvSpPr txBox="1"/>
          <p:nvPr>
            <p:ph idx="1" type="body"/>
          </p:nvPr>
        </p:nvSpPr>
        <p:spPr>
          <a:xfrm>
            <a:off x="415375" y="1730075"/>
            <a:ext cx="2406000" cy="23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a:t>
            </a:r>
            <a:endParaRPr/>
          </a:p>
          <a:p>
            <a:pPr indent="0" lvl="0" marL="0" rtl="0" algn="l">
              <a:spcBef>
                <a:spcPts val="1200"/>
              </a:spcBef>
              <a:spcAft>
                <a:spcPts val="0"/>
              </a:spcAft>
              <a:buNone/>
            </a:pPr>
            <a:r>
              <a:rPr lang="en"/>
              <a:t>b</a:t>
            </a:r>
            <a:r>
              <a:rPr lang="en"/>
              <a:t>y Vaccine Type for 2021.</a:t>
            </a:r>
            <a:endParaRPr/>
          </a:p>
          <a:p>
            <a:pPr indent="0" lvl="0" marL="0" rtl="0" algn="l">
              <a:spcBef>
                <a:spcPts val="1200"/>
              </a:spcBef>
              <a:spcAft>
                <a:spcPts val="1200"/>
              </a:spcAft>
              <a:buNone/>
            </a:pPr>
            <a:r>
              <a:rPr lang="en"/>
              <a:t>The vast majority of reported events were from the COVID19 type vaccines.</a:t>
            </a:r>
            <a:endParaRPr/>
          </a:p>
        </p:txBody>
      </p:sp>
      <p:pic>
        <p:nvPicPr>
          <p:cNvPr id="365" name="Google Shape;365;p26"/>
          <p:cNvPicPr preferRelativeResize="0"/>
          <p:nvPr/>
        </p:nvPicPr>
        <p:blipFill>
          <a:blip r:embed="rId3">
            <a:alphaModFix/>
          </a:blip>
          <a:stretch>
            <a:fillRect/>
          </a:stretch>
        </p:blipFill>
        <p:spPr>
          <a:xfrm>
            <a:off x="3033450" y="1597875"/>
            <a:ext cx="5958150" cy="295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71" name="Google Shape;371;p27"/>
          <p:cNvSpPr txBox="1"/>
          <p:nvPr>
            <p:ph idx="1" type="body"/>
          </p:nvPr>
        </p:nvSpPr>
        <p:spPr>
          <a:xfrm>
            <a:off x="0" y="1412125"/>
            <a:ext cx="2406000" cy="24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a:t>
            </a:r>
            <a:endParaRPr/>
          </a:p>
          <a:p>
            <a:pPr indent="0" lvl="0" marL="0" rtl="0" algn="l">
              <a:spcBef>
                <a:spcPts val="1200"/>
              </a:spcBef>
              <a:spcAft>
                <a:spcPts val="0"/>
              </a:spcAft>
              <a:buNone/>
            </a:pPr>
            <a:r>
              <a:rPr lang="en"/>
              <a:t>by Vaccine Manufacturer for 2020. GlaxoSmithKline has the most events, with Merck a close second. </a:t>
            </a:r>
            <a:endParaRPr/>
          </a:p>
          <a:p>
            <a:pPr indent="0" lvl="0" marL="0" rtl="0" algn="l">
              <a:spcBef>
                <a:spcPts val="1200"/>
              </a:spcBef>
              <a:spcAft>
                <a:spcPts val="1200"/>
              </a:spcAft>
              <a:buNone/>
            </a:pPr>
            <a:r>
              <a:rPr lang="en"/>
              <a:t>These </a:t>
            </a:r>
            <a:r>
              <a:rPr lang="en"/>
              <a:t>manufacturers are not associated with COVID-19 vaccinations.</a:t>
            </a:r>
            <a:endParaRPr/>
          </a:p>
        </p:txBody>
      </p:sp>
      <p:pic>
        <p:nvPicPr>
          <p:cNvPr id="372" name="Google Shape;372;p27"/>
          <p:cNvPicPr preferRelativeResize="0"/>
          <p:nvPr/>
        </p:nvPicPr>
        <p:blipFill>
          <a:blip r:embed="rId3">
            <a:alphaModFix/>
          </a:blip>
          <a:stretch>
            <a:fillRect/>
          </a:stretch>
        </p:blipFill>
        <p:spPr>
          <a:xfrm>
            <a:off x="2224750" y="1445475"/>
            <a:ext cx="6766850" cy="3543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78" name="Google Shape;378;p28"/>
          <p:cNvSpPr txBox="1"/>
          <p:nvPr>
            <p:ph idx="1" type="body"/>
          </p:nvPr>
        </p:nvSpPr>
        <p:spPr>
          <a:xfrm>
            <a:off x="0" y="1421475"/>
            <a:ext cx="2406000" cy="271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Number of Adverse Events</a:t>
            </a:r>
            <a:endParaRPr/>
          </a:p>
          <a:p>
            <a:pPr indent="0" lvl="0" marL="0" rtl="0" algn="l">
              <a:spcBef>
                <a:spcPts val="1200"/>
              </a:spcBef>
              <a:spcAft>
                <a:spcPts val="0"/>
              </a:spcAft>
              <a:buNone/>
            </a:pPr>
            <a:r>
              <a:rPr lang="en"/>
              <a:t>by Vaccine Manufacturer for 2021. </a:t>
            </a:r>
            <a:endParaRPr/>
          </a:p>
          <a:p>
            <a:pPr indent="0" lvl="0" marL="0" rtl="0" algn="l">
              <a:spcBef>
                <a:spcPts val="1200"/>
              </a:spcBef>
              <a:spcAft>
                <a:spcPts val="1200"/>
              </a:spcAft>
              <a:buNone/>
            </a:pPr>
            <a:r>
              <a:rPr lang="en"/>
              <a:t>Moderna and Pfizer have very </a:t>
            </a:r>
            <a:r>
              <a:rPr lang="en"/>
              <a:t>similar</a:t>
            </a:r>
            <a:r>
              <a:rPr lang="en"/>
              <a:t> total events, with Moderna having slightly more than Pfizer. Moderna, Pfizer, and Janssen are the producers of the COVID-19 vaccinations. </a:t>
            </a:r>
            <a:endParaRPr/>
          </a:p>
        </p:txBody>
      </p:sp>
      <p:pic>
        <p:nvPicPr>
          <p:cNvPr id="379" name="Google Shape;379;p28"/>
          <p:cNvPicPr preferRelativeResize="0"/>
          <p:nvPr/>
        </p:nvPicPr>
        <p:blipFill>
          <a:blip r:embed="rId3">
            <a:alphaModFix/>
          </a:blip>
          <a:stretch>
            <a:fillRect/>
          </a:stretch>
        </p:blipFill>
        <p:spPr>
          <a:xfrm>
            <a:off x="2321175" y="1421475"/>
            <a:ext cx="6870999" cy="3577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PMF</a:t>
            </a:r>
            <a:endParaRPr/>
          </a:p>
        </p:txBody>
      </p:sp>
      <p:sp>
        <p:nvSpPr>
          <p:cNvPr id="385" name="Google Shape;385;p29"/>
          <p:cNvSpPr txBox="1"/>
          <p:nvPr>
            <p:ph idx="1" type="body"/>
          </p:nvPr>
        </p:nvSpPr>
        <p:spPr>
          <a:xfrm>
            <a:off x="0" y="1363475"/>
            <a:ext cx="2423700" cy="321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Probability Mass Function comparing the average age for males and females in 2020. </a:t>
            </a:r>
            <a:endParaRPr/>
          </a:p>
          <a:p>
            <a:pPr indent="0" lvl="0" marL="0" rtl="0" algn="l">
              <a:spcBef>
                <a:spcPts val="1200"/>
              </a:spcBef>
              <a:spcAft>
                <a:spcPts val="1200"/>
              </a:spcAft>
              <a:buNone/>
            </a:pPr>
            <a:r>
              <a:rPr lang="en"/>
              <a:t>We can see what almost appears to be a bimodal distribution of the ages in 2020. There is a high probability of deaths associated with those under 20, and a spike near infancy. The other age associated </a:t>
            </a:r>
            <a:r>
              <a:rPr lang="en"/>
              <a:t>with</a:t>
            </a:r>
            <a:r>
              <a:rPr lang="en"/>
              <a:t> high probability is around 70.  </a:t>
            </a:r>
            <a:endParaRPr/>
          </a:p>
        </p:txBody>
      </p:sp>
      <p:pic>
        <p:nvPicPr>
          <p:cNvPr id="386" name="Google Shape;386;p29"/>
          <p:cNvPicPr preferRelativeResize="0"/>
          <p:nvPr/>
        </p:nvPicPr>
        <p:blipFill>
          <a:blip r:embed="rId3">
            <a:alphaModFix/>
          </a:blip>
          <a:stretch>
            <a:fillRect/>
          </a:stretch>
        </p:blipFill>
        <p:spPr>
          <a:xfrm>
            <a:off x="2423700" y="1363475"/>
            <a:ext cx="6720299" cy="33647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PMF</a:t>
            </a:r>
            <a:endParaRPr/>
          </a:p>
        </p:txBody>
      </p:sp>
      <p:sp>
        <p:nvSpPr>
          <p:cNvPr id="392" name="Google Shape;392;p30"/>
          <p:cNvSpPr txBox="1"/>
          <p:nvPr>
            <p:ph idx="1" type="body"/>
          </p:nvPr>
        </p:nvSpPr>
        <p:spPr>
          <a:xfrm>
            <a:off x="0" y="1363475"/>
            <a:ext cx="2423700" cy="207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Probability Mass Function comparing the average age for males and females in 2021. </a:t>
            </a:r>
            <a:endParaRPr/>
          </a:p>
          <a:p>
            <a:pPr indent="0" lvl="0" marL="0" rtl="0" algn="l">
              <a:spcBef>
                <a:spcPts val="1200"/>
              </a:spcBef>
              <a:spcAft>
                <a:spcPts val="1200"/>
              </a:spcAft>
              <a:buNone/>
            </a:pPr>
            <a:r>
              <a:rPr lang="en"/>
              <a:t>This distribution looks much closer to the normal distribution, with a </a:t>
            </a:r>
            <a:r>
              <a:rPr lang="en"/>
              <a:t>spike</a:t>
            </a:r>
            <a:r>
              <a:rPr lang="en"/>
              <a:t> just under 20, but strong density between 30 and 80. </a:t>
            </a:r>
            <a:endParaRPr/>
          </a:p>
        </p:txBody>
      </p:sp>
      <p:pic>
        <p:nvPicPr>
          <p:cNvPr id="393" name="Google Shape;393;p30"/>
          <p:cNvPicPr preferRelativeResize="0"/>
          <p:nvPr/>
        </p:nvPicPr>
        <p:blipFill>
          <a:blip r:embed="rId3">
            <a:alphaModFix/>
          </a:blip>
          <a:stretch>
            <a:fillRect/>
          </a:stretch>
        </p:blipFill>
        <p:spPr>
          <a:xfrm>
            <a:off x="2423700" y="1363475"/>
            <a:ext cx="6720300" cy="33737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CDF</a:t>
            </a:r>
            <a:endParaRPr/>
          </a:p>
        </p:txBody>
      </p:sp>
      <p:sp>
        <p:nvSpPr>
          <p:cNvPr id="399" name="Google Shape;399;p31"/>
          <p:cNvSpPr txBox="1"/>
          <p:nvPr>
            <p:ph idx="1" type="body"/>
          </p:nvPr>
        </p:nvSpPr>
        <p:spPr>
          <a:xfrm>
            <a:off x="667875" y="1371450"/>
            <a:ext cx="7030500" cy="81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In this continuous distribution function for data from 2020, we can see how adverse events are associated differently between the sexes by age. Males appear to have a higher probability of being affected at an earlier age, with the effect tapering off by age 60. </a:t>
            </a:r>
            <a:endParaRPr/>
          </a:p>
        </p:txBody>
      </p:sp>
      <p:pic>
        <p:nvPicPr>
          <p:cNvPr id="400" name="Google Shape;400;p31"/>
          <p:cNvPicPr preferRelativeResize="0"/>
          <p:nvPr/>
        </p:nvPicPr>
        <p:blipFill>
          <a:blip r:embed="rId3">
            <a:alphaModFix/>
          </a:blip>
          <a:stretch>
            <a:fillRect/>
          </a:stretch>
        </p:blipFill>
        <p:spPr>
          <a:xfrm>
            <a:off x="515900" y="2110674"/>
            <a:ext cx="8125349" cy="289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VAERS?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 Vaccine Adverse Event Reporting System (VAERS) is a national early warning system to detect possible safety problems in U.S. licensed vaccines. VAERS is co-managed by the Centers for Disease Control and Prevention (CDC) and the U.S. Food and Drug Administration (FDA). VAERS accepts and analyzes reports of adverse events (possible side effects) following vaccination.</a:t>
            </a:r>
            <a:endParaRPr/>
          </a:p>
          <a:p>
            <a:pPr indent="0" lvl="0" marL="0" rtl="0" algn="l">
              <a:spcBef>
                <a:spcPts val="1200"/>
              </a:spcBef>
              <a:spcAft>
                <a:spcPts val="0"/>
              </a:spcAft>
              <a:buNone/>
            </a:pPr>
            <a:r>
              <a:rPr lang="en"/>
              <a:t>VAERS is not designed to detect if a vaccine caused an adverse event, but it can identify unusual or unexpected patterns of reporting that might indicate possible safety problems requiring a closer look.</a:t>
            </a:r>
            <a:endParaRPr/>
          </a:p>
          <a:p>
            <a:pPr indent="0" lvl="0" marL="0" rtl="0" algn="l">
              <a:spcBef>
                <a:spcPts val="1200"/>
              </a:spcBef>
              <a:spcAft>
                <a:spcPts val="1200"/>
              </a:spcAft>
              <a:buNone/>
            </a:pPr>
            <a:r>
              <a:rPr lang="en"/>
              <a:t>(HHS, 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CDF</a:t>
            </a:r>
            <a:endParaRPr/>
          </a:p>
        </p:txBody>
      </p:sp>
      <p:sp>
        <p:nvSpPr>
          <p:cNvPr id="406" name="Google Shape;406;p32"/>
          <p:cNvSpPr txBox="1"/>
          <p:nvPr>
            <p:ph idx="1" type="body"/>
          </p:nvPr>
        </p:nvSpPr>
        <p:spPr>
          <a:xfrm>
            <a:off x="667875" y="1371450"/>
            <a:ext cx="7030500" cy="81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In this continuous distribution function for data from 2021, we can see that males are slightly more affected under 40, with the trend reversing and women being more affected after 40. </a:t>
            </a:r>
            <a:endParaRPr/>
          </a:p>
        </p:txBody>
      </p:sp>
      <p:pic>
        <p:nvPicPr>
          <p:cNvPr id="407" name="Google Shape;407;p32"/>
          <p:cNvPicPr preferRelativeResize="0"/>
          <p:nvPr/>
        </p:nvPicPr>
        <p:blipFill>
          <a:blip r:embed="rId3">
            <a:alphaModFix/>
          </a:blip>
          <a:stretch>
            <a:fillRect/>
          </a:stretch>
        </p:blipFill>
        <p:spPr>
          <a:xfrm>
            <a:off x="477563" y="2182350"/>
            <a:ext cx="7411132" cy="2656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Analytical Distribution</a:t>
            </a:r>
            <a:endParaRPr/>
          </a:p>
        </p:txBody>
      </p:sp>
      <p:sp>
        <p:nvSpPr>
          <p:cNvPr id="413" name="Google Shape;413;p33"/>
          <p:cNvSpPr txBox="1"/>
          <p:nvPr>
            <p:ph idx="1" type="body"/>
          </p:nvPr>
        </p:nvSpPr>
        <p:spPr>
          <a:xfrm>
            <a:off x="1056750" y="1382175"/>
            <a:ext cx="7030500" cy="876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I wanted to compare the distribution of ages for 2020 and 2021 to the normal distribution. The plot below illustrates how approximately normal the 2020 (blue line) distribution is compared to the normal model (gray line). It is relatively close, but still deviates from the normal model. </a:t>
            </a:r>
            <a:endParaRPr/>
          </a:p>
        </p:txBody>
      </p:sp>
      <p:pic>
        <p:nvPicPr>
          <p:cNvPr id="414" name="Google Shape;414;p33"/>
          <p:cNvPicPr preferRelativeResize="0"/>
          <p:nvPr/>
        </p:nvPicPr>
        <p:blipFill>
          <a:blip r:embed="rId3">
            <a:alphaModFix/>
          </a:blip>
          <a:stretch>
            <a:fillRect/>
          </a:stretch>
        </p:blipFill>
        <p:spPr>
          <a:xfrm>
            <a:off x="1056750" y="2354775"/>
            <a:ext cx="7030501" cy="2580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Analytical Distribution</a:t>
            </a:r>
            <a:endParaRPr/>
          </a:p>
        </p:txBody>
      </p:sp>
      <p:sp>
        <p:nvSpPr>
          <p:cNvPr id="420" name="Google Shape;420;p34"/>
          <p:cNvSpPr txBox="1"/>
          <p:nvPr>
            <p:ph idx="1" type="body"/>
          </p:nvPr>
        </p:nvSpPr>
        <p:spPr>
          <a:xfrm>
            <a:off x="1056750" y="1382175"/>
            <a:ext cx="7030500" cy="876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The plot below illustrates how approximately normal the 2021 (blue line) distribution is compared to the normal model (gray line). As we can see, it is very close to the normal </a:t>
            </a:r>
            <a:r>
              <a:rPr lang="en"/>
              <a:t>distribution, which is to be expected given that there are much more data points in the data set for 2021 than 2020. </a:t>
            </a:r>
            <a:r>
              <a:rPr lang="en"/>
              <a:t> </a:t>
            </a:r>
            <a:endParaRPr/>
          </a:p>
        </p:txBody>
      </p:sp>
      <p:pic>
        <p:nvPicPr>
          <p:cNvPr id="421" name="Google Shape;421;p34"/>
          <p:cNvPicPr preferRelativeResize="0"/>
          <p:nvPr/>
        </p:nvPicPr>
        <p:blipFill>
          <a:blip r:embed="rId3">
            <a:alphaModFix/>
          </a:blip>
          <a:stretch>
            <a:fillRect/>
          </a:stretch>
        </p:blipFill>
        <p:spPr>
          <a:xfrm>
            <a:off x="1371000" y="2212075"/>
            <a:ext cx="6896096" cy="2580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Plots</a:t>
            </a:r>
            <a:endParaRPr/>
          </a:p>
        </p:txBody>
      </p:sp>
      <p:sp>
        <p:nvSpPr>
          <p:cNvPr id="427" name="Google Shape;427;p35"/>
          <p:cNvSpPr txBox="1"/>
          <p:nvPr>
            <p:ph idx="1" type="body"/>
          </p:nvPr>
        </p:nvSpPr>
        <p:spPr>
          <a:xfrm>
            <a:off x="712300" y="1400900"/>
            <a:ext cx="7374900" cy="76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In this scatter plot for the data from 2020, we can see that there is a spread of points for several vaccines around infancy, and incidents between ages 40 and 80 for the FLU4 type vaccines and above 60 for COVID-19 type vaccines. </a:t>
            </a:r>
            <a:endParaRPr/>
          </a:p>
        </p:txBody>
      </p:sp>
      <p:pic>
        <p:nvPicPr>
          <p:cNvPr id="428" name="Google Shape;428;p35"/>
          <p:cNvPicPr preferRelativeResize="0"/>
          <p:nvPr/>
        </p:nvPicPr>
        <p:blipFill>
          <a:blip r:embed="rId3">
            <a:alphaModFix/>
          </a:blip>
          <a:stretch>
            <a:fillRect/>
          </a:stretch>
        </p:blipFill>
        <p:spPr>
          <a:xfrm>
            <a:off x="1157298" y="2125300"/>
            <a:ext cx="7107800" cy="3008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Plots</a:t>
            </a:r>
            <a:endParaRPr/>
          </a:p>
        </p:txBody>
      </p:sp>
      <p:sp>
        <p:nvSpPr>
          <p:cNvPr id="434" name="Google Shape;434;p36"/>
          <p:cNvSpPr txBox="1"/>
          <p:nvPr>
            <p:ph idx="1" type="body"/>
          </p:nvPr>
        </p:nvSpPr>
        <p:spPr>
          <a:xfrm>
            <a:off x="590725" y="1341975"/>
            <a:ext cx="7808700" cy="88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In this scatter plot for the data from 2020, we can see that the COVID19 vaccinations have a distribution across all ages. There are still adverse events reported for infancy across several of the other types of vaccines. The unknown vaccine type has points distributed between 40 and 80, similar to the FLU4 vaccine from 2020’s data.</a:t>
            </a:r>
            <a:endParaRPr/>
          </a:p>
        </p:txBody>
      </p:sp>
      <p:pic>
        <p:nvPicPr>
          <p:cNvPr id="435" name="Google Shape;435;p36"/>
          <p:cNvPicPr preferRelativeResize="0"/>
          <p:nvPr/>
        </p:nvPicPr>
        <p:blipFill>
          <a:blip r:embed="rId3">
            <a:alphaModFix/>
          </a:blip>
          <a:stretch>
            <a:fillRect/>
          </a:stretch>
        </p:blipFill>
        <p:spPr>
          <a:xfrm>
            <a:off x="826188" y="2118175"/>
            <a:ext cx="7147125" cy="302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Plots</a:t>
            </a:r>
            <a:endParaRPr/>
          </a:p>
        </p:txBody>
      </p:sp>
      <p:sp>
        <p:nvSpPr>
          <p:cNvPr id="441" name="Google Shape;441;p37"/>
          <p:cNvSpPr txBox="1"/>
          <p:nvPr>
            <p:ph idx="1" type="body"/>
          </p:nvPr>
        </p:nvSpPr>
        <p:spPr>
          <a:xfrm>
            <a:off x="590725" y="1341975"/>
            <a:ext cx="7808700" cy="88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In this scatter plot for the data from 2021, we see the distribution of adverse events by age, according to the Vaccine Manufacturer. Moderna and Pfizer have high density between 40 and 100, but still have some cases between 20 and 40. Janssen has less cases between 20 and 40, with a higher concentration around 60. Although, this could be due to the fact that Janssen has less tot</a:t>
            </a:r>
            <a:r>
              <a:rPr lang="en"/>
              <a:t>a</a:t>
            </a:r>
            <a:r>
              <a:rPr lang="en"/>
              <a:t>l cases to represent. </a:t>
            </a:r>
            <a:endParaRPr/>
          </a:p>
        </p:txBody>
      </p:sp>
      <p:pic>
        <p:nvPicPr>
          <p:cNvPr id="442" name="Google Shape;442;p37"/>
          <p:cNvPicPr preferRelativeResize="0"/>
          <p:nvPr/>
        </p:nvPicPr>
        <p:blipFill>
          <a:blip r:embed="rId3">
            <a:alphaModFix/>
          </a:blip>
          <a:stretch>
            <a:fillRect/>
          </a:stretch>
        </p:blipFill>
        <p:spPr>
          <a:xfrm>
            <a:off x="590725" y="2186275"/>
            <a:ext cx="7743577" cy="2812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a:t>
            </a:r>
            <a:endParaRPr/>
          </a:p>
        </p:txBody>
      </p:sp>
      <p:sp>
        <p:nvSpPr>
          <p:cNvPr id="448" name="Google Shape;448;p38"/>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at the PMF graphs, I noticed that the ages for 2020 did not have a normal distribution and thought it looked like the distribution was bimodal. I want to compare the mean age between 2020 and 2021. </a:t>
            </a:r>
            <a:endParaRPr/>
          </a:p>
          <a:p>
            <a:pPr indent="0" lvl="0" marL="0" rtl="0" algn="l">
              <a:spcBef>
                <a:spcPts val="1200"/>
              </a:spcBef>
              <a:spcAft>
                <a:spcPts val="0"/>
              </a:spcAft>
              <a:buNone/>
            </a:pPr>
            <a:r>
              <a:rPr lang="en"/>
              <a:t>Null Hypothesis:</a:t>
            </a:r>
            <a:endParaRPr/>
          </a:p>
          <a:p>
            <a:pPr indent="0" lvl="0" marL="0" rtl="0" algn="l">
              <a:spcBef>
                <a:spcPts val="1200"/>
              </a:spcBef>
              <a:spcAft>
                <a:spcPts val="0"/>
              </a:spcAft>
              <a:buNone/>
            </a:pPr>
            <a:r>
              <a:rPr lang="en"/>
              <a:t> H0 = mean age 2020 == mean age 2021</a:t>
            </a:r>
            <a:endParaRPr/>
          </a:p>
          <a:p>
            <a:pPr indent="0" lvl="0" marL="0" rtl="0" algn="l">
              <a:spcBef>
                <a:spcPts val="1200"/>
              </a:spcBef>
              <a:spcAft>
                <a:spcPts val="0"/>
              </a:spcAft>
              <a:buNone/>
            </a:pPr>
            <a:r>
              <a:rPr lang="en"/>
              <a:t>Alternative Hypothesis:</a:t>
            </a:r>
            <a:endParaRPr/>
          </a:p>
          <a:p>
            <a:pPr indent="0" lvl="0" marL="0" rtl="0" algn="l">
              <a:spcBef>
                <a:spcPts val="1200"/>
              </a:spcBef>
              <a:spcAft>
                <a:spcPts val="1200"/>
              </a:spcAft>
              <a:buNone/>
            </a:pPr>
            <a:r>
              <a:rPr lang="en"/>
              <a:t> HA = mean age 2020 != mean age 2021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a:t>
            </a:r>
            <a:endParaRPr/>
          </a:p>
        </p:txBody>
      </p:sp>
      <p:sp>
        <p:nvSpPr>
          <p:cNvPr id="454" name="Google Shape;454;p39"/>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Using a two-tailed hypothesis at the 99% confidence level yields:</a:t>
            </a:r>
            <a:endParaRPr/>
          </a:p>
          <a:p>
            <a:pPr indent="0" lvl="0" marL="0" rtl="0" algn="l">
              <a:spcBef>
                <a:spcPts val="1200"/>
              </a:spcBef>
              <a:spcAft>
                <a:spcPts val="0"/>
              </a:spcAft>
              <a:buNone/>
            </a:pPr>
            <a:r>
              <a:rPr lang="en"/>
              <a:t>t-value</a:t>
            </a:r>
            <a:r>
              <a:rPr lang="en"/>
              <a:t>: -3.4745983634709336</a:t>
            </a:r>
            <a:endParaRPr/>
          </a:p>
          <a:p>
            <a:pPr indent="0" lvl="0" marL="0" rtl="0" algn="l">
              <a:spcBef>
                <a:spcPts val="1200"/>
              </a:spcBef>
              <a:spcAft>
                <a:spcPts val="0"/>
              </a:spcAft>
              <a:buNone/>
            </a:pPr>
            <a:r>
              <a:rPr lang="en"/>
              <a:t>p-value: 0.0005116763119314343</a:t>
            </a:r>
            <a:endParaRPr/>
          </a:p>
          <a:p>
            <a:pPr indent="0" lvl="0" marL="0" rtl="0" algn="l">
              <a:spcBef>
                <a:spcPts val="1200"/>
              </a:spcBef>
              <a:spcAft>
                <a:spcPts val="0"/>
              </a:spcAft>
              <a:buNone/>
            </a:pPr>
            <a:r>
              <a:rPr lang="en"/>
              <a:t>With a significant p-value of .0005, with 99% confidence we can reject the null hypothesis in favor of the alternative hypothesis that the difference in mean age between men and women in 2021 is not due to chance.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Analysis</a:t>
            </a:r>
            <a:endParaRPr/>
          </a:p>
        </p:txBody>
      </p:sp>
      <p:sp>
        <p:nvSpPr>
          <p:cNvPr id="460" name="Google Shape;460;p40"/>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regression analysis is limited due to the categorical nature of the data and my limits as an inexperienced data scientist. I was disappointed that I was not able to create a model using the DIED variable as an outcome variable. All of my </a:t>
            </a:r>
            <a:r>
              <a:rPr lang="en"/>
              <a:t>attempts</a:t>
            </a:r>
            <a:r>
              <a:rPr lang="en"/>
              <a:t> to use this resulted in a Perfect Separation detected error. </a:t>
            </a:r>
            <a:endParaRPr/>
          </a:p>
          <a:p>
            <a:pPr indent="0" lvl="0" marL="0" rtl="0" algn="l">
              <a:spcBef>
                <a:spcPts val="1200"/>
              </a:spcBef>
              <a:spcAft>
                <a:spcPts val="0"/>
              </a:spcAft>
              <a:buNone/>
            </a:pPr>
            <a:r>
              <a:rPr lang="en"/>
              <a:t>I ended up using AGE_YRS as an endog variable, with SEX and DIED as the exog variables.</a:t>
            </a:r>
            <a:endParaRPr/>
          </a:p>
          <a:p>
            <a:pPr indent="0" lvl="0" marL="0" rtl="0" algn="l">
              <a:spcBef>
                <a:spcPts val="1200"/>
              </a:spcBef>
              <a:spcAft>
                <a:spcPts val="1200"/>
              </a:spcAft>
              <a:buNone/>
            </a:pPr>
            <a:r>
              <a:rPr lang="en"/>
              <a:t>Yielding the results found on the next slide.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Analysis Results</a:t>
            </a:r>
            <a:endParaRPr/>
          </a:p>
        </p:txBody>
      </p:sp>
      <p:pic>
        <p:nvPicPr>
          <p:cNvPr id="466" name="Google Shape;466;p41"/>
          <p:cNvPicPr preferRelativeResize="0"/>
          <p:nvPr/>
        </p:nvPicPr>
        <p:blipFill>
          <a:blip r:embed="rId3">
            <a:alphaModFix/>
          </a:blip>
          <a:stretch>
            <a:fillRect/>
          </a:stretch>
        </p:blipFill>
        <p:spPr>
          <a:xfrm>
            <a:off x="4784300" y="1757100"/>
            <a:ext cx="2770211" cy="3240826"/>
          </a:xfrm>
          <a:prstGeom prst="rect">
            <a:avLst/>
          </a:prstGeom>
          <a:noFill/>
          <a:ln>
            <a:noFill/>
          </a:ln>
        </p:spPr>
      </p:pic>
      <p:sp>
        <p:nvSpPr>
          <p:cNvPr id="467" name="Google Shape;467;p41"/>
          <p:cNvSpPr txBox="1"/>
          <p:nvPr/>
        </p:nvSpPr>
        <p:spPr>
          <a:xfrm>
            <a:off x="1591450" y="1757100"/>
            <a:ext cx="29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68" name="Google Shape;468;p41"/>
          <p:cNvSpPr txBox="1"/>
          <p:nvPr/>
        </p:nvSpPr>
        <p:spPr>
          <a:xfrm>
            <a:off x="1662450" y="1695100"/>
            <a:ext cx="2726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 p-values for each variable are significant, but the DIED variable has the highest t statistic, indicating that the age of a person has a high correlation with an adverse event that results in death.</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This is logical because older people have a greater likelihood of dying of natural causes. Therefore, it makes sense to see a higher association of death in adverse events reported in older people.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a:t>
            </a:r>
            <a:endParaRPr/>
          </a:p>
        </p:txBody>
      </p:sp>
      <p:sp>
        <p:nvSpPr>
          <p:cNvPr id="290" name="Google Shape;290;p15"/>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 analysis will consist primarily of the five following variables:</a:t>
            </a:r>
            <a:endParaRPr/>
          </a:p>
          <a:p>
            <a:pPr indent="-298450" lvl="0" marL="457200" rtl="0" algn="l">
              <a:spcBef>
                <a:spcPts val="1200"/>
              </a:spcBef>
              <a:spcAft>
                <a:spcPts val="0"/>
              </a:spcAft>
              <a:buClr>
                <a:srgbClr val="000000"/>
              </a:buClr>
              <a:buSzPts val="1100"/>
              <a:buFont typeface="Arial"/>
              <a:buChar char="●"/>
            </a:pPr>
            <a:r>
              <a:rPr lang="en"/>
              <a:t>State</a:t>
            </a:r>
            <a:endParaRPr/>
          </a:p>
          <a:p>
            <a:pPr indent="-298450" lvl="0" marL="457200" rtl="0" algn="l">
              <a:spcBef>
                <a:spcPts val="0"/>
              </a:spcBef>
              <a:spcAft>
                <a:spcPts val="0"/>
              </a:spcAft>
              <a:buClr>
                <a:srgbClr val="000000"/>
              </a:buClr>
              <a:buSzPts val="1100"/>
              <a:buFont typeface="Arial"/>
              <a:buChar char="●"/>
            </a:pPr>
            <a:r>
              <a:rPr lang="en"/>
              <a:t>Age</a:t>
            </a:r>
            <a:endParaRPr/>
          </a:p>
          <a:p>
            <a:pPr indent="-298450" lvl="0" marL="457200" rtl="0" algn="l">
              <a:spcBef>
                <a:spcPts val="0"/>
              </a:spcBef>
              <a:spcAft>
                <a:spcPts val="0"/>
              </a:spcAft>
              <a:buClr>
                <a:srgbClr val="000000"/>
              </a:buClr>
              <a:buSzPts val="1100"/>
              <a:buFont typeface="Arial"/>
              <a:buChar char="●"/>
            </a:pPr>
            <a:r>
              <a:rPr lang="en"/>
              <a:t>Sex</a:t>
            </a:r>
            <a:endParaRPr/>
          </a:p>
          <a:p>
            <a:pPr indent="-298450" lvl="0" marL="457200" rtl="0" algn="l">
              <a:spcBef>
                <a:spcPts val="0"/>
              </a:spcBef>
              <a:spcAft>
                <a:spcPts val="0"/>
              </a:spcAft>
              <a:buClr>
                <a:srgbClr val="000000"/>
              </a:buClr>
              <a:buSzPts val="1100"/>
              <a:buFont typeface="Arial"/>
              <a:buChar char="●"/>
            </a:pPr>
            <a:r>
              <a:rPr lang="en"/>
              <a:t>Vaccine Type</a:t>
            </a:r>
            <a:endParaRPr/>
          </a:p>
          <a:p>
            <a:pPr indent="-298450" lvl="0" marL="457200" rtl="0" algn="l">
              <a:spcBef>
                <a:spcPts val="0"/>
              </a:spcBef>
              <a:spcAft>
                <a:spcPts val="0"/>
              </a:spcAft>
              <a:buClr>
                <a:srgbClr val="000000"/>
              </a:buClr>
              <a:buSzPts val="1100"/>
              <a:buFont typeface="Arial"/>
              <a:buChar char="●"/>
            </a:pPr>
            <a:r>
              <a:rPr lang="en"/>
              <a:t>Vaccine Manufacturer</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74" name="Google Shape;474;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HHS. (n.d.). VAERS home. VAERS. https://vaers.hhs.gov/faq.html#collapse1.</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Describe what the variables mean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 This is the state that the adverse event was recorded in</a:t>
            </a:r>
            <a:endParaRPr/>
          </a:p>
          <a:p>
            <a:pPr indent="0" lvl="0" marL="0" rtl="0" algn="l">
              <a:spcBef>
                <a:spcPts val="1200"/>
              </a:spcBef>
              <a:spcAft>
                <a:spcPts val="0"/>
              </a:spcAft>
              <a:buNone/>
            </a:pPr>
            <a:r>
              <a:rPr lang="en"/>
              <a:t>Age - The age of the person at the time of the adverse event</a:t>
            </a:r>
            <a:endParaRPr/>
          </a:p>
          <a:p>
            <a:pPr indent="0" lvl="0" marL="0" rtl="0" algn="l">
              <a:spcBef>
                <a:spcPts val="1200"/>
              </a:spcBef>
              <a:spcAft>
                <a:spcPts val="0"/>
              </a:spcAft>
              <a:buNone/>
            </a:pPr>
            <a:r>
              <a:rPr lang="en"/>
              <a:t>Sex - The sex of the person</a:t>
            </a:r>
            <a:endParaRPr/>
          </a:p>
          <a:p>
            <a:pPr indent="0" lvl="0" marL="0" rtl="0" algn="l">
              <a:spcBef>
                <a:spcPts val="1200"/>
              </a:spcBef>
              <a:spcAft>
                <a:spcPts val="0"/>
              </a:spcAft>
              <a:buNone/>
            </a:pPr>
            <a:r>
              <a:rPr lang="en"/>
              <a:t>Vaccine Type - The type of vaccine treatment that was related to an adverse event, types include COVID19, Flu, TDAP, etc. </a:t>
            </a:r>
            <a:endParaRPr/>
          </a:p>
          <a:p>
            <a:pPr indent="0" lvl="0" marL="0" rtl="0" algn="l">
              <a:spcBef>
                <a:spcPts val="1200"/>
              </a:spcBef>
              <a:spcAft>
                <a:spcPts val="0"/>
              </a:spcAft>
              <a:buNone/>
            </a:pPr>
            <a:r>
              <a:rPr lang="en"/>
              <a:t>Vaccine Manufacturer - The manufacturer of the vaccine related to an adverse event.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Characteristics</a:t>
            </a:r>
            <a:endParaRPr/>
          </a:p>
        </p:txBody>
      </p:sp>
      <p:graphicFrame>
        <p:nvGraphicFramePr>
          <p:cNvPr id="302" name="Google Shape;302;p17"/>
          <p:cNvGraphicFramePr/>
          <p:nvPr/>
        </p:nvGraphicFramePr>
        <p:xfrm>
          <a:off x="952500" y="1619250"/>
          <a:ext cx="3000000" cy="3000000"/>
        </p:xfrm>
        <a:graphic>
          <a:graphicData uri="http://schemas.openxmlformats.org/drawingml/2006/table">
            <a:tbl>
              <a:tblPr>
                <a:noFill/>
                <a:tableStyleId>{593E2387-CBF9-4814-9B50-03F5C56428D9}</a:tableStyleId>
              </a:tblPr>
              <a:tblGrid>
                <a:gridCol w="2413000"/>
                <a:gridCol w="2413000"/>
                <a:gridCol w="2413000"/>
              </a:tblGrid>
              <a:tr h="381000">
                <a:tc>
                  <a:txBody>
                    <a:bodyPr/>
                    <a:lstStyle/>
                    <a:p>
                      <a:pPr indent="0" lvl="0" marL="0" rtl="0" algn="l">
                        <a:spcBef>
                          <a:spcPts val="0"/>
                        </a:spcBef>
                        <a:spcAft>
                          <a:spcPts val="0"/>
                        </a:spcAft>
                        <a:buNone/>
                      </a:pPr>
                      <a:r>
                        <a:rPr lang="en"/>
                        <a:t>Characteristic | Year</a:t>
                      </a:r>
                      <a:endParaRPr/>
                    </a:p>
                  </a:txBody>
                  <a:tcPr marT="91425" marB="91425" marR="91425" marL="91425"/>
                </a:tc>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2021</a:t>
                      </a:r>
                      <a:endParaRPr/>
                    </a:p>
                  </a:txBody>
                  <a:tcPr marT="91425" marB="91425" marR="91425" marL="91425"/>
                </a:tc>
              </a:tr>
              <a:tr h="381000">
                <a:tc>
                  <a:txBody>
                    <a:bodyPr/>
                    <a:lstStyle/>
                    <a:p>
                      <a:pPr indent="0" lvl="0" marL="0" rtl="0" algn="l">
                        <a:spcBef>
                          <a:spcPts val="0"/>
                        </a:spcBef>
                        <a:spcAft>
                          <a:spcPts val="0"/>
                        </a:spcAft>
                        <a:buNone/>
                      </a:pPr>
                      <a:r>
                        <a:rPr lang="en"/>
                        <a:t>Total # of Unique Cases</a:t>
                      </a:r>
                      <a:endParaRPr/>
                    </a:p>
                  </a:txBody>
                  <a:tcPr marT="91425" marB="91425" marR="91425" marL="91425"/>
                </a:tc>
                <a:tc>
                  <a:txBody>
                    <a:bodyPr/>
                    <a:lstStyle/>
                    <a:p>
                      <a:pPr indent="0" lvl="0" marL="0" rtl="0" algn="l">
                        <a:spcBef>
                          <a:spcPts val="0"/>
                        </a:spcBef>
                        <a:spcAft>
                          <a:spcPts val="0"/>
                        </a:spcAft>
                        <a:buNone/>
                      </a:pPr>
                      <a:r>
                        <a:rPr lang="en"/>
                        <a:t>48,901</a:t>
                      </a:r>
                      <a:endParaRPr/>
                    </a:p>
                  </a:txBody>
                  <a:tcPr marT="91425" marB="91425" marR="91425" marL="91425"/>
                </a:tc>
                <a:tc>
                  <a:txBody>
                    <a:bodyPr/>
                    <a:lstStyle/>
                    <a:p>
                      <a:pPr indent="0" lvl="0" marL="0" rtl="0" algn="l">
                        <a:spcBef>
                          <a:spcPts val="0"/>
                        </a:spcBef>
                        <a:spcAft>
                          <a:spcPts val="0"/>
                        </a:spcAft>
                        <a:buNone/>
                      </a:pPr>
                      <a:r>
                        <a:rPr lang="en"/>
                        <a:t>406,001</a:t>
                      </a:r>
                      <a:endParaRPr/>
                    </a:p>
                  </a:txBody>
                  <a:tcPr marT="91425" marB="91425" marR="91425" marL="91425"/>
                </a:tc>
              </a:tr>
              <a:tr h="381000">
                <a:tc>
                  <a:txBody>
                    <a:bodyPr/>
                    <a:lstStyle/>
                    <a:p>
                      <a:pPr indent="0" lvl="0" marL="0" rtl="0" algn="l">
                        <a:spcBef>
                          <a:spcPts val="0"/>
                        </a:spcBef>
                        <a:spcAft>
                          <a:spcPts val="0"/>
                        </a:spcAft>
                        <a:buNone/>
                      </a:pPr>
                      <a:r>
                        <a:rPr lang="en"/>
                        <a:t>Average Age</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t>49</a:t>
                      </a:r>
                      <a:endParaRPr/>
                    </a:p>
                  </a:txBody>
                  <a:tcPr marT="91425" marB="91425" marR="91425" marL="91425"/>
                </a:tc>
              </a:tr>
              <a:tr h="381000">
                <a:tc>
                  <a:txBody>
                    <a:bodyPr/>
                    <a:lstStyle/>
                    <a:p>
                      <a:pPr indent="0" lvl="0" marL="0" rtl="0" algn="l">
                        <a:spcBef>
                          <a:spcPts val="0"/>
                        </a:spcBef>
                        <a:spcAft>
                          <a:spcPts val="0"/>
                        </a:spcAft>
                        <a:buNone/>
                      </a:pPr>
                      <a:r>
                        <a:rPr lang="en"/>
                        <a:t>Age Standard Deviation</a:t>
                      </a:r>
                      <a:endParaRPr/>
                    </a:p>
                  </a:txBody>
                  <a:tcPr marT="91425" marB="91425" marR="91425" marL="91425"/>
                </a:tc>
                <a:tc>
                  <a:txBody>
                    <a:bodyPr/>
                    <a:lstStyle/>
                    <a:p>
                      <a:pPr indent="0" lvl="0" marL="0" rtl="0" algn="l">
                        <a:spcBef>
                          <a:spcPts val="0"/>
                        </a:spcBef>
                        <a:spcAft>
                          <a:spcPts val="0"/>
                        </a:spcAft>
                        <a:buNone/>
                      </a:pPr>
                      <a:r>
                        <a:rPr lang="en"/>
                        <a:t>24.05</a:t>
                      </a:r>
                      <a:endParaRPr/>
                    </a:p>
                  </a:txBody>
                  <a:tcPr marT="91425" marB="91425" marR="91425" marL="91425"/>
                </a:tc>
                <a:tc>
                  <a:txBody>
                    <a:bodyPr/>
                    <a:lstStyle/>
                    <a:p>
                      <a:pPr indent="0" lvl="0" marL="0" rtl="0" algn="l">
                        <a:spcBef>
                          <a:spcPts val="0"/>
                        </a:spcBef>
                        <a:spcAft>
                          <a:spcPts val="0"/>
                        </a:spcAft>
                        <a:buNone/>
                      </a:pPr>
                      <a:r>
                        <a:rPr lang="en"/>
                        <a:t>18.33</a:t>
                      </a:r>
                      <a:endParaRPr/>
                    </a:p>
                  </a:txBody>
                  <a:tcPr marT="91425" marB="91425" marR="91425" marL="91425"/>
                </a:tc>
              </a:tr>
              <a:tr h="381000">
                <a:tc>
                  <a:txBody>
                    <a:bodyPr/>
                    <a:lstStyle/>
                    <a:p>
                      <a:pPr indent="0" lvl="0" marL="0" rtl="0" algn="l">
                        <a:spcBef>
                          <a:spcPts val="0"/>
                        </a:spcBef>
                        <a:spcAft>
                          <a:spcPts val="0"/>
                        </a:spcAft>
                        <a:buNone/>
                      </a:pPr>
                      <a:r>
                        <a:rPr lang="en"/>
                        <a:t>Min Age</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Max Age</a:t>
                      </a:r>
                      <a:endParaRPr/>
                    </a:p>
                  </a:txBody>
                  <a:tcPr marT="91425" marB="91425" marR="91425" marL="91425"/>
                </a:tc>
                <a:tc>
                  <a:txBody>
                    <a:bodyPr/>
                    <a:lstStyle/>
                    <a:p>
                      <a:pPr indent="0" lvl="0" marL="0" rtl="0" algn="l">
                        <a:spcBef>
                          <a:spcPts val="0"/>
                        </a:spcBef>
                        <a:spcAft>
                          <a:spcPts val="0"/>
                        </a:spcAft>
                        <a:buNone/>
                      </a:pPr>
                      <a:r>
                        <a:rPr lang="en"/>
                        <a:t>115</a:t>
                      </a:r>
                      <a:endParaRPr/>
                    </a:p>
                  </a:txBody>
                  <a:tcPr marT="91425" marB="91425" marR="91425" marL="91425"/>
                </a:tc>
                <a:tc>
                  <a:txBody>
                    <a:bodyPr/>
                    <a:lstStyle/>
                    <a:p>
                      <a:pPr indent="0" lvl="0" marL="0" rtl="0" algn="l">
                        <a:spcBef>
                          <a:spcPts val="0"/>
                        </a:spcBef>
                        <a:spcAft>
                          <a:spcPts val="0"/>
                        </a:spcAft>
                        <a:buNone/>
                      </a:pPr>
                      <a:r>
                        <a:rPr lang="en"/>
                        <a:t>119</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Age related to cases where death was reported</a:t>
            </a:r>
            <a:endParaRPr/>
          </a:p>
        </p:txBody>
      </p:sp>
      <p:graphicFrame>
        <p:nvGraphicFramePr>
          <p:cNvPr id="308" name="Google Shape;308;p18"/>
          <p:cNvGraphicFramePr/>
          <p:nvPr/>
        </p:nvGraphicFramePr>
        <p:xfrm>
          <a:off x="952500" y="1619250"/>
          <a:ext cx="3000000" cy="3000000"/>
        </p:xfrm>
        <a:graphic>
          <a:graphicData uri="http://schemas.openxmlformats.org/drawingml/2006/table">
            <a:tbl>
              <a:tblPr>
                <a:noFill/>
                <a:tableStyleId>{593E2387-CBF9-4814-9B50-03F5C56428D9}</a:tableStyleId>
              </a:tblPr>
              <a:tblGrid>
                <a:gridCol w="2413000"/>
                <a:gridCol w="2413000"/>
                <a:gridCol w="2413000"/>
              </a:tblGrid>
              <a:tr h="381000">
                <a:tc>
                  <a:txBody>
                    <a:bodyPr/>
                    <a:lstStyle/>
                    <a:p>
                      <a:pPr indent="0" lvl="0" marL="0" rtl="0" algn="l">
                        <a:spcBef>
                          <a:spcPts val="0"/>
                        </a:spcBef>
                        <a:spcAft>
                          <a:spcPts val="0"/>
                        </a:spcAft>
                        <a:buNone/>
                      </a:pPr>
                      <a:r>
                        <a:rPr lang="en"/>
                        <a:t>Characteristic | Year</a:t>
                      </a:r>
                      <a:endParaRPr/>
                    </a:p>
                  </a:txBody>
                  <a:tcPr marT="91425" marB="91425" marR="91425" marL="91425"/>
                </a:tc>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2021</a:t>
                      </a:r>
                      <a:endParaRPr/>
                    </a:p>
                  </a:txBody>
                  <a:tcPr marT="91425" marB="91425" marR="91425" marL="91425"/>
                </a:tc>
              </a:tr>
              <a:tr h="381000">
                <a:tc>
                  <a:txBody>
                    <a:bodyPr/>
                    <a:lstStyle/>
                    <a:p>
                      <a:pPr indent="0" lvl="0" marL="0" rtl="0" algn="l">
                        <a:spcBef>
                          <a:spcPts val="0"/>
                        </a:spcBef>
                        <a:spcAft>
                          <a:spcPts val="0"/>
                        </a:spcAft>
                        <a:buNone/>
                      </a:pPr>
                      <a:r>
                        <a:rPr lang="en"/>
                        <a:t>Number of Deaths</a:t>
                      </a:r>
                      <a:endParaRPr/>
                    </a:p>
                  </a:txBody>
                  <a:tcPr marT="91425" marB="91425" marR="91425" marL="91425"/>
                </a:tc>
                <a:tc>
                  <a:txBody>
                    <a:bodyPr/>
                    <a:lstStyle/>
                    <a:p>
                      <a:pPr indent="0" lvl="0" marL="0" rtl="0" algn="l">
                        <a:spcBef>
                          <a:spcPts val="0"/>
                        </a:spcBef>
                        <a:spcAft>
                          <a:spcPts val="0"/>
                        </a:spcAft>
                        <a:buNone/>
                      </a:pPr>
                      <a:r>
                        <a:rPr lang="en"/>
                        <a:t>172</a:t>
                      </a:r>
                      <a:endParaRPr/>
                    </a:p>
                  </a:txBody>
                  <a:tcPr marT="91425" marB="91425" marR="91425" marL="91425"/>
                </a:tc>
                <a:tc>
                  <a:txBody>
                    <a:bodyPr/>
                    <a:lstStyle/>
                    <a:p>
                      <a:pPr indent="0" lvl="0" marL="0" rtl="0" algn="l">
                        <a:spcBef>
                          <a:spcPts val="0"/>
                        </a:spcBef>
                        <a:spcAft>
                          <a:spcPts val="0"/>
                        </a:spcAft>
                        <a:buNone/>
                      </a:pPr>
                      <a:r>
                        <a:rPr lang="en"/>
                        <a:t>5518</a:t>
                      </a:r>
                      <a:endParaRPr/>
                    </a:p>
                  </a:txBody>
                  <a:tcPr marT="91425" marB="91425" marR="91425" marL="91425"/>
                </a:tc>
              </a:tr>
              <a:tr h="381000">
                <a:tc>
                  <a:txBody>
                    <a:bodyPr/>
                    <a:lstStyle/>
                    <a:p>
                      <a:pPr indent="0" lvl="0" marL="0" rtl="0" algn="l">
                        <a:spcBef>
                          <a:spcPts val="0"/>
                        </a:spcBef>
                        <a:spcAft>
                          <a:spcPts val="0"/>
                        </a:spcAft>
                        <a:buNone/>
                      </a:pPr>
                      <a:r>
                        <a:rPr lang="en"/>
                        <a:t>Number of Deaths where</a:t>
                      </a:r>
                      <a:endParaRPr/>
                    </a:p>
                    <a:p>
                      <a:pPr indent="0" lvl="0" marL="0" rtl="0" algn="l">
                        <a:spcBef>
                          <a:spcPts val="0"/>
                        </a:spcBef>
                        <a:spcAft>
                          <a:spcPts val="0"/>
                        </a:spcAft>
                        <a:buNone/>
                      </a:pPr>
                      <a:r>
                        <a:rPr lang="en"/>
                        <a:t>Age &lt; 1</a:t>
                      </a:r>
                      <a:endParaRPr/>
                    </a:p>
                  </a:txBody>
                  <a:tcPr marT="91425" marB="91425" marR="91425" marL="91425"/>
                </a:tc>
                <a:tc>
                  <a:txBody>
                    <a:bodyPr/>
                    <a:lstStyle/>
                    <a:p>
                      <a:pPr indent="0" lvl="0" marL="0" rtl="0" algn="l">
                        <a:spcBef>
                          <a:spcPts val="0"/>
                        </a:spcBef>
                        <a:spcAft>
                          <a:spcPts val="0"/>
                        </a:spcAft>
                        <a:buNone/>
                      </a:pPr>
                      <a:r>
                        <a:rPr lang="en"/>
                        <a:t>98</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r h="381000">
                <a:tc>
                  <a:txBody>
                    <a:bodyPr/>
                    <a:lstStyle/>
                    <a:p>
                      <a:pPr indent="0" lvl="0" marL="0" rtl="0" algn="l">
                        <a:spcBef>
                          <a:spcPts val="0"/>
                        </a:spcBef>
                        <a:spcAft>
                          <a:spcPts val="0"/>
                        </a:spcAft>
                        <a:buNone/>
                      </a:pPr>
                      <a:r>
                        <a:rPr lang="en"/>
                        <a:t>Mean Age that Died</a:t>
                      </a:r>
                      <a:endParaRPr/>
                    </a:p>
                  </a:txBody>
                  <a:tcPr marT="91425" marB="91425" marR="91425" marL="91425"/>
                </a:tc>
                <a:tc>
                  <a:txBody>
                    <a:bodyPr/>
                    <a:lstStyle/>
                    <a:p>
                      <a:pPr indent="0" lvl="0" marL="0" rtl="0" algn="l">
                        <a:spcBef>
                          <a:spcPts val="0"/>
                        </a:spcBef>
                        <a:spcAft>
                          <a:spcPts val="0"/>
                        </a:spcAft>
                        <a:buNone/>
                      </a:pPr>
                      <a:r>
                        <a:rPr lang="en"/>
                        <a:t>24.15</a:t>
                      </a:r>
                      <a:endParaRPr/>
                    </a:p>
                  </a:txBody>
                  <a:tcPr marT="91425" marB="91425" marR="91425" marL="91425"/>
                </a:tc>
                <a:tc>
                  <a:txBody>
                    <a:bodyPr/>
                    <a:lstStyle/>
                    <a:p>
                      <a:pPr indent="0" lvl="0" marL="0" rtl="0" algn="l">
                        <a:spcBef>
                          <a:spcPts val="0"/>
                        </a:spcBef>
                        <a:spcAft>
                          <a:spcPts val="0"/>
                        </a:spcAft>
                        <a:buNone/>
                      </a:pPr>
                      <a:r>
                        <a:rPr lang="en"/>
                        <a:t>72.83</a:t>
                      </a:r>
                      <a:endParaRPr/>
                    </a:p>
                  </a:txBody>
                  <a:tcPr marT="91425" marB="91425" marR="91425" marL="91425"/>
                </a:tc>
              </a:tr>
              <a:tr h="381000">
                <a:tc>
                  <a:txBody>
                    <a:bodyPr/>
                    <a:lstStyle/>
                    <a:p>
                      <a:pPr indent="0" lvl="0" marL="0" rtl="0" algn="l">
                        <a:spcBef>
                          <a:spcPts val="0"/>
                        </a:spcBef>
                        <a:spcAft>
                          <a:spcPts val="0"/>
                        </a:spcAft>
                        <a:buNone/>
                      </a:pPr>
                      <a:r>
                        <a:rPr lang="en"/>
                        <a:t>Median Age</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75.0</a:t>
                      </a:r>
                      <a:endParaRPr/>
                    </a:p>
                  </a:txBody>
                  <a:tcPr marT="91425" marB="91425" marR="91425" marL="91425"/>
                </a:tc>
              </a:tr>
            </a:tbl>
          </a:graphicData>
        </a:graphic>
      </p:graphicFrame>
      <p:sp>
        <p:nvSpPr>
          <p:cNvPr id="309" name="Google Shape;309;p18"/>
          <p:cNvSpPr txBox="1"/>
          <p:nvPr/>
        </p:nvSpPr>
        <p:spPr>
          <a:xfrm>
            <a:off x="1215175" y="4062975"/>
            <a:ext cx="661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The number of deaths reported are reduced in these tabulations because I removed cases where the age was NA.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15" name="Google Shape;315;p19"/>
          <p:cNvSpPr txBox="1"/>
          <p:nvPr>
            <p:ph idx="1" type="body"/>
          </p:nvPr>
        </p:nvSpPr>
        <p:spPr>
          <a:xfrm>
            <a:off x="1144825"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 reported by State in 2020</a:t>
            </a:r>
            <a:endParaRPr/>
          </a:p>
          <a:p>
            <a:pPr indent="0" lvl="0" marL="0" rtl="0" algn="l">
              <a:spcBef>
                <a:spcPts val="1200"/>
              </a:spcBef>
              <a:spcAft>
                <a:spcPts val="1200"/>
              </a:spcAft>
              <a:buNone/>
            </a:pPr>
            <a:r>
              <a:t/>
            </a:r>
            <a:endParaRPr/>
          </a:p>
        </p:txBody>
      </p:sp>
      <p:pic>
        <p:nvPicPr>
          <p:cNvPr id="316" name="Google Shape;316;p19"/>
          <p:cNvPicPr preferRelativeResize="0"/>
          <p:nvPr/>
        </p:nvPicPr>
        <p:blipFill>
          <a:blip r:embed="rId3">
            <a:alphaModFix/>
          </a:blip>
          <a:stretch>
            <a:fillRect/>
          </a:stretch>
        </p:blipFill>
        <p:spPr>
          <a:xfrm>
            <a:off x="685800" y="1750699"/>
            <a:ext cx="8285201" cy="294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22" name="Google Shape;322;p20"/>
          <p:cNvSpPr txBox="1"/>
          <p:nvPr>
            <p:ph idx="1" type="body"/>
          </p:nvPr>
        </p:nvSpPr>
        <p:spPr>
          <a:xfrm>
            <a:off x="1144825"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 reported by State in 2021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23" name="Google Shape;323;p20"/>
          <p:cNvPicPr preferRelativeResize="0"/>
          <p:nvPr/>
        </p:nvPicPr>
        <p:blipFill>
          <a:blip r:embed="rId3">
            <a:alphaModFix/>
          </a:blip>
          <a:stretch>
            <a:fillRect/>
          </a:stretch>
        </p:blipFill>
        <p:spPr>
          <a:xfrm>
            <a:off x="572551" y="1754700"/>
            <a:ext cx="8390724" cy="293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29" name="Google Shape;329;p21"/>
          <p:cNvSpPr txBox="1"/>
          <p:nvPr>
            <p:ph idx="1" type="body"/>
          </p:nvPr>
        </p:nvSpPr>
        <p:spPr>
          <a:xfrm>
            <a:off x="854925" y="2571750"/>
            <a:ext cx="2406000" cy="12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Adverse Events</a:t>
            </a:r>
            <a:endParaRPr/>
          </a:p>
          <a:p>
            <a:pPr indent="0" lvl="0" marL="0" rtl="0" algn="l">
              <a:spcBef>
                <a:spcPts val="1200"/>
              </a:spcBef>
              <a:spcAft>
                <a:spcPts val="1200"/>
              </a:spcAft>
              <a:buNone/>
            </a:pPr>
            <a:r>
              <a:rPr lang="en"/>
              <a:t> by Sex for 2020</a:t>
            </a:r>
            <a:endParaRPr/>
          </a:p>
        </p:txBody>
      </p:sp>
      <p:pic>
        <p:nvPicPr>
          <p:cNvPr id="330" name="Google Shape;330;p21"/>
          <p:cNvPicPr preferRelativeResize="0"/>
          <p:nvPr/>
        </p:nvPicPr>
        <p:blipFill>
          <a:blip r:embed="rId3">
            <a:alphaModFix/>
          </a:blip>
          <a:stretch>
            <a:fillRect/>
          </a:stretch>
        </p:blipFill>
        <p:spPr>
          <a:xfrm>
            <a:off x="3335575" y="1310575"/>
            <a:ext cx="5185500" cy="338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