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64" r:id="rId2"/>
    <p:sldId id="263" r:id="rId3"/>
    <p:sldId id="257" r:id="rId4"/>
    <p:sldId id="265" r:id="rId5"/>
    <p:sldId id="259" r:id="rId6"/>
    <p:sldId id="277" r:id="rId7"/>
    <p:sldId id="258" r:id="rId8"/>
    <p:sldId id="260" r:id="rId9"/>
    <p:sldId id="266" r:id="rId10"/>
    <p:sldId id="267" r:id="rId11"/>
    <p:sldId id="278" r:id="rId12"/>
    <p:sldId id="268" r:id="rId13"/>
    <p:sldId id="269" r:id="rId14"/>
    <p:sldId id="270" r:id="rId15"/>
    <p:sldId id="271" r:id="rId16"/>
    <p:sldId id="272" r:id="rId17"/>
    <p:sldId id="262" r:id="rId18"/>
    <p:sldId id="275" r:id="rId19"/>
    <p:sldId id="276"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8" d="100"/>
          <a:sy n="98" d="100"/>
        </p:scale>
        <p:origin x="101"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COLN SAHA" userId="eab3ffce749f2ab1" providerId="LiveId" clId="{C240F157-3FFB-40A5-BF86-58DF9C7AAC44}"/>
    <pc:docChg chg="modSld">
      <pc:chgData name="LINCOLN SAHA" userId="eab3ffce749f2ab1" providerId="LiveId" clId="{C240F157-3FFB-40A5-BF86-58DF9C7AAC44}" dt="2024-11-20T05:05:09.666" v="15" actId="1076"/>
      <pc:docMkLst>
        <pc:docMk/>
      </pc:docMkLst>
      <pc:sldChg chg="modSp mod">
        <pc:chgData name="LINCOLN SAHA" userId="eab3ffce749f2ab1" providerId="LiveId" clId="{C240F157-3FFB-40A5-BF86-58DF9C7AAC44}" dt="2024-11-20T05:05:09.666" v="15" actId="1076"/>
        <pc:sldMkLst>
          <pc:docMk/>
          <pc:sldMk cId="242384441" sldId="277"/>
        </pc:sldMkLst>
        <pc:spChg chg="mod">
          <ac:chgData name="LINCOLN SAHA" userId="eab3ffce749f2ab1" providerId="LiveId" clId="{C240F157-3FFB-40A5-BF86-58DF9C7AAC44}" dt="2024-11-20T05:05:09.666" v="15" actId="1076"/>
          <ac:spMkLst>
            <pc:docMk/>
            <pc:sldMk cId="242384441" sldId="277"/>
            <ac:spMk id="13" creationId="{76618FFA-4196-80A9-8005-3081E224676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9T18:11:29.26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9T18:11:30.272"/>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9T18:11:31.206"/>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7EDD9-080B-4507-88AE-DC3186D842D2}"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3BF90-CE3F-43DA-8E1B-F8E1091755C9}" type="slidenum">
              <a:rPr lang="en-IN" smtClean="0"/>
              <a:t>‹#›</a:t>
            </a:fld>
            <a:endParaRPr lang="en-IN"/>
          </a:p>
        </p:txBody>
      </p:sp>
    </p:spTree>
    <p:extLst>
      <p:ext uri="{BB962C8B-B14F-4D97-AF65-F5344CB8AC3E}">
        <p14:creationId xmlns:p14="http://schemas.microsoft.com/office/powerpoint/2010/main" val="361347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7C8EF8-D518-4263-9725-09645CC36CA9}"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313878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7C8EF8-D518-4263-9725-09645CC36CA9}"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89235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7C8EF8-D518-4263-9725-09645CC36CA9}"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13376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7C8EF8-D518-4263-9725-09645CC36CA9}"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B24DC4-2CC4-4E19-A0E1-AA5BC67E7E3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0495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7C8EF8-D518-4263-9725-09645CC36CA9}"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1084120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A7C8EF8-D518-4263-9725-09645CC36CA9}"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2053985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A7C8EF8-D518-4263-9725-09645CC36CA9}"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1960781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C8EF8-D518-4263-9725-09645CC36CA9}"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2865944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C8EF8-D518-4263-9725-09645CC36CA9}"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276070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C8EF8-D518-4263-9725-09645CC36CA9}"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223761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7C8EF8-D518-4263-9725-09645CC36CA9}"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403520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7C8EF8-D518-4263-9725-09645CC36CA9}"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391039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7C8EF8-D518-4263-9725-09645CC36CA9}"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124801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7C8EF8-D518-4263-9725-09645CC36CA9}"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426343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C8EF8-D518-4263-9725-09645CC36CA9}" type="datetimeFigureOut">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182363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7C8EF8-D518-4263-9725-09645CC36CA9}"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379647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7C8EF8-D518-4263-9725-09645CC36CA9}"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B24DC4-2CC4-4E19-A0E1-AA5BC67E7E3F}" type="slidenum">
              <a:rPr lang="en-IN" smtClean="0"/>
              <a:t>‹#›</a:t>
            </a:fld>
            <a:endParaRPr lang="en-IN"/>
          </a:p>
        </p:txBody>
      </p:sp>
    </p:spTree>
    <p:extLst>
      <p:ext uri="{BB962C8B-B14F-4D97-AF65-F5344CB8AC3E}">
        <p14:creationId xmlns:p14="http://schemas.microsoft.com/office/powerpoint/2010/main" val="144121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7C8EF8-D518-4263-9725-09645CC36CA9}" type="datetimeFigureOut">
              <a:rPr lang="en-IN" smtClean="0"/>
              <a:t>20-11-2024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B24DC4-2CC4-4E19-A0E1-AA5BC67E7E3F}" type="slidenum">
              <a:rPr lang="en-IN" smtClean="0"/>
              <a:t>‹#›</a:t>
            </a:fld>
            <a:endParaRPr lang="en-IN"/>
          </a:p>
        </p:txBody>
      </p:sp>
    </p:spTree>
    <p:extLst>
      <p:ext uri="{BB962C8B-B14F-4D97-AF65-F5344CB8AC3E}">
        <p14:creationId xmlns:p14="http://schemas.microsoft.com/office/powerpoint/2010/main" val="219288951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customXml" Target="../ink/ink3.xml"/><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419" y="422031"/>
            <a:ext cx="11755316" cy="2180491"/>
          </a:xfrm>
        </p:spPr>
        <p:txBody>
          <a:bodyPr>
            <a:noAutofit/>
          </a:bodyPr>
          <a:lstStyle/>
          <a:p>
            <a:r>
              <a:rPr lang="en-US" sz="2800" dirty="0">
                <a:effectLst/>
                <a:latin typeface="Times New Roman" panose="02020603050405020304" pitchFamily="18" charset="0"/>
                <a:cs typeface="Times New Roman" panose="02020603050405020304" pitchFamily="18" charset="0"/>
              </a:rPr>
              <a:t>FINAL YEAR PROJECT PRESENTATION </a:t>
            </a:r>
            <a:br>
              <a:rPr lang="en-US" sz="2800" dirty="0">
                <a:effectLst/>
                <a:latin typeface="Times New Roman" panose="02020603050405020304" pitchFamily="18" charset="0"/>
                <a:cs typeface="Times New Roman" panose="02020603050405020304" pitchFamily="18" charset="0"/>
              </a:rPr>
            </a:br>
            <a:r>
              <a:rPr lang="en-US" sz="2800" dirty="0">
                <a:effectLst/>
                <a:latin typeface="Times New Roman" panose="02020603050405020304" pitchFamily="18" charset="0"/>
                <a:cs typeface="Times New Roman" panose="02020603050405020304" pitchFamily="18" charset="0"/>
              </a:rPr>
              <a:t>ON</a:t>
            </a:r>
            <a:br>
              <a:rPr lang="en-US" sz="2800" dirty="0">
                <a:effectLst/>
                <a:latin typeface="Times New Roman" panose="02020603050405020304" pitchFamily="18" charset="0"/>
                <a:cs typeface="Times New Roman" panose="02020603050405020304" pitchFamily="18" charset="0"/>
              </a:rPr>
            </a:br>
            <a:r>
              <a:rPr lang="en-US" sz="2800" dirty="0">
                <a:effectLst/>
                <a:latin typeface="Times New Roman" panose="02020603050405020304" pitchFamily="18" charset="0"/>
                <a:cs typeface="Times New Roman" panose="02020603050405020304" pitchFamily="18" charset="0"/>
              </a:rPr>
              <a:t>Health Monitoring System to Detect Early Symptoms of Heart Attack Using AI and ML</a:t>
            </a:r>
            <a:br>
              <a:rPr lang="en-IN" sz="2800" dirty="0">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05122" y="4841754"/>
            <a:ext cx="9001462" cy="1655762"/>
          </a:xfrm>
        </p:spPr>
        <p:txBody>
          <a:bodyPr>
            <a:normAutofit/>
          </a:bodyPr>
          <a:lstStyle/>
          <a:p>
            <a:r>
              <a:rPr lang="en-US" b="1" dirty="0">
                <a:latin typeface="Times New Roman" panose="02020603050405020304" pitchFamily="18" charset="0"/>
                <a:cs typeface="Times New Roman" panose="02020603050405020304" pitchFamily="18" charset="0"/>
              </a:rPr>
              <a:t>ELECTRONICS AND COMMUNICATION ENGINEERING</a:t>
            </a:r>
          </a:p>
          <a:p>
            <a:r>
              <a:rPr lang="en-US" b="1" dirty="0">
                <a:latin typeface="Times New Roman" panose="02020603050405020304" pitchFamily="18" charset="0"/>
                <a:cs typeface="Times New Roman" panose="02020603050405020304" pitchFamily="18" charset="0"/>
              </a:rPr>
              <a:t>NATIONAL INSTITUTE OF TECHNOLOGY</a:t>
            </a:r>
          </a:p>
          <a:p>
            <a:r>
              <a:rPr lang="en-US" b="1" dirty="0">
                <a:latin typeface="Times New Roman" panose="02020603050405020304" pitchFamily="18" charset="0"/>
                <a:cs typeface="Times New Roman" panose="02020603050405020304" pitchFamily="18" charset="0"/>
              </a:rPr>
              <a:t>AGARTALA-799046, INDIA</a:t>
            </a: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877" y="2602522"/>
            <a:ext cx="1742400" cy="1809416"/>
          </a:xfrm>
          <a:prstGeom prst="rect">
            <a:avLst/>
          </a:prstGeom>
        </p:spPr>
      </p:pic>
    </p:spTree>
    <p:extLst>
      <p:ext uri="{BB962C8B-B14F-4D97-AF65-F5344CB8AC3E}">
        <p14:creationId xmlns:p14="http://schemas.microsoft.com/office/powerpoint/2010/main" val="1247713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Data pre processing</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905" y="2199322"/>
            <a:ext cx="6305550" cy="904875"/>
          </a:xfrm>
          <a:prstGeom prst="rect">
            <a:avLst/>
          </a:prstGeom>
        </p:spPr>
      </p:pic>
      <p:sp>
        <p:nvSpPr>
          <p:cNvPr id="4" name="TextBox 3"/>
          <p:cNvSpPr txBox="1"/>
          <p:nvPr/>
        </p:nvSpPr>
        <p:spPr>
          <a:xfrm>
            <a:off x="1563624" y="3858768"/>
            <a:ext cx="905256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preprocessing is a crucial step in any machine learning project to ensure the data is clean, structured, and suitable for analysis.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dataset is imported in CSV format, into a pandas DataFrame. This helps organize data in a structured tabular format.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2737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35B2-32CE-3428-1A2C-836F165C726C}"/>
              </a:ext>
            </a:extLst>
          </p:cNvPr>
          <p:cNvSpPr>
            <a:spLocks noGrp="1"/>
          </p:cNvSpPr>
          <p:nvPr>
            <p:ph type="title"/>
          </p:nvPr>
        </p:nvSpPr>
        <p:spPr/>
        <p:txBody>
          <a:bodyPr/>
          <a:lstStyle/>
          <a:p>
            <a:r>
              <a:rPr lang="en-IN" dirty="0"/>
              <a:t> </a:t>
            </a:r>
            <a:r>
              <a:rPr lang="en-IN" sz="2800" dirty="0">
                <a:latin typeface="Times New Roman" panose="02020603050405020304" pitchFamily="18" charset="0"/>
                <a:cs typeface="Times New Roman" panose="02020603050405020304" pitchFamily="18" charset="0"/>
              </a:rPr>
              <a:t>Distribution of Target variable</a:t>
            </a:r>
          </a:p>
        </p:txBody>
      </p:sp>
      <p:pic>
        <p:nvPicPr>
          <p:cNvPr id="7" name="Content Placeholder 6">
            <a:extLst>
              <a:ext uri="{FF2B5EF4-FFF2-40B4-BE49-F238E27FC236}">
                <a16:creationId xmlns:a16="http://schemas.microsoft.com/office/drawing/2014/main" id="{76E0E4D2-43F1-DF97-B42B-EDDB9EC2B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54097" y="1935921"/>
            <a:ext cx="10353675" cy="21030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913B1C6-904E-8389-E908-11B5032B9691}"/>
              </a:ext>
            </a:extLst>
          </p:cNvPr>
          <p:cNvSpPr txBox="1"/>
          <p:nvPr/>
        </p:nvSpPr>
        <p:spPr>
          <a:xfrm>
            <a:off x="2035204" y="4246147"/>
            <a:ext cx="8174115"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Analysed the target variable to check the balance of classes (e.g., presence vs. absence of heart disease).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Features (X): Extracted all columns except target.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Target (Y): Isolated the target column for prediction tasks.</a:t>
            </a:r>
          </a:p>
        </p:txBody>
      </p:sp>
    </p:spTree>
    <p:extLst>
      <p:ext uri="{BB962C8B-B14F-4D97-AF65-F5344CB8AC3E}">
        <p14:creationId xmlns:p14="http://schemas.microsoft.com/office/powerpoint/2010/main" val="22001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Train test split</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904" y="2365722"/>
            <a:ext cx="7581519" cy="1099854"/>
          </a:xfrm>
          <a:prstGeom prst="rect">
            <a:avLst/>
          </a:prstGeom>
        </p:spPr>
      </p:pic>
      <p:sp>
        <p:nvSpPr>
          <p:cNvPr id="4" name="TextBox 3"/>
          <p:cNvSpPr txBox="1"/>
          <p:nvPr/>
        </p:nvSpPr>
        <p:spPr>
          <a:xfrm>
            <a:off x="1563624" y="3858768"/>
            <a:ext cx="905256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dataset is split into training and testing sets. The training set will be used to train the model and the testing set will be used to evaluate its performance.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will use 80% of the data for training and 20% for testing.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1394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Model training</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904" y="2383925"/>
            <a:ext cx="7581519" cy="1063448"/>
          </a:xfrm>
          <a:prstGeom prst="rect">
            <a:avLst/>
          </a:prstGeom>
        </p:spPr>
      </p:pic>
      <p:sp>
        <p:nvSpPr>
          <p:cNvPr id="4" name="TextBox 3"/>
          <p:cNvSpPr txBox="1"/>
          <p:nvPr/>
        </p:nvSpPr>
        <p:spPr>
          <a:xfrm>
            <a:off x="1563624" y="3858768"/>
            <a:ext cx="905256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will train our Logistic Regression model using the training data.</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fit method trains the model on the training data. After training, the model will have learned the relationships between the features and the target variable.</a:t>
            </a:r>
          </a:p>
        </p:txBody>
      </p:sp>
    </p:spTree>
    <p:extLst>
      <p:ext uri="{BB962C8B-B14F-4D97-AF65-F5344CB8AC3E}">
        <p14:creationId xmlns:p14="http://schemas.microsoft.com/office/powerpoint/2010/main" val="40022697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022" y="173689"/>
            <a:ext cx="10353761" cy="1326321"/>
          </a:xfrm>
        </p:spPr>
        <p:txBody>
          <a:bodyPr>
            <a:normAutofit/>
          </a:bodyPr>
          <a:lstStyle/>
          <a:p>
            <a:r>
              <a:rPr lang="en-US" sz="2800" dirty="0">
                <a:latin typeface="Times New Roman" panose="02020603050405020304" pitchFamily="18" charset="0"/>
                <a:cs typeface="Times New Roman" panose="02020603050405020304" pitchFamily="18" charset="0"/>
              </a:rPr>
              <a:t>MODEL EVALUATION</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854" y="1288992"/>
            <a:ext cx="8326315" cy="1674015"/>
          </a:xfrm>
          <a:prstGeom prst="rect">
            <a:avLst/>
          </a:prstGeom>
        </p:spPr>
      </p:pic>
      <p:sp>
        <p:nvSpPr>
          <p:cNvPr id="4" name="TextBox 3"/>
          <p:cNvSpPr txBox="1"/>
          <p:nvPr/>
        </p:nvSpPr>
        <p:spPr>
          <a:xfrm>
            <a:off x="1563622" y="3103126"/>
            <a:ext cx="9052560" cy="3754874"/>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training the model, we evaluate its performance on both the training data and the test data. We use the accuracy score as the evaluation metric, which tells us how many predictions were correct out of the total predictions.</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gives us the accuracy on the training data. For example, the model achieves an accuracy of 85% on the training data, which means it correctly predicted the target variable for 85% of the training samples.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the test data, the model achieves an accuracy of 80%, indicating its performance on data it has not seen before. The training and test accuracy values are quite close, suggesting that the model </a:t>
            </a:r>
            <a:r>
              <a:rPr lang="en-US" sz="2000" dirty="0">
                <a:latin typeface="Times New Roman" panose="02020603050405020304" pitchFamily="18" charset="0"/>
                <a:cs typeface="Times New Roman" panose="02020603050405020304" pitchFamily="18" charset="0"/>
              </a:rPr>
              <a:t>is not overfitting and is performing well on new, unseen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2586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022" y="173689"/>
            <a:ext cx="10353761" cy="1326321"/>
          </a:xfrm>
        </p:spPr>
        <p:txBody>
          <a:bodyPr>
            <a:normAutofit/>
          </a:bodyPr>
          <a:lstStyle/>
          <a:p>
            <a:r>
              <a:rPr lang="en-US" sz="2800" dirty="0">
                <a:latin typeface="Times New Roman" panose="02020603050405020304" pitchFamily="18" charset="0"/>
                <a:cs typeface="Times New Roman" panose="02020603050405020304" pitchFamily="18" charset="0"/>
              </a:rPr>
              <a:t>MODEL EVALUATION</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854" y="1551176"/>
            <a:ext cx="8168054" cy="1359078"/>
          </a:xfrm>
          <a:prstGeom prst="rect">
            <a:avLst/>
          </a:prstGeom>
        </p:spPr>
      </p:pic>
      <p:sp>
        <p:nvSpPr>
          <p:cNvPr id="4" name="TextBox 3"/>
          <p:cNvSpPr txBox="1"/>
          <p:nvPr/>
        </p:nvSpPr>
        <p:spPr>
          <a:xfrm>
            <a:off x="1563622" y="3103126"/>
            <a:ext cx="9052560" cy="2616101"/>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Finally, we build a predictive system where we can input feature values (e.g., age, sex, chest pain, etc.), and the model will predict whether the person has heart disease or not.</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input data consists of 13 feature values. The data reshaped to ensure it’s in the correct format for the model. After reshaping, we use the model to make a prediction.</a:t>
            </a:r>
          </a:p>
        </p:txBody>
      </p:sp>
    </p:spTree>
    <p:extLst>
      <p:ext uri="{BB962C8B-B14F-4D97-AF65-F5344CB8AC3E}">
        <p14:creationId xmlns:p14="http://schemas.microsoft.com/office/powerpoint/2010/main" val="27799195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022" y="173689"/>
            <a:ext cx="10353761" cy="1326321"/>
          </a:xfrm>
        </p:spPr>
        <p:txBody>
          <a:bodyPr>
            <a:normAutofit/>
          </a:bodyPr>
          <a:lstStyle/>
          <a:p>
            <a:r>
              <a:rPr lang="en-US" sz="2800" dirty="0">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854" y="1748138"/>
            <a:ext cx="8168054" cy="1100569"/>
          </a:xfrm>
          <a:prstGeom prst="rect">
            <a:avLst/>
          </a:prstGeom>
        </p:spPr>
      </p:pic>
      <p:sp>
        <p:nvSpPr>
          <p:cNvPr id="4" name="TextBox 3"/>
          <p:cNvSpPr txBox="1"/>
          <p:nvPr/>
        </p:nvSpPr>
        <p:spPr>
          <a:xfrm>
            <a:off x="1563622" y="3103126"/>
            <a:ext cx="9052560" cy="1938992"/>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model outputs either 0 (healthy heart) or 1 (diseased heart). In our case, it predicts 0, meaning the person does not have heart disease.</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condition checks the prediction and outputs a clear message: whether the person has heart disease or not.</a:t>
            </a:r>
          </a:p>
        </p:txBody>
      </p:sp>
    </p:spTree>
    <p:extLst>
      <p:ext uri="{BB962C8B-B14F-4D97-AF65-F5344CB8AC3E}">
        <p14:creationId xmlns:p14="http://schemas.microsoft.com/office/powerpoint/2010/main" val="23586869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2454813" y="235385"/>
            <a:ext cx="7098909" cy="3833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4480777" y="2377290"/>
            <a:ext cx="2655277" cy="6594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1547446" y="804497"/>
            <a:ext cx="1485900" cy="694592"/>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bg1"/>
              </a:solidFill>
            </a:endParaRPr>
          </a:p>
        </p:txBody>
      </p:sp>
      <p:sp>
        <p:nvSpPr>
          <p:cNvPr id="4" name="TextBox 3"/>
          <p:cNvSpPr txBox="1"/>
          <p:nvPr/>
        </p:nvSpPr>
        <p:spPr>
          <a:xfrm>
            <a:off x="1547446" y="804497"/>
            <a:ext cx="1485900" cy="646331"/>
          </a:xfrm>
          <a:prstGeom prst="rect">
            <a:avLst/>
          </a:prstGeom>
          <a:noFill/>
        </p:spPr>
        <p:txBody>
          <a:bodyPr wrap="square" rtlCol="0">
            <a:spAutoFit/>
          </a:bodyPr>
          <a:lstStyle/>
          <a:p>
            <a:pPr algn="ctr"/>
            <a:r>
              <a:rPr lang="en-US" dirty="0">
                <a:solidFill>
                  <a:schemeClr val="bg1"/>
                </a:solidFill>
              </a:rPr>
              <a:t>Pulse Modulator</a:t>
            </a:r>
            <a:endParaRPr lang="en-IN" dirty="0">
              <a:solidFill>
                <a:schemeClr val="bg1"/>
              </a:solidFill>
            </a:endParaRPr>
          </a:p>
        </p:txBody>
      </p:sp>
      <p:sp>
        <p:nvSpPr>
          <p:cNvPr id="6" name="Rectangle 5"/>
          <p:cNvSpPr/>
          <p:nvPr/>
        </p:nvSpPr>
        <p:spPr>
          <a:xfrm>
            <a:off x="5065466" y="804497"/>
            <a:ext cx="1485900" cy="694592"/>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bg1"/>
              </a:solidFill>
            </a:endParaRPr>
          </a:p>
        </p:txBody>
      </p:sp>
      <p:sp>
        <p:nvSpPr>
          <p:cNvPr id="7" name="Rectangle 6"/>
          <p:cNvSpPr/>
          <p:nvPr/>
        </p:nvSpPr>
        <p:spPr>
          <a:xfrm>
            <a:off x="9029701" y="804497"/>
            <a:ext cx="1573822" cy="953965"/>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bg1"/>
              </a:solidFill>
            </a:endParaRPr>
          </a:p>
        </p:txBody>
      </p:sp>
      <p:sp>
        <p:nvSpPr>
          <p:cNvPr id="8" name="TextBox 7"/>
          <p:cNvSpPr txBox="1"/>
          <p:nvPr/>
        </p:nvSpPr>
        <p:spPr>
          <a:xfrm>
            <a:off x="5073159" y="852758"/>
            <a:ext cx="1485900" cy="646331"/>
          </a:xfrm>
          <a:prstGeom prst="rect">
            <a:avLst/>
          </a:prstGeom>
          <a:noFill/>
        </p:spPr>
        <p:txBody>
          <a:bodyPr wrap="square" rtlCol="0">
            <a:spAutoFit/>
          </a:bodyPr>
          <a:lstStyle/>
          <a:p>
            <a:pPr algn="ctr"/>
            <a:r>
              <a:rPr lang="en-US" dirty="0">
                <a:solidFill>
                  <a:schemeClr val="bg1"/>
                </a:solidFill>
              </a:rPr>
              <a:t>Heart ECG</a:t>
            </a:r>
          </a:p>
          <a:p>
            <a:pPr algn="ctr"/>
            <a:r>
              <a:rPr lang="en-US" dirty="0">
                <a:solidFill>
                  <a:schemeClr val="bg1"/>
                </a:solidFill>
              </a:rPr>
              <a:t>Monitoring</a:t>
            </a:r>
            <a:endParaRPr lang="en-IN" dirty="0">
              <a:solidFill>
                <a:schemeClr val="bg1"/>
              </a:solidFill>
            </a:endParaRPr>
          </a:p>
        </p:txBody>
      </p:sp>
      <p:sp>
        <p:nvSpPr>
          <p:cNvPr id="10" name="TextBox 9"/>
          <p:cNvSpPr txBox="1"/>
          <p:nvPr/>
        </p:nvSpPr>
        <p:spPr>
          <a:xfrm>
            <a:off x="9029701" y="835132"/>
            <a:ext cx="1573822" cy="923330"/>
          </a:xfrm>
          <a:prstGeom prst="rect">
            <a:avLst/>
          </a:prstGeom>
          <a:noFill/>
        </p:spPr>
        <p:txBody>
          <a:bodyPr wrap="square" rtlCol="0">
            <a:spAutoFit/>
          </a:bodyPr>
          <a:lstStyle/>
          <a:p>
            <a:pPr algn="ctr"/>
            <a:r>
              <a:rPr lang="en-US" dirty="0">
                <a:solidFill>
                  <a:schemeClr val="bg1"/>
                </a:solidFill>
              </a:rPr>
              <a:t>Blood Glucose Level Sensor</a:t>
            </a:r>
            <a:endParaRPr lang="en-IN" dirty="0">
              <a:solidFill>
                <a:schemeClr val="bg1"/>
              </a:solidFill>
            </a:endParaRPr>
          </a:p>
        </p:txBody>
      </p:sp>
      <p:sp>
        <p:nvSpPr>
          <p:cNvPr id="17" name="TextBox 16"/>
          <p:cNvSpPr txBox="1"/>
          <p:nvPr/>
        </p:nvSpPr>
        <p:spPr>
          <a:xfrm>
            <a:off x="4493964" y="2372922"/>
            <a:ext cx="2628901" cy="646331"/>
          </a:xfrm>
          <a:prstGeom prst="rect">
            <a:avLst/>
          </a:prstGeom>
          <a:noFill/>
        </p:spPr>
        <p:txBody>
          <a:bodyPr wrap="square" rtlCol="0">
            <a:spAutoFit/>
          </a:bodyPr>
          <a:lstStyle/>
          <a:p>
            <a:r>
              <a:rPr lang="en-US" dirty="0">
                <a:solidFill>
                  <a:schemeClr val="bg1"/>
                </a:solidFill>
              </a:rPr>
              <a:t>Pulse Transit Time</a:t>
            </a:r>
          </a:p>
          <a:p>
            <a:r>
              <a:rPr lang="en-US" dirty="0">
                <a:solidFill>
                  <a:schemeClr val="bg1"/>
                </a:solidFill>
              </a:rPr>
              <a:t>Photoplethysmography</a:t>
            </a:r>
            <a:endParaRPr lang="en-IN" dirty="0">
              <a:solidFill>
                <a:schemeClr val="bg1"/>
              </a:solidFill>
            </a:endParaRPr>
          </a:p>
        </p:txBody>
      </p:sp>
      <p:sp>
        <p:nvSpPr>
          <p:cNvPr id="19" name="Rectangle 18"/>
          <p:cNvSpPr/>
          <p:nvPr/>
        </p:nvSpPr>
        <p:spPr>
          <a:xfrm>
            <a:off x="9136306" y="2205784"/>
            <a:ext cx="1397977" cy="7122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p:cNvCxnSpPr>
            <a:stCxn id="10" idx="2"/>
          </p:cNvCxnSpPr>
          <p:nvPr/>
        </p:nvCxnSpPr>
        <p:spPr>
          <a:xfrm>
            <a:off x="9816612" y="1758462"/>
            <a:ext cx="4044" cy="43609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Straight Connector 25"/>
          <p:cNvCxnSpPr/>
          <p:nvPr/>
        </p:nvCxnSpPr>
        <p:spPr>
          <a:xfrm>
            <a:off x="5800722" y="1504704"/>
            <a:ext cx="15388" cy="850799"/>
          </a:xfrm>
          <a:prstGeom prst="line">
            <a:avLst/>
          </a:prstGeom>
          <a:ln>
            <a:solidFill>
              <a:srgbClr val="FFC000"/>
            </a:solidFill>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9101137" y="2191165"/>
            <a:ext cx="1433146"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ML</a:t>
            </a:r>
          </a:p>
          <a:p>
            <a:pPr marL="285750" indent="-285750">
              <a:buFont typeface="Arial" panose="020B0604020202020204" pitchFamily="34" charset="0"/>
              <a:buChar char="•"/>
            </a:pPr>
            <a:r>
              <a:rPr lang="en-US" dirty="0">
                <a:solidFill>
                  <a:schemeClr val="bg1"/>
                </a:solidFill>
              </a:rPr>
              <a:t>Data Set</a:t>
            </a:r>
            <a:endParaRPr lang="en-IN" dirty="0">
              <a:solidFill>
                <a:schemeClr val="bg1"/>
              </a:solidFill>
            </a:endParaRPr>
          </a:p>
        </p:txBody>
      </p:sp>
      <p:sp>
        <p:nvSpPr>
          <p:cNvPr id="28" name="Rectangle 27"/>
          <p:cNvSpPr/>
          <p:nvPr/>
        </p:nvSpPr>
        <p:spPr>
          <a:xfrm>
            <a:off x="4985238" y="3712099"/>
            <a:ext cx="1776043" cy="3429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4985238" y="5108316"/>
            <a:ext cx="1661747" cy="3429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4870937" y="5915401"/>
            <a:ext cx="1890344" cy="3586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p:cNvCxnSpPr/>
          <p:nvPr/>
        </p:nvCxnSpPr>
        <p:spPr>
          <a:xfrm>
            <a:off x="5808414" y="3010487"/>
            <a:ext cx="7695" cy="672517"/>
          </a:xfrm>
          <a:prstGeom prst="line">
            <a:avLst/>
          </a:prstGeom>
        </p:spPr>
        <p:style>
          <a:lnRef idx="3">
            <a:schemeClr val="accent6"/>
          </a:lnRef>
          <a:fillRef idx="0">
            <a:schemeClr val="accent6"/>
          </a:fillRef>
          <a:effectRef idx="2">
            <a:schemeClr val="accent6"/>
          </a:effectRef>
          <a:fontRef idx="minor">
            <a:schemeClr val="tx1"/>
          </a:fontRef>
        </p:style>
      </p:cxnSp>
      <p:sp>
        <p:nvSpPr>
          <p:cNvPr id="37" name="TextBox 36"/>
          <p:cNvSpPr txBox="1"/>
          <p:nvPr/>
        </p:nvSpPr>
        <p:spPr>
          <a:xfrm>
            <a:off x="4985238" y="5108316"/>
            <a:ext cx="1646359" cy="369332"/>
          </a:xfrm>
          <a:prstGeom prst="rect">
            <a:avLst/>
          </a:prstGeom>
          <a:noFill/>
        </p:spPr>
        <p:txBody>
          <a:bodyPr wrap="square" rtlCol="0">
            <a:spAutoFit/>
          </a:bodyPr>
          <a:lstStyle/>
          <a:p>
            <a:r>
              <a:rPr lang="en-US" dirty="0">
                <a:solidFill>
                  <a:schemeClr val="bg1"/>
                </a:solidFill>
              </a:rPr>
              <a:t>ML Algorithm</a:t>
            </a:r>
            <a:endParaRPr lang="en-IN" dirty="0">
              <a:solidFill>
                <a:schemeClr val="bg1"/>
              </a:solidFill>
            </a:endParaRPr>
          </a:p>
        </p:txBody>
      </p:sp>
      <p:sp>
        <p:nvSpPr>
          <p:cNvPr id="38" name="TextBox 37"/>
          <p:cNvSpPr txBox="1"/>
          <p:nvPr/>
        </p:nvSpPr>
        <p:spPr>
          <a:xfrm>
            <a:off x="4691791" y="5897941"/>
            <a:ext cx="2217861" cy="369332"/>
          </a:xfrm>
          <a:prstGeom prst="rect">
            <a:avLst/>
          </a:prstGeom>
          <a:noFill/>
        </p:spPr>
        <p:txBody>
          <a:bodyPr wrap="square" rtlCol="0">
            <a:spAutoFit/>
          </a:bodyPr>
          <a:lstStyle/>
          <a:p>
            <a:pPr algn="ctr"/>
            <a:r>
              <a:rPr lang="en-US" dirty="0">
                <a:solidFill>
                  <a:schemeClr val="bg1"/>
                </a:solidFill>
              </a:rPr>
              <a:t>Required Output</a:t>
            </a:r>
            <a:endParaRPr lang="en-IN" dirty="0">
              <a:solidFill>
                <a:schemeClr val="bg1"/>
              </a:solidFill>
            </a:endParaRPr>
          </a:p>
        </p:txBody>
      </p:sp>
      <p:sp>
        <p:nvSpPr>
          <p:cNvPr id="41" name="Rectangle 40"/>
          <p:cNvSpPr/>
          <p:nvPr/>
        </p:nvSpPr>
        <p:spPr>
          <a:xfrm>
            <a:off x="4985238" y="4347747"/>
            <a:ext cx="1776042" cy="3429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4985237" y="3708420"/>
            <a:ext cx="1776043" cy="369332"/>
          </a:xfrm>
          <a:prstGeom prst="rect">
            <a:avLst/>
          </a:prstGeom>
          <a:noFill/>
        </p:spPr>
        <p:txBody>
          <a:bodyPr wrap="square" rtlCol="0">
            <a:spAutoFit/>
          </a:bodyPr>
          <a:lstStyle/>
          <a:p>
            <a:r>
              <a:rPr lang="en-US" dirty="0">
                <a:solidFill>
                  <a:schemeClr val="bg1"/>
                </a:solidFill>
              </a:rPr>
              <a:t>Blood Pressure</a:t>
            </a:r>
            <a:endParaRPr lang="en-IN" dirty="0">
              <a:solidFill>
                <a:schemeClr val="bg1"/>
              </a:solidFill>
            </a:endParaRPr>
          </a:p>
        </p:txBody>
      </p:sp>
      <p:sp>
        <p:nvSpPr>
          <p:cNvPr id="43" name="TextBox 42"/>
          <p:cNvSpPr txBox="1"/>
          <p:nvPr/>
        </p:nvSpPr>
        <p:spPr>
          <a:xfrm>
            <a:off x="4994029" y="4325049"/>
            <a:ext cx="1776043" cy="369332"/>
          </a:xfrm>
          <a:prstGeom prst="rect">
            <a:avLst/>
          </a:prstGeom>
          <a:noFill/>
        </p:spPr>
        <p:txBody>
          <a:bodyPr wrap="square" rtlCol="0">
            <a:spAutoFit/>
          </a:bodyPr>
          <a:lstStyle/>
          <a:p>
            <a:r>
              <a:rPr lang="en-US" dirty="0">
                <a:solidFill>
                  <a:schemeClr val="bg1"/>
                </a:solidFill>
              </a:rPr>
              <a:t>Arduino UNO</a:t>
            </a:r>
            <a:endParaRPr lang="en-IN" dirty="0">
              <a:solidFill>
                <a:schemeClr val="bg1"/>
              </a:solidFill>
            </a:endParaRPr>
          </a:p>
        </p:txBody>
      </p:sp>
      <p:sp>
        <p:nvSpPr>
          <p:cNvPr id="44" name="Rectangle 43"/>
          <p:cNvSpPr/>
          <p:nvPr/>
        </p:nvSpPr>
        <p:spPr>
          <a:xfrm>
            <a:off x="8897816" y="3099354"/>
            <a:ext cx="1705707" cy="9233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8947073" y="3050659"/>
            <a:ext cx="1723291" cy="923330"/>
          </a:xfrm>
          <a:prstGeom prst="rect">
            <a:avLst/>
          </a:prstGeom>
          <a:noFill/>
        </p:spPr>
        <p:txBody>
          <a:bodyPr wrap="square" rtlCol="0">
            <a:spAutoFit/>
          </a:bodyPr>
          <a:lstStyle/>
          <a:p>
            <a:pPr algn="ctr"/>
            <a:r>
              <a:rPr lang="en-US" dirty="0">
                <a:solidFill>
                  <a:schemeClr val="bg1"/>
                </a:solidFill>
              </a:rPr>
              <a:t>Blood</a:t>
            </a:r>
          </a:p>
          <a:p>
            <a:pPr algn="ctr"/>
            <a:r>
              <a:rPr lang="en-US" dirty="0">
                <a:solidFill>
                  <a:schemeClr val="bg1"/>
                </a:solidFill>
              </a:rPr>
              <a:t>Cholesterol</a:t>
            </a:r>
          </a:p>
          <a:p>
            <a:pPr algn="ctr"/>
            <a:r>
              <a:rPr lang="en-US" dirty="0">
                <a:solidFill>
                  <a:schemeClr val="bg1"/>
                </a:solidFill>
              </a:rPr>
              <a:t>Level</a:t>
            </a:r>
            <a:endParaRPr lang="en-IN" dirty="0">
              <a:solidFill>
                <a:schemeClr val="bg1"/>
              </a:solidFill>
            </a:endParaRPr>
          </a:p>
        </p:txBody>
      </p:sp>
      <p:cxnSp>
        <p:nvCxnSpPr>
          <p:cNvPr id="49" name="Straight Connector 48"/>
          <p:cNvCxnSpPr/>
          <p:nvPr/>
        </p:nvCxnSpPr>
        <p:spPr>
          <a:xfrm>
            <a:off x="5816109" y="4024289"/>
            <a:ext cx="4398" cy="347866"/>
          </a:xfrm>
          <a:prstGeom prst="line">
            <a:avLst/>
          </a:prstGeom>
        </p:spPr>
        <p:style>
          <a:lnRef idx="3">
            <a:schemeClr val="accent6"/>
          </a:lnRef>
          <a:fillRef idx="0">
            <a:schemeClr val="accent6"/>
          </a:fillRef>
          <a:effectRef idx="2">
            <a:schemeClr val="accent6"/>
          </a:effectRef>
          <a:fontRef idx="minor">
            <a:schemeClr val="tx1"/>
          </a:fontRef>
        </p:style>
      </p:cxnSp>
      <p:cxnSp>
        <p:nvCxnSpPr>
          <p:cNvPr id="55" name="Straight Connector 54"/>
          <p:cNvCxnSpPr>
            <a:endCxn id="37" idx="0"/>
          </p:cNvCxnSpPr>
          <p:nvPr/>
        </p:nvCxnSpPr>
        <p:spPr>
          <a:xfrm flipH="1">
            <a:off x="5808418" y="4703661"/>
            <a:ext cx="7691" cy="404655"/>
          </a:xfrm>
          <a:prstGeom prst="line">
            <a:avLst/>
          </a:prstGeom>
        </p:spPr>
        <p:style>
          <a:lnRef idx="3">
            <a:schemeClr val="accent6"/>
          </a:lnRef>
          <a:fillRef idx="0">
            <a:schemeClr val="accent6"/>
          </a:fillRef>
          <a:effectRef idx="2">
            <a:schemeClr val="accent6"/>
          </a:effectRef>
          <a:fontRef idx="minor">
            <a:schemeClr val="tx1"/>
          </a:fontRef>
        </p:style>
      </p:cxnSp>
      <p:cxnSp>
        <p:nvCxnSpPr>
          <p:cNvPr id="56" name="Straight Connector 55"/>
          <p:cNvCxnSpPr/>
          <p:nvPr/>
        </p:nvCxnSpPr>
        <p:spPr>
          <a:xfrm>
            <a:off x="5816109" y="5442654"/>
            <a:ext cx="13190" cy="472747"/>
          </a:xfrm>
          <a:prstGeom prst="line">
            <a:avLst/>
          </a:prstGeom>
        </p:spPr>
        <p:style>
          <a:lnRef idx="3">
            <a:schemeClr val="accent6"/>
          </a:lnRef>
          <a:fillRef idx="0">
            <a:schemeClr val="accent6"/>
          </a:fillRef>
          <a:effectRef idx="2">
            <a:schemeClr val="accent6"/>
          </a:effectRef>
          <a:fontRef idx="minor">
            <a:schemeClr val="tx1"/>
          </a:fontRef>
        </p:style>
      </p:cxnSp>
      <p:cxnSp>
        <p:nvCxnSpPr>
          <p:cNvPr id="60" name="Straight Connector 59"/>
          <p:cNvCxnSpPr/>
          <p:nvPr/>
        </p:nvCxnSpPr>
        <p:spPr>
          <a:xfrm flipH="1">
            <a:off x="9808719" y="2888900"/>
            <a:ext cx="2" cy="190699"/>
          </a:xfrm>
          <a:prstGeom prst="line">
            <a:avLst/>
          </a:prstGeom>
        </p:spPr>
        <p:style>
          <a:lnRef idx="3">
            <a:schemeClr val="accent6"/>
          </a:lnRef>
          <a:fillRef idx="0">
            <a:schemeClr val="accent6"/>
          </a:fillRef>
          <a:effectRef idx="2">
            <a:schemeClr val="accent6"/>
          </a:effectRef>
          <a:fontRef idx="minor">
            <a:schemeClr val="tx1"/>
          </a:fontRef>
        </p:style>
      </p:cxnSp>
      <p:cxnSp>
        <p:nvCxnSpPr>
          <p:cNvPr id="62" name="Straight Connector 61"/>
          <p:cNvCxnSpPr/>
          <p:nvPr/>
        </p:nvCxnSpPr>
        <p:spPr>
          <a:xfrm flipH="1">
            <a:off x="9808718" y="4022684"/>
            <a:ext cx="13388" cy="496540"/>
          </a:xfrm>
          <a:prstGeom prst="line">
            <a:avLst/>
          </a:prstGeom>
          <a:ln>
            <a:solidFill>
              <a:srgbClr val="FFC000"/>
            </a:solidFill>
          </a:ln>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a:off x="14106158" y="6204963"/>
            <a:ext cx="3847" cy="583619"/>
          </a:xfrm>
          <a:prstGeom prst="line">
            <a:avLst/>
          </a:prstGeom>
        </p:spPr>
        <p:style>
          <a:lnRef idx="3">
            <a:schemeClr val="accent6"/>
          </a:lnRef>
          <a:fillRef idx="0">
            <a:schemeClr val="accent6"/>
          </a:fillRef>
          <a:effectRef idx="2">
            <a:schemeClr val="accent6"/>
          </a:effectRef>
          <a:fontRef idx="minor">
            <a:schemeClr val="tx1"/>
          </a:fontRef>
        </p:style>
      </p:cxnSp>
      <p:cxnSp>
        <p:nvCxnSpPr>
          <p:cNvPr id="72" name="Straight Connector 71"/>
          <p:cNvCxnSpPr/>
          <p:nvPr/>
        </p:nvCxnSpPr>
        <p:spPr>
          <a:xfrm flipH="1">
            <a:off x="6743496" y="4509715"/>
            <a:ext cx="3065222"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79" name="Straight Connector 78"/>
          <p:cNvCxnSpPr>
            <a:stCxn id="4" idx="3"/>
          </p:cNvCxnSpPr>
          <p:nvPr/>
        </p:nvCxnSpPr>
        <p:spPr>
          <a:xfrm flipV="1">
            <a:off x="3033346" y="1127662"/>
            <a:ext cx="441374"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81" name="Straight Connector 80"/>
          <p:cNvCxnSpPr/>
          <p:nvPr/>
        </p:nvCxnSpPr>
        <p:spPr>
          <a:xfrm>
            <a:off x="3474720" y="1127662"/>
            <a:ext cx="9144" cy="3391562"/>
          </a:xfrm>
          <a:prstGeom prst="line">
            <a:avLst/>
          </a:prstGeom>
        </p:spPr>
        <p:style>
          <a:lnRef idx="3">
            <a:schemeClr val="accent6"/>
          </a:lnRef>
          <a:fillRef idx="0">
            <a:schemeClr val="accent6"/>
          </a:fillRef>
          <a:effectRef idx="2">
            <a:schemeClr val="accent6"/>
          </a:effectRef>
          <a:fontRef idx="minor">
            <a:schemeClr val="tx1"/>
          </a:fontRef>
        </p:style>
      </p:cxnSp>
      <p:cxnSp>
        <p:nvCxnSpPr>
          <p:cNvPr id="83" name="Straight Connector 82"/>
          <p:cNvCxnSpPr>
            <a:endCxn id="43" idx="1"/>
          </p:cNvCxnSpPr>
          <p:nvPr/>
        </p:nvCxnSpPr>
        <p:spPr>
          <a:xfrm flipV="1">
            <a:off x="3474720" y="4509715"/>
            <a:ext cx="1519309" cy="9509"/>
          </a:xfrm>
          <a:prstGeom prst="line">
            <a:avLst/>
          </a:prstGeom>
        </p:spPr>
        <p:style>
          <a:lnRef idx="3">
            <a:schemeClr val="accent6"/>
          </a:lnRef>
          <a:fillRef idx="0">
            <a:schemeClr val="accent6"/>
          </a:fillRef>
          <a:effectRef idx="2">
            <a:schemeClr val="accent6"/>
          </a:effectRef>
          <a:fontRef idx="minor">
            <a:schemeClr val="tx1"/>
          </a:fontRef>
        </p:style>
      </p:cxnSp>
      <p:cxnSp>
        <p:nvCxnSpPr>
          <p:cNvPr id="85" name="Straight Connector 84"/>
          <p:cNvCxnSpPr>
            <a:stCxn id="8" idx="1"/>
          </p:cNvCxnSpPr>
          <p:nvPr/>
        </p:nvCxnSpPr>
        <p:spPr>
          <a:xfrm flipH="1" flipV="1">
            <a:off x="4203821" y="1175923"/>
            <a:ext cx="869338"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87" name="Straight Connector 86"/>
          <p:cNvCxnSpPr/>
          <p:nvPr/>
        </p:nvCxnSpPr>
        <p:spPr>
          <a:xfrm>
            <a:off x="4207624" y="1175923"/>
            <a:ext cx="7694" cy="3196232"/>
          </a:xfrm>
          <a:prstGeom prst="line">
            <a:avLst/>
          </a:prstGeom>
        </p:spPr>
        <p:style>
          <a:lnRef idx="3">
            <a:schemeClr val="accent6"/>
          </a:lnRef>
          <a:fillRef idx="0">
            <a:schemeClr val="accent6"/>
          </a:fillRef>
          <a:effectRef idx="2">
            <a:schemeClr val="accent6"/>
          </a:effectRef>
          <a:fontRef idx="minor">
            <a:schemeClr val="tx1"/>
          </a:fontRef>
        </p:style>
      </p:cxnSp>
      <p:cxnSp>
        <p:nvCxnSpPr>
          <p:cNvPr id="89" name="Straight Connector 88"/>
          <p:cNvCxnSpPr/>
          <p:nvPr/>
        </p:nvCxnSpPr>
        <p:spPr>
          <a:xfrm>
            <a:off x="4234374" y="4372155"/>
            <a:ext cx="738224" cy="0"/>
          </a:xfrm>
          <a:prstGeom prst="line">
            <a:avLst/>
          </a:prstGeom>
        </p:spPr>
        <p:style>
          <a:lnRef idx="3">
            <a:schemeClr val="accent6"/>
          </a:lnRef>
          <a:fillRef idx="0">
            <a:schemeClr val="accent6"/>
          </a:fillRef>
          <a:effectRef idx="2">
            <a:schemeClr val="accent6"/>
          </a:effectRef>
          <a:fontRef idx="minor">
            <a:schemeClr val="tx1"/>
          </a:fontRef>
        </p:style>
      </p:cxnSp>
      <p:sp>
        <p:nvSpPr>
          <p:cNvPr id="94" name="TextBox 93"/>
          <p:cNvSpPr txBox="1"/>
          <p:nvPr/>
        </p:nvSpPr>
        <p:spPr>
          <a:xfrm>
            <a:off x="3947610" y="232838"/>
            <a:ext cx="4328497" cy="369332"/>
          </a:xfrm>
          <a:prstGeom prst="rect">
            <a:avLst/>
          </a:prstGeom>
          <a:noFill/>
        </p:spPr>
        <p:txBody>
          <a:bodyPr wrap="square" rtlCol="0">
            <a:spAutoFit/>
          </a:bodyPr>
          <a:lstStyle/>
          <a:p>
            <a:r>
              <a:rPr lang="en-US" dirty="0">
                <a:solidFill>
                  <a:schemeClr val="bg1"/>
                </a:solidFill>
              </a:rPr>
              <a:t>Hardware Implementation Flowchart</a:t>
            </a:r>
            <a:endParaRPr lang="en-IN" dirty="0">
              <a:solidFill>
                <a:schemeClr val="bg1"/>
              </a:solidFill>
            </a:endParaRPr>
          </a:p>
        </p:txBody>
      </p:sp>
    </p:spTree>
    <p:extLst>
      <p:ext uri="{BB962C8B-B14F-4D97-AF65-F5344CB8AC3E}">
        <p14:creationId xmlns:p14="http://schemas.microsoft.com/office/powerpoint/2010/main" val="2466712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C0DDB1-2AD3-1A37-8F41-ED6432A4DFA2}"/>
              </a:ext>
            </a:extLst>
          </p:cNvPr>
          <p:cNvSpPr/>
          <p:nvPr/>
        </p:nvSpPr>
        <p:spPr>
          <a:xfrm>
            <a:off x="591038" y="354622"/>
            <a:ext cx="1914985" cy="1832662"/>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F0E2D3A3-DE7E-D1F0-CE85-6F03B11EA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95545"/>
            <a:ext cx="2040917" cy="1950816"/>
          </a:xfrm>
          <a:prstGeom prst="rect">
            <a:avLst/>
          </a:prstGeom>
        </p:spPr>
      </p:pic>
      <p:pic>
        <p:nvPicPr>
          <p:cNvPr id="4" name="Picture 3">
            <a:extLst>
              <a:ext uri="{FF2B5EF4-FFF2-40B4-BE49-F238E27FC236}">
                <a16:creationId xmlns:a16="http://schemas.microsoft.com/office/drawing/2014/main" id="{34991DCD-0BEB-D3C3-75E4-1D0EBACD73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889" y="397049"/>
            <a:ext cx="2167498" cy="1747808"/>
          </a:xfrm>
          <a:prstGeom prst="rect">
            <a:avLst/>
          </a:prstGeom>
        </p:spPr>
      </p:pic>
      <p:pic>
        <p:nvPicPr>
          <p:cNvPr id="5" name="Picture 4">
            <a:extLst>
              <a:ext uri="{FF2B5EF4-FFF2-40B4-BE49-F238E27FC236}">
                <a16:creationId xmlns:a16="http://schemas.microsoft.com/office/drawing/2014/main" id="{68A35DB8-EB69-C658-9A30-A8C694EC52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4490" y="3457656"/>
            <a:ext cx="4099764" cy="1671338"/>
          </a:xfrm>
          <a:prstGeom prst="rect">
            <a:avLst/>
          </a:prstGeom>
        </p:spPr>
      </p:pic>
      <p:pic>
        <p:nvPicPr>
          <p:cNvPr id="7" name="Picture 6">
            <a:extLst>
              <a:ext uri="{FF2B5EF4-FFF2-40B4-BE49-F238E27FC236}">
                <a16:creationId xmlns:a16="http://schemas.microsoft.com/office/drawing/2014/main" id="{9AF56CD9-9409-79FD-FCE5-8029FECD0F14}"/>
              </a:ext>
            </a:extLst>
          </p:cNvPr>
          <p:cNvPicPr>
            <a:picLocks noChangeAspect="1"/>
          </p:cNvPicPr>
          <p:nvPr/>
        </p:nvPicPr>
        <p:blipFill>
          <a:blip r:embed="rId6"/>
          <a:stretch>
            <a:fillRect/>
          </a:stretch>
        </p:blipFill>
        <p:spPr>
          <a:xfrm>
            <a:off x="9242864" y="1782970"/>
            <a:ext cx="2193911" cy="1674686"/>
          </a:xfrm>
          <a:prstGeom prst="rect">
            <a:avLst/>
          </a:prstGeom>
        </p:spPr>
      </p:pic>
      <p:sp>
        <p:nvSpPr>
          <p:cNvPr id="8" name="TextBox 7">
            <a:extLst>
              <a:ext uri="{FF2B5EF4-FFF2-40B4-BE49-F238E27FC236}">
                <a16:creationId xmlns:a16="http://schemas.microsoft.com/office/drawing/2014/main" id="{CA4203A9-8252-35A6-51F2-C27B66D4B1A5}"/>
              </a:ext>
            </a:extLst>
          </p:cNvPr>
          <p:cNvSpPr txBox="1"/>
          <p:nvPr/>
        </p:nvSpPr>
        <p:spPr>
          <a:xfrm>
            <a:off x="591038" y="2352044"/>
            <a:ext cx="1685987" cy="369332"/>
          </a:xfrm>
          <a:prstGeom prst="rect">
            <a:avLst/>
          </a:prstGeom>
          <a:noFill/>
        </p:spPr>
        <p:txBody>
          <a:bodyPr wrap="square" rtlCol="0">
            <a:spAutoFit/>
          </a:bodyPr>
          <a:lstStyle/>
          <a:p>
            <a:r>
              <a:rPr lang="en-IN" dirty="0"/>
              <a:t> Pulse  Sensor</a:t>
            </a:r>
          </a:p>
        </p:txBody>
      </p:sp>
      <p:sp>
        <p:nvSpPr>
          <p:cNvPr id="9" name="TextBox 8">
            <a:extLst>
              <a:ext uri="{FF2B5EF4-FFF2-40B4-BE49-F238E27FC236}">
                <a16:creationId xmlns:a16="http://schemas.microsoft.com/office/drawing/2014/main" id="{5FA61156-1631-9E06-1D7F-9C29306BBA56}"/>
              </a:ext>
            </a:extLst>
          </p:cNvPr>
          <p:cNvSpPr txBox="1"/>
          <p:nvPr/>
        </p:nvSpPr>
        <p:spPr>
          <a:xfrm>
            <a:off x="3737072" y="2530517"/>
            <a:ext cx="4381211" cy="646331"/>
          </a:xfrm>
          <a:prstGeom prst="rect">
            <a:avLst/>
          </a:prstGeom>
          <a:noFill/>
        </p:spPr>
        <p:txBody>
          <a:bodyPr wrap="square" rtlCol="0">
            <a:spAutoFit/>
          </a:bodyP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Heart Rate Monitor </a:t>
            </a:r>
          </a:p>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 AD8232 ECG sensor</a:t>
            </a:r>
            <a:endParaRPr lang="en-IN" dirty="0"/>
          </a:p>
        </p:txBody>
      </p:sp>
      <p:pic>
        <p:nvPicPr>
          <p:cNvPr id="11" name="Picture 10">
            <a:extLst>
              <a:ext uri="{FF2B5EF4-FFF2-40B4-BE49-F238E27FC236}">
                <a16:creationId xmlns:a16="http://schemas.microsoft.com/office/drawing/2014/main" id="{B2B9DE0F-67B5-BB5A-B173-D75B3E0B5B09}"/>
              </a:ext>
            </a:extLst>
          </p:cNvPr>
          <p:cNvPicPr>
            <a:picLocks noChangeAspect="1"/>
          </p:cNvPicPr>
          <p:nvPr/>
        </p:nvPicPr>
        <p:blipFill>
          <a:blip r:embed="rId7"/>
          <a:stretch>
            <a:fillRect/>
          </a:stretch>
        </p:blipFill>
        <p:spPr>
          <a:xfrm>
            <a:off x="312829" y="3087622"/>
            <a:ext cx="2501167" cy="1674686"/>
          </a:xfrm>
          <a:prstGeom prst="rect">
            <a:avLst/>
          </a:prstGeom>
        </p:spPr>
      </p:pic>
      <p:sp>
        <p:nvSpPr>
          <p:cNvPr id="12" name="TextBox 11">
            <a:extLst>
              <a:ext uri="{FF2B5EF4-FFF2-40B4-BE49-F238E27FC236}">
                <a16:creationId xmlns:a16="http://schemas.microsoft.com/office/drawing/2014/main" id="{4300F175-6C7A-BD81-F874-0DC79162191C}"/>
              </a:ext>
            </a:extLst>
          </p:cNvPr>
          <p:cNvSpPr txBox="1"/>
          <p:nvPr/>
        </p:nvSpPr>
        <p:spPr>
          <a:xfrm>
            <a:off x="9034748" y="3767015"/>
            <a:ext cx="2719590" cy="646331"/>
          </a:xfrm>
          <a:prstGeom prst="rect">
            <a:avLst/>
          </a:prstGeom>
          <a:noFill/>
        </p:spPr>
        <p:txBody>
          <a:bodyPr wrap="square" rtlCol="0">
            <a:spAutoFit/>
          </a:bodyPr>
          <a:lstStyle/>
          <a:p>
            <a:pPr algn="ctr"/>
            <a:r>
              <a:rPr lang="en-IN" dirty="0"/>
              <a:t>Glucose Level Monitoring Sensor</a:t>
            </a:r>
          </a:p>
        </p:txBody>
      </p:sp>
    </p:spTree>
    <p:extLst>
      <p:ext uri="{BB962C8B-B14F-4D97-AF65-F5344CB8AC3E}">
        <p14:creationId xmlns:p14="http://schemas.microsoft.com/office/powerpoint/2010/main" val="15750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96BE71-D3C4-63EB-BCE6-B7B98AB81797}"/>
              </a:ext>
            </a:extLst>
          </p:cNvPr>
          <p:cNvSpPr txBox="1"/>
          <p:nvPr/>
        </p:nvSpPr>
        <p:spPr>
          <a:xfrm>
            <a:off x="185530" y="494106"/>
            <a:ext cx="5062331" cy="830997"/>
          </a:xfrm>
          <a:prstGeom prst="rect">
            <a:avLst/>
          </a:prstGeom>
          <a:noFill/>
        </p:spPr>
        <p:txBody>
          <a:bodyPr wrap="square" rtlCol="0">
            <a:spAutoFit/>
          </a:bodyPr>
          <a:lstStyle/>
          <a:p>
            <a:r>
              <a:rPr lang="en-IN" sz="2400" dirty="0"/>
              <a:t>Autoregressive integrated moving average (ARIMA) model</a:t>
            </a:r>
          </a:p>
        </p:txBody>
      </p:sp>
      <p:sp>
        <p:nvSpPr>
          <p:cNvPr id="7" name="TextBox 6">
            <a:extLst>
              <a:ext uri="{FF2B5EF4-FFF2-40B4-BE49-F238E27FC236}">
                <a16:creationId xmlns:a16="http://schemas.microsoft.com/office/drawing/2014/main" id="{5442C96B-AA20-CE8A-F420-2B52568338A7}"/>
              </a:ext>
            </a:extLst>
          </p:cNvPr>
          <p:cNvSpPr txBox="1"/>
          <p:nvPr/>
        </p:nvSpPr>
        <p:spPr>
          <a:xfrm>
            <a:off x="5188226" y="589981"/>
            <a:ext cx="410818" cy="830997"/>
          </a:xfrm>
          <a:prstGeom prst="rect">
            <a:avLst/>
          </a:prstGeom>
          <a:noFill/>
        </p:spPr>
        <p:txBody>
          <a:bodyPr wrap="square" rtlCol="0">
            <a:spAutoFit/>
          </a:bodyPr>
          <a:lstStyle/>
          <a:p>
            <a:r>
              <a:rPr lang="en-IN" sz="4800" dirty="0"/>
              <a:t>:</a:t>
            </a:r>
          </a:p>
        </p:txBody>
      </p:sp>
      <p:sp>
        <p:nvSpPr>
          <p:cNvPr id="9" name="TextBox 8">
            <a:extLst>
              <a:ext uri="{FF2B5EF4-FFF2-40B4-BE49-F238E27FC236}">
                <a16:creationId xmlns:a16="http://schemas.microsoft.com/office/drawing/2014/main" id="{7A779468-939B-B7C8-126B-F4759BCDA233}"/>
              </a:ext>
            </a:extLst>
          </p:cNvPr>
          <p:cNvSpPr txBox="1"/>
          <p:nvPr/>
        </p:nvSpPr>
        <p:spPr>
          <a:xfrm>
            <a:off x="5618922" y="616505"/>
            <a:ext cx="6334539" cy="923330"/>
          </a:xfrm>
          <a:prstGeom prst="rect">
            <a:avLst/>
          </a:prstGeom>
          <a:noFill/>
        </p:spPr>
        <p:txBody>
          <a:bodyPr wrap="square" rtlCol="0">
            <a:spAutoFit/>
          </a:bodyPr>
          <a:lstStyle/>
          <a:p>
            <a:r>
              <a:rPr lang="en-US" dirty="0"/>
              <a:t>ARIMA is a statistical method that models time series data based on its own past values and error terms. It makes forecasts based solely on the </a:t>
            </a:r>
            <a:r>
              <a:rPr lang="en-US" dirty="0">
                <a:highlight>
                  <a:srgbClr val="008000"/>
                </a:highlight>
              </a:rPr>
              <a:t>historical patterns </a:t>
            </a:r>
            <a:r>
              <a:rPr lang="en-US" dirty="0"/>
              <a:t>in the data</a:t>
            </a:r>
            <a:endParaRPr lang="en-IN"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597D14EA-120B-7682-059A-BD4F458FB784}"/>
                  </a:ext>
                </a:extLst>
              </p14:cNvPr>
              <p14:cNvContentPartPr/>
              <p14:nvPr/>
            </p14:nvContentPartPr>
            <p14:xfrm>
              <a:off x="9806337" y="1523463"/>
              <a:ext cx="360" cy="360"/>
            </p14:xfrm>
          </p:contentPart>
        </mc:Choice>
        <mc:Fallback xmlns="">
          <p:pic>
            <p:nvPicPr>
              <p:cNvPr id="10" name="Ink 9">
                <a:extLst>
                  <a:ext uri="{FF2B5EF4-FFF2-40B4-BE49-F238E27FC236}">
                    <a16:creationId xmlns:a16="http://schemas.microsoft.com/office/drawing/2014/main" id="{597D14EA-120B-7682-059A-BD4F458FB784}"/>
                  </a:ext>
                </a:extLst>
              </p:cNvPr>
              <p:cNvPicPr/>
              <p:nvPr/>
            </p:nvPicPr>
            <p:blipFill>
              <a:blip r:embed="rId3"/>
              <a:stretch>
                <a:fillRect/>
              </a:stretch>
            </p:blipFill>
            <p:spPr>
              <a:xfrm>
                <a:off x="9752697" y="141582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DCD10F9-0813-D973-2206-20255DB92622}"/>
                  </a:ext>
                </a:extLst>
              </p14:cNvPr>
              <p14:cNvContentPartPr/>
              <p14:nvPr/>
            </p14:nvContentPartPr>
            <p14:xfrm>
              <a:off x="9103977" y="1523463"/>
              <a:ext cx="360" cy="360"/>
            </p14:xfrm>
          </p:contentPart>
        </mc:Choice>
        <mc:Fallback xmlns="">
          <p:pic>
            <p:nvPicPr>
              <p:cNvPr id="11" name="Ink 10">
                <a:extLst>
                  <a:ext uri="{FF2B5EF4-FFF2-40B4-BE49-F238E27FC236}">
                    <a16:creationId xmlns:a16="http://schemas.microsoft.com/office/drawing/2014/main" id="{9DCD10F9-0813-D973-2206-20255DB92622}"/>
                  </a:ext>
                </a:extLst>
              </p:cNvPr>
              <p:cNvPicPr/>
              <p:nvPr/>
            </p:nvPicPr>
            <p:blipFill>
              <a:blip r:embed="rId3"/>
              <a:stretch>
                <a:fillRect/>
              </a:stretch>
            </p:blipFill>
            <p:spPr>
              <a:xfrm>
                <a:off x="9049977" y="141582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0180B1D-3955-EB9F-23D8-B16C43519ADE}"/>
                  </a:ext>
                </a:extLst>
              </p14:cNvPr>
              <p14:cNvContentPartPr/>
              <p14:nvPr/>
            </p14:nvContentPartPr>
            <p14:xfrm>
              <a:off x="8613657" y="1325103"/>
              <a:ext cx="360" cy="360"/>
            </p14:xfrm>
          </p:contentPart>
        </mc:Choice>
        <mc:Fallback xmlns="">
          <p:pic>
            <p:nvPicPr>
              <p:cNvPr id="12" name="Ink 11">
                <a:extLst>
                  <a:ext uri="{FF2B5EF4-FFF2-40B4-BE49-F238E27FC236}">
                    <a16:creationId xmlns:a16="http://schemas.microsoft.com/office/drawing/2014/main" id="{20180B1D-3955-EB9F-23D8-B16C43519ADE}"/>
                  </a:ext>
                </a:extLst>
              </p:cNvPr>
              <p:cNvPicPr/>
              <p:nvPr/>
            </p:nvPicPr>
            <p:blipFill>
              <a:blip r:embed="rId3"/>
              <a:stretch>
                <a:fillRect/>
              </a:stretch>
            </p:blipFill>
            <p:spPr>
              <a:xfrm>
                <a:off x="8560017" y="1217463"/>
                <a:ext cx="108000" cy="216000"/>
              </a:xfrm>
              <a:prstGeom prst="rect">
                <a:avLst/>
              </a:prstGeom>
            </p:spPr>
          </p:pic>
        </mc:Fallback>
      </mc:AlternateContent>
      <p:sp>
        <p:nvSpPr>
          <p:cNvPr id="14" name="TextBox 13">
            <a:extLst>
              <a:ext uri="{FF2B5EF4-FFF2-40B4-BE49-F238E27FC236}">
                <a16:creationId xmlns:a16="http://schemas.microsoft.com/office/drawing/2014/main" id="{173FD7D5-D1DB-9ED4-3A58-FE49548B411B}"/>
              </a:ext>
            </a:extLst>
          </p:cNvPr>
          <p:cNvSpPr txBox="1"/>
          <p:nvPr/>
        </p:nvSpPr>
        <p:spPr>
          <a:xfrm>
            <a:off x="125895" y="1608689"/>
            <a:ext cx="5062331" cy="830997"/>
          </a:xfrm>
          <a:prstGeom prst="rect">
            <a:avLst/>
          </a:prstGeom>
          <a:noFill/>
        </p:spPr>
        <p:txBody>
          <a:bodyPr wrap="square" rtlCol="0">
            <a:spAutoFit/>
          </a:bodyPr>
          <a:lstStyle/>
          <a:p>
            <a:r>
              <a:rPr lang="en-US" sz="2400" dirty="0"/>
              <a:t>Long short-term memory networks (LSTM) model</a:t>
            </a:r>
            <a:endParaRPr lang="en-IN" sz="2400" dirty="0"/>
          </a:p>
        </p:txBody>
      </p:sp>
      <p:sp>
        <p:nvSpPr>
          <p:cNvPr id="15" name="TextBox 14">
            <a:extLst>
              <a:ext uri="{FF2B5EF4-FFF2-40B4-BE49-F238E27FC236}">
                <a16:creationId xmlns:a16="http://schemas.microsoft.com/office/drawing/2014/main" id="{96E35F23-B4FB-E152-F643-95E42F789609}"/>
              </a:ext>
            </a:extLst>
          </p:cNvPr>
          <p:cNvSpPr txBox="1"/>
          <p:nvPr/>
        </p:nvSpPr>
        <p:spPr>
          <a:xfrm>
            <a:off x="5135217" y="1679980"/>
            <a:ext cx="516836" cy="830997"/>
          </a:xfrm>
          <a:prstGeom prst="rect">
            <a:avLst/>
          </a:prstGeom>
          <a:noFill/>
        </p:spPr>
        <p:txBody>
          <a:bodyPr wrap="square" rtlCol="0">
            <a:spAutoFit/>
          </a:bodyPr>
          <a:lstStyle/>
          <a:p>
            <a:r>
              <a:rPr lang="en-IN" sz="4800" dirty="0"/>
              <a:t>:</a:t>
            </a:r>
          </a:p>
        </p:txBody>
      </p:sp>
      <p:sp>
        <p:nvSpPr>
          <p:cNvPr id="16" name="TextBox 15">
            <a:extLst>
              <a:ext uri="{FF2B5EF4-FFF2-40B4-BE49-F238E27FC236}">
                <a16:creationId xmlns:a16="http://schemas.microsoft.com/office/drawing/2014/main" id="{559069B3-E3E8-B066-A35C-4CF3D1B8F07B}"/>
              </a:ext>
            </a:extLst>
          </p:cNvPr>
          <p:cNvSpPr txBox="1"/>
          <p:nvPr/>
        </p:nvSpPr>
        <p:spPr>
          <a:xfrm>
            <a:off x="5506279" y="1772314"/>
            <a:ext cx="5804452" cy="646331"/>
          </a:xfrm>
          <a:prstGeom prst="rect">
            <a:avLst/>
          </a:prstGeom>
          <a:noFill/>
        </p:spPr>
        <p:txBody>
          <a:bodyPr wrap="square" rtlCol="0">
            <a:spAutoFit/>
          </a:bodyPr>
          <a:lstStyle/>
          <a:p>
            <a:r>
              <a:rPr lang="en-US" dirty="0"/>
              <a:t> LSTM is a type of recurrent neural network that uses </a:t>
            </a:r>
            <a:r>
              <a:rPr lang="en-US" dirty="0">
                <a:highlight>
                  <a:srgbClr val="008000"/>
                </a:highlight>
              </a:rPr>
              <a:t>deep learning </a:t>
            </a:r>
            <a:r>
              <a:rPr lang="en-US" dirty="0"/>
              <a:t>to model sequence data.</a:t>
            </a:r>
            <a:endParaRPr lang="en-IN" dirty="0"/>
          </a:p>
        </p:txBody>
      </p:sp>
      <p:pic>
        <p:nvPicPr>
          <p:cNvPr id="2050" name="Picture 2">
            <a:extLst>
              <a:ext uri="{FF2B5EF4-FFF2-40B4-BE49-F238E27FC236}">
                <a16:creationId xmlns:a16="http://schemas.microsoft.com/office/drawing/2014/main" id="{1EDDAF4C-547E-D79B-3DCF-4B94148E17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530" y="2603312"/>
            <a:ext cx="11661913" cy="335379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947031D-EBB4-8372-E134-438955C22EA8}"/>
              </a:ext>
            </a:extLst>
          </p:cNvPr>
          <p:cNvSpPr txBox="1"/>
          <p:nvPr/>
        </p:nvSpPr>
        <p:spPr>
          <a:xfrm>
            <a:off x="152400" y="6285244"/>
            <a:ext cx="11801061" cy="400110"/>
          </a:xfrm>
          <a:prstGeom prst="rect">
            <a:avLst/>
          </a:prstGeom>
          <a:noFill/>
        </p:spPr>
        <p:txBody>
          <a:bodyPr wrap="square" rtlCol="0">
            <a:spAutoFit/>
          </a:bodyPr>
          <a:lstStyle/>
          <a:p>
            <a:r>
              <a:rPr lang="en-IN" sz="1000" dirty="0"/>
              <a:t>Ref : Umapathi Krishnamoorthy, Vijay Kumar S Jatti,… </a:t>
            </a:r>
            <a:r>
              <a:rPr lang="en-US" sz="1000" dirty="0"/>
              <a:t>Learned prediction of cholesterol and glucose using ARIMA and LSTM models – A comparison. </a:t>
            </a:r>
            <a:r>
              <a:rPr lang="en-US" sz="1000" dirty="0">
                <a:solidFill>
                  <a:srgbClr val="0070C0"/>
                </a:solidFill>
              </a:rPr>
              <a:t>https://www.sciencedirect.com/science/article/pii/S2666720723001649</a:t>
            </a:r>
            <a:endParaRPr lang="en-IN" sz="1000" dirty="0">
              <a:solidFill>
                <a:srgbClr val="0070C0"/>
              </a:solidFill>
            </a:endParaRPr>
          </a:p>
        </p:txBody>
      </p:sp>
      <p:sp>
        <p:nvSpPr>
          <p:cNvPr id="18" name="Rectangle 3">
            <a:extLst>
              <a:ext uri="{FF2B5EF4-FFF2-40B4-BE49-F238E27FC236}">
                <a16:creationId xmlns:a16="http://schemas.microsoft.com/office/drawing/2014/main" id="{0E5DE18B-3229-4F5E-1574-E60C62C2CEB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 , , ,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4">
            <a:extLst>
              <a:ext uri="{FF2B5EF4-FFF2-40B4-BE49-F238E27FC236}">
                <a16:creationId xmlns:a16="http://schemas.microsoft.com/office/drawing/2014/main" id="{B1D36F30-A53F-BA6A-F53E-348D899F4897}"/>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 , , ,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0097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889" y="193430"/>
            <a:ext cx="6761284" cy="474785"/>
          </a:xfrm>
        </p:spPr>
        <p:txBody>
          <a:bodyPr>
            <a:normAutofit fontScale="90000"/>
          </a:bodyPr>
          <a:lstStyle/>
          <a:p>
            <a:r>
              <a:rPr lang="en-US" sz="3100" b="0" dirty="0">
                <a:latin typeface="Times New Roman" panose="02020603050405020304" pitchFamily="18" charset="0"/>
                <a:cs typeface="Times New Roman" panose="02020603050405020304" pitchFamily="18" charset="0"/>
              </a:rPr>
              <a:t>Presented</a:t>
            </a:r>
            <a:r>
              <a:rPr lang="en-US" sz="2400" b="0" dirty="0">
                <a:latin typeface="Times New Roman" panose="02020603050405020304" pitchFamily="18" charset="0"/>
                <a:cs typeface="Times New Roman" panose="02020603050405020304" pitchFamily="18" charset="0"/>
              </a:rPr>
              <a:t> </a:t>
            </a:r>
            <a:r>
              <a:rPr lang="en-US" sz="3100" b="0" dirty="0">
                <a:latin typeface="Times New Roman" panose="02020603050405020304" pitchFamily="18" charset="0"/>
                <a:cs typeface="Times New Roman" panose="02020603050405020304" pitchFamily="18" charset="0"/>
              </a:rPr>
              <a:t>by</a:t>
            </a:r>
            <a:endParaRPr lang="en-IN" sz="2400" b="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3338" y="844062"/>
            <a:ext cx="9856177" cy="5055576"/>
          </a:xfrm>
        </p:spPr>
        <p:txBody>
          <a:bodyPr>
            <a:normAutofit lnSpcReduction="10000"/>
          </a:bodyPr>
          <a:lstStyle/>
          <a:p>
            <a:pPr marL="342900" indent="-342900" algn="l">
              <a:buClr>
                <a:schemeClr val="tx1"/>
              </a:buClr>
              <a:buSzPct val="1200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Shraddha Majumdar (21UEC077)</a:t>
            </a:r>
          </a:p>
          <a:p>
            <a:pPr marL="342900" indent="-342900" algn="l">
              <a:buClr>
                <a:schemeClr val="tx1"/>
              </a:buClr>
              <a:buSzPct val="1200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Bipriti Deb Sarma (21UEC026)</a:t>
            </a:r>
          </a:p>
          <a:p>
            <a:pPr marL="342900" indent="-342900" algn="l">
              <a:buClr>
                <a:schemeClr val="tx1"/>
              </a:buClr>
              <a:buSzPct val="1200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Lincoln Saha (21UEC092)</a:t>
            </a:r>
          </a:p>
          <a:p>
            <a:pPr marL="342900" indent="-342900" algn="l">
              <a:buClr>
                <a:schemeClr val="tx1"/>
              </a:buClr>
              <a:buSzPct val="1200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Aryan Chakma (21UEC047)</a:t>
            </a:r>
          </a:p>
          <a:p>
            <a:pPr algn="r">
              <a:buClr>
                <a:schemeClr val="tx1"/>
              </a:buClr>
              <a:buSzPct val="120000"/>
            </a:pPr>
            <a:endParaRPr lang="en-US" b="1" dirty="0">
              <a:latin typeface="Times New Roman" panose="02020603050405020304" pitchFamily="18" charset="0"/>
              <a:cs typeface="Times New Roman" panose="02020603050405020304" pitchFamily="18" charset="0"/>
            </a:endParaRPr>
          </a:p>
          <a:p>
            <a:pPr algn="l">
              <a:buClr>
                <a:schemeClr val="tx1"/>
              </a:buClr>
              <a:buSzPct val="120000"/>
            </a:pPr>
            <a:r>
              <a:rPr lang="en-US" b="1" dirty="0">
                <a:latin typeface="Times New Roman" panose="02020603050405020304" pitchFamily="18" charset="0"/>
                <a:cs typeface="Times New Roman" panose="02020603050405020304" pitchFamily="18" charset="0"/>
              </a:rPr>
              <a:t>                                                  Supervisor:</a:t>
            </a:r>
          </a:p>
          <a:p>
            <a:pPr algn="l">
              <a:buClr>
                <a:schemeClr val="tx1"/>
              </a:buClr>
              <a:buSzPct val="120000"/>
            </a:pPr>
            <a:r>
              <a:rPr lang="en-US" b="1" dirty="0">
                <a:latin typeface="Times New Roman" panose="02020603050405020304" pitchFamily="18" charset="0"/>
                <a:cs typeface="Times New Roman" panose="02020603050405020304" pitchFamily="18" charset="0"/>
              </a:rPr>
              <a:t>                                                  Dr. Atanu Chowdhury</a:t>
            </a:r>
          </a:p>
          <a:p>
            <a:pPr algn="l">
              <a:buClr>
                <a:schemeClr val="tx1"/>
              </a:buClr>
              <a:buSzPct val="120000"/>
            </a:pPr>
            <a:r>
              <a:rPr lang="en-US" b="1" dirty="0">
                <a:latin typeface="Times New Roman" panose="02020603050405020304" pitchFamily="18" charset="0"/>
                <a:cs typeface="Times New Roman" panose="02020603050405020304" pitchFamily="18" charset="0"/>
              </a:rPr>
              <a:t>                                                  HOD &amp; Associate Professor</a:t>
            </a:r>
          </a:p>
          <a:p>
            <a:pPr algn="l">
              <a:buClr>
                <a:schemeClr val="tx1"/>
              </a:buClr>
              <a:buSzPct val="120000"/>
            </a:pPr>
            <a:r>
              <a:rPr lang="en-US" b="1" dirty="0">
                <a:latin typeface="Times New Roman" panose="02020603050405020304" pitchFamily="18" charset="0"/>
                <a:cs typeface="Times New Roman" panose="02020603050405020304" pitchFamily="18" charset="0"/>
              </a:rPr>
              <a:t>                                                  ECE Department</a:t>
            </a:r>
          </a:p>
          <a:p>
            <a:pPr algn="l">
              <a:buClr>
                <a:schemeClr val="tx1"/>
              </a:buClr>
              <a:buSzPct val="120000"/>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29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692595"/>
            <a:ext cx="9001462" cy="569277"/>
          </a:xfrm>
        </p:spPr>
        <p:txBody>
          <a:bodyPr>
            <a:normAutofit/>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95269" y="1801368"/>
            <a:ext cx="9001462" cy="4636008"/>
          </a:xfrm>
        </p:spPr>
        <p:txBody>
          <a:bodyPr/>
          <a:lstStyle/>
          <a:p>
            <a:pPr algn="just"/>
            <a:r>
              <a:rPr lang="en-IN" dirty="0">
                <a:effectLst/>
                <a:latin typeface="Times New Roman" panose="02020603050405020304" pitchFamily="18" charset="0"/>
                <a:cs typeface="Times New Roman" panose="02020603050405020304" pitchFamily="18" charset="0"/>
              </a:rPr>
              <a:t>In conclusion, the logistic regression model performed well in predicting heart disease, achieving an accuracy of 85% on the training dataset and 80% on the testing dataset. The close alignment between these two accuracy scores indicates that the model is not overfitting and has strong generalization capabilities. This is crucial in ensuring that the model performs reliably when faced with unseen data. The results suggest that logistic regression is an effective tool for binary classification tasks, especially in domains like healthcare, where early and accurate predictions are vital. </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776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95" y="2765840"/>
            <a:ext cx="10353761" cy="1326321"/>
          </a:xfrm>
        </p:spPr>
        <p:txBody>
          <a:bodyPr>
            <a:normAutofit/>
          </a:bodyPr>
          <a:lstStyle/>
          <a:p>
            <a:r>
              <a:rPr lang="en-US" sz="3600" dirty="0">
                <a:latin typeface="Times New Roman" panose="02020603050405020304" pitchFamily="18" charset="0"/>
                <a:cs typeface="Times New Roman" panose="02020603050405020304" pitchFamily="18" charset="0"/>
              </a:rPr>
              <a:t>Thank you</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79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34000" cy="6858000"/>
          </a:xfrm>
          <a:prstGeom prst="rect">
            <a:avLst/>
          </a:prstGeom>
        </p:spPr>
      </p:pic>
      <p:sp>
        <p:nvSpPr>
          <p:cNvPr id="4" name="TextBox 3"/>
          <p:cNvSpPr txBox="1"/>
          <p:nvPr/>
        </p:nvSpPr>
        <p:spPr>
          <a:xfrm>
            <a:off x="5334000" y="325316"/>
            <a:ext cx="6858000" cy="6463308"/>
          </a:xfrm>
          <a:prstGeom prst="rect">
            <a:avLst/>
          </a:prstGeom>
          <a:noFill/>
        </p:spPr>
        <p:txBody>
          <a:bodyPr wrap="square" rtlCol="0">
            <a:spAutoFit/>
          </a:bodyPr>
          <a:lstStyle/>
          <a:p>
            <a:pPr marL="342900" indent="-342900">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Heart Disease remains a leading cause of death worldwide, affecting millions of people annually.</a:t>
            </a:r>
          </a:p>
          <a:p>
            <a:pPr marL="342900" indent="-342900">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Factors such as lifestyle, genetics, and underlying conditions can contribute to the development of heart disease.</a:t>
            </a:r>
          </a:p>
          <a:p>
            <a:pPr marL="342900" indent="-342900">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The healthcare costs associated with </a:t>
            </a:r>
            <a:r>
              <a:rPr lang="en-US" sz="2400" dirty="0">
                <a:latin typeface="Times New Roman" panose="02020603050405020304" pitchFamily="18" charset="0"/>
                <a:cs typeface="Times New Roman" panose="02020603050405020304" pitchFamily="18" charset="0"/>
              </a:rPr>
              <a:t>heart</a:t>
            </a:r>
            <a:r>
              <a:rPr lang="en-US" sz="2300" dirty="0">
                <a:latin typeface="Times New Roman" panose="02020603050405020304" pitchFamily="18" charset="0"/>
                <a:cs typeface="Times New Roman" panose="02020603050405020304" pitchFamily="18" charset="0"/>
              </a:rPr>
              <a:t> disease place a significant strain on healthcare systems globally.</a:t>
            </a:r>
          </a:p>
          <a:p>
            <a:pPr marL="342900" indent="-342900">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So, timely identification of heart disease can enable proactive treatment and management, improving patient outcomes.</a:t>
            </a:r>
          </a:p>
          <a:p>
            <a:pPr marL="342900" indent="-342900">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742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34000" cy="6858000"/>
          </a:xfrm>
          <a:prstGeom prst="rect">
            <a:avLst/>
          </a:prstGeom>
        </p:spPr>
      </p:pic>
      <p:sp>
        <p:nvSpPr>
          <p:cNvPr id="3" name="TextBox 2"/>
          <p:cNvSpPr txBox="1"/>
          <p:nvPr/>
        </p:nvSpPr>
        <p:spPr>
          <a:xfrm>
            <a:off x="5334000" y="1327639"/>
            <a:ext cx="685800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 and ML models can analyze vast amounts of patient data to identify patterns and risk factors.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techniques can build predictive models to forecast the likelihood of heart disease development.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AI-based screening tools can enable early detection of heart disease, leading to timely interventions.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025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162193" y="1"/>
            <a:ext cx="3604846" cy="6858000"/>
            <a:chOff x="9144000" y="0"/>
            <a:chExt cx="3604846" cy="6858000"/>
          </a:xfrm>
        </p:grpSpPr>
        <p:sp>
          <p:nvSpPr>
            <p:cNvPr id="14" name="Freeform 13"/>
            <p:cNvSpPr/>
            <p:nvPr/>
          </p:nvSpPr>
          <p:spPr>
            <a:xfrm>
              <a:off x="9144000" y="0"/>
              <a:ext cx="3604846" cy="6858000"/>
            </a:xfrm>
            <a:custGeom>
              <a:avLst/>
              <a:gdLst>
                <a:gd name="connsiteX0" fmla="*/ 0 w 3604846"/>
                <a:gd name="connsiteY0" fmla="*/ 0 h 6858000"/>
                <a:gd name="connsiteX1" fmla="*/ 3048000 w 3604846"/>
                <a:gd name="connsiteY1" fmla="*/ 0 h 6858000"/>
                <a:gd name="connsiteX2" fmla="*/ 3048000 w 3604846"/>
                <a:gd name="connsiteY2" fmla="*/ 1143000 h 6858000"/>
                <a:gd name="connsiteX3" fmla="*/ 3604846 w 3604846"/>
                <a:gd name="connsiteY3" fmla="*/ 1763999 h 6858000"/>
                <a:gd name="connsiteX4" fmla="*/ 3048000 w 3604846"/>
                <a:gd name="connsiteY4" fmla="*/ 2356338 h 6858000"/>
                <a:gd name="connsiteX5" fmla="*/ 3048000 w 3604846"/>
                <a:gd name="connsiteY5" fmla="*/ 6858000 h 6858000"/>
                <a:gd name="connsiteX6" fmla="*/ 0 w 360484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4846" h="6858000">
                  <a:moveTo>
                    <a:pt x="0" y="0"/>
                  </a:moveTo>
                  <a:lnTo>
                    <a:pt x="3048000" y="0"/>
                  </a:lnTo>
                  <a:lnTo>
                    <a:pt x="3048000" y="1143000"/>
                  </a:lnTo>
                  <a:lnTo>
                    <a:pt x="3604846" y="1763999"/>
                  </a:lnTo>
                  <a:lnTo>
                    <a:pt x="3048000" y="2356338"/>
                  </a:lnTo>
                  <a:lnTo>
                    <a:pt x="3048000" y="6858000"/>
                  </a:lnTo>
                  <a:lnTo>
                    <a:pt x="0" y="6858000"/>
                  </a:lnTo>
                  <a:close/>
                </a:path>
              </a:pathLst>
            </a:custGeom>
            <a:solidFill>
              <a:schemeClr val="bg2">
                <a:lumMod val="50000"/>
              </a:schemeClr>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7" name="Group 36"/>
            <p:cNvGrpSpPr/>
            <p:nvPr/>
          </p:nvGrpSpPr>
          <p:grpSpPr>
            <a:xfrm>
              <a:off x="9700845" y="714388"/>
              <a:ext cx="2346228" cy="4181641"/>
              <a:chOff x="9700845" y="714388"/>
              <a:chExt cx="2346228" cy="4181641"/>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7073" y="714388"/>
                <a:ext cx="2160000" cy="1488398"/>
              </a:xfrm>
              <a:prstGeom prst="rect">
                <a:avLst/>
              </a:prstGeom>
            </p:spPr>
          </p:pic>
          <p:sp>
            <p:nvSpPr>
              <p:cNvPr id="29" name="TextBox 28"/>
              <p:cNvSpPr txBox="1"/>
              <p:nvPr/>
            </p:nvSpPr>
            <p:spPr>
              <a:xfrm>
                <a:off x="9700845" y="3695700"/>
                <a:ext cx="2157780" cy="1200329"/>
              </a:xfrm>
              <a:prstGeom prst="rect">
                <a:avLst/>
              </a:prstGeom>
              <a:noFill/>
            </p:spPr>
            <p:txBody>
              <a:bodyPr wrap="square" rtlCol="0">
                <a:spAutoFit/>
              </a:bodyPr>
              <a:lstStyle/>
              <a:p>
                <a:pPr algn="ctr"/>
                <a:r>
                  <a:rPr lang="en-US" sz="2400" b="1" dirty="0">
                    <a:solidFill>
                      <a:schemeClr val="bg2">
                        <a:lumMod val="40000"/>
                        <a:lumOff val="60000"/>
                      </a:schemeClr>
                    </a:solidFill>
                    <a:latin typeface="Arial Black" panose="020B0A04020102020204" pitchFamily="34" charset="0"/>
                  </a:rPr>
                  <a:t>Logistic Regression Model </a:t>
                </a:r>
                <a:endParaRPr lang="en-IN" sz="2400" b="1" dirty="0">
                  <a:solidFill>
                    <a:schemeClr val="bg2">
                      <a:lumMod val="40000"/>
                      <a:lumOff val="60000"/>
                    </a:schemeClr>
                  </a:solidFill>
                  <a:latin typeface="Arial Black" panose="020B0A04020102020204" pitchFamily="34" charset="0"/>
                </a:endParaRPr>
              </a:p>
            </p:txBody>
          </p:sp>
        </p:grpSp>
      </p:grpSp>
      <p:grpSp>
        <p:nvGrpSpPr>
          <p:cNvPr id="6" name="Group 5"/>
          <p:cNvGrpSpPr/>
          <p:nvPr/>
        </p:nvGrpSpPr>
        <p:grpSpPr>
          <a:xfrm>
            <a:off x="-1286163" y="0"/>
            <a:ext cx="3604846" cy="6858000"/>
            <a:chOff x="6096000" y="0"/>
            <a:chExt cx="3604846" cy="6858000"/>
          </a:xfrm>
        </p:grpSpPr>
        <p:sp>
          <p:nvSpPr>
            <p:cNvPr id="13" name="Freeform 12"/>
            <p:cNvSpPr/>
            <p:nvPr/>
          </p:nvSpPr>
          <p:spPr>
            <a:xfrm>
              <a:off x="6096000" y="0"/>
              <a:ext cx="3604846" cy="6858000"/>
            </a:xfrm>
            <a:custGeom>
              <a:avLst/>
              <a:gdLst>
                <a:gd name="connsiteX0" fmla="*/ 0 w 3604846"/>
                <a:gd name="connsiteY0" fmla="*/ 0 h 6858000"/>
                <a:gd name="connsiteX1" fmla="*/ 3048000 w 3604846"/>
                <a:gd name="connsiteY1" fmla="*/ 0 h 6858000"/>
                <a:gd name="connsiteX2" fmla="*/ 3048000 w 3604846"/>
                <a:gd name="connsiteY2" fmla="*/ 1143000 h 6858000"/>
                <a:gd name="connsiteX3" fmla="*/ 3604846 w 3604846"/>
                <a:gd name="connsiteY3" fmla="*/ 1763999 h 6858000"/>
                <a:gd name="connsiteX4" fmla="*/ 3048000 w 3604846"/>
                <a:gd name="connsiteY4" fmla="*/ 2356338 h 6858000"/>
                <a:gd name="connsiteX5" fmla="*/ 3048000 w 3604846"/>
                <a:gd name="connsiteY5" fmla="*/ 6858000 h 6858000"/>
                <a:gd name="connsiteX6" fmla="*/ 0 w 360484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4846" h="6858000">
                  <a:moveTo>
                    <a:pt x="0" y="0"/>
                  </a:moveTo>
                  <a:lnTo>
                    <a:pt x="3048000" y="0"/>
                  </a:lnTo>
                  <a:lnTo>
                    <a:pt x="3048000" y="1143000"/>
                  </a:lnTo>
                  <a:lnTo>
                    <a:pt x="3604846" y="1763999"/>
                  </a:lnTo>
                  <a:lnTo>
                    <a:pt x="3048000" y="2356338"/>
                  </a:lnTo>
                  <a:lnTo>
                    <a:pt x="3048000" y="6858000"/>
                  </a:lnTo>
                  <a:lnTo>
                    <a:pt x="0" y="6858000"/>
                  </a:lnTo>
                  <a:close/>
                </a:path>
              </a:pathLst>
            </a:custGeom>
            <a:solidFill>
              <a:schemeClr val="bg2">
                <a:lumMod val="75000"/>
              </a:schemeClr>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6" name="Group 35"/>
            <p:cNvGrpSpPr/>
            <p:nvPr/>
          </p:nvGrpSpPr>
          <p:grpSpPr>
            <a:xfrm>
              <a:off x="6429375" y="699884"/>
              <a:ext cx="2569697" cy="4092798"/>
              <a:chOff x="6429375" y="699884"/>
              <a:chExt cx="2569697" cy="4092798"/>
            </a:xfrm>
          </p:grpSpPr>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9072" y="699884"/>
                <a:ext cx="2160000" cy="1502902"/>
              </a:xfrm>
              <a:prstGeom prst="rect">
                <a:avLst/>
              </a:prstGeom>
            </p:spPr>
          </p:pic>
          <p:sp>
            <p:nvSpPr>
              <p:cNvPr id="28" name="TextBox 27"/>
              <p:cNvSpPr txBox="1"/>
              <p:nvPr/>
            </p:nvSpPr>
            <p:spPr>
              <a:xfrm>
                <a:off x="6429375" y="3838575"/>
                <a:ext cx="2181225" cy="954107"/>
              </a:xfrm>
              <a:prstGeom prst="rect">
                <a:avLst/>
              </a:prstGeom>
              <a:noFill/>
            </p:spPr>
            <p:txBody>
              <a:bodyPr wrap="square" rtlCol="0">
                <a:spAutoFit/>
              </a:bodyPr>
              <a:lstStyle/>
              <a:p>
                <a:pPr algn="ctr"/>
                <a:r>
                  <a:rPr lang="en-US" sz="2800" b="1" dirty="0">
                    <a:solidFill>
                      <a:schemeClr val="bg2">
                        <a:lumMod val="60000"/>
                        <a:lumOff val="40000"/>
                      </a:schemeClr>
                    </a:solidFill>
                    <a:latin typeface="Arial Black" panose="020B0A04020102020204" pitchFamily="34" charset="0"/>
                  </a:rPr>
                  <a:t>Train Test Split</a:t>
                </a:r>
                <a:endParaRPr lang="en-IN" sz="2800" b="1" dirty="0">
                  <a:solidFill>
                    <a:schemeClr val="bg2">
                      <a:lumMod val="60000"/>
                      <a:lumOff val="40000"/>
                    </a:schemeClr>
                  </a:solidFill>
                  <a:latin typeface="Arial Black" panose="020B0A04020102020204" pitchFamily="34" charset="0"/>
                </a:endParaRPr>
              </a:p>
            </p:txBody>
          </p:sp>
        </p:grpSp>
      </p:grpSp>
      <p:grpSp>
        <p:nvGrpSpPr>
          <p:cNvPr id="5" name="Group 4"/>
          <p:cNvGrpSpPr/>
          <p:nvPr/>
        </p:nvGrpSpPr>
        <p:grpSpPr>
          <a:xfrm>
            <a:off x="-1414606" y="1"/>
            <a:ext cx="3604845" cy="6858000"/>
            <a:chOff x="3048000" y="0"/>
            <a:chExt cx="3604845" cy="6858000"/>
          </a:xfrm>
        </p:grpSpPr>
        <p:sp>
          <p:nvSpPr>
            <p:cNvPr id="12" name="Freeform 11"/>
            <p:cNvSpPr/>
            <p:nvPr/>
          </p:nvSpPr>
          <p:spPr>
            <a:xfrm>
              <a:off x="3048000" y="0"/>
              <a:ext cx="3604845" cy="6858000"/>
            </a:xfrm>
            <a:custGeom>
              <a:avLst/>
              <a:gdLst>
                <a:gd name="connsiteX0" fmla="*/ 0 w 3604845"/>
                <a:gd name="connsiteY0" fmla="*/ 0 h 6858000"/>
                <a:gd name="connsiteX1" fmla="*/ 3048000 w 3604845"/>
                <a:gd name="connsiteY1" fmla="*/ 0 h 6858000"/>
                <a:gd name="connsiteX2" fmla="*/ 3048000 w 3604845"/>
                <a:gd name="connsiteY2" fmla="*/ 1143001 h 6858000"/>
                <a:gd name="connsiteX3" fmla="*/ 3604845 w 3604845"/>
                <a:gd name="connsiteY3" fmla="*/ 1763999 h 6858000"/>
                <a:gd name="connsiteX4" fmla="*/ 3048000 w 3604845"/>
                <a:gd name="connsiteY4" fmla="*/ 2356337 h 6858000"/>
                <a:gd name="connsiteX5" fmla="*/ 3048000 w 3604845"/>
                <a:gd name="connsiteY5" fmla="*/ 6858000 h 6858000"/>
                <a:gd name="connsiteX6" fmla="*/ 0 w 36048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4845" h="6858000">
                  <a:moveTo>
                    <a:pt x="0" y="0"/>
                  </a:moveTo>
                  <a:lnTo>
                    <a:pt x="3048000" y="0"/>
                  </a:lnTo>
                  <a:lnTo>
                    <a:pt x="3048000" y="1143001"/>
                  </a:lnTo>
                  <a:lnTo>
                    <a:pt x="3604845" y="1763999"/>
                  </a:lnTo>
                  <a:lnTo>
                    <a:pt x="3048000" y="2356337"/>
                  </a:lnTo>
                  <a:lnTo>
                    <a:pt x="3048000" y="6858000"/>
                  </a:lnTo>
                  <a:lnTo>
                    <a:pt x="0" y="6858000"/>
                  </a:lnTo>
                  <a:close/>
                </a:path>
              </a:pathLst>
            </a:custGeom>
            <a:solidFill>
              <a:schemeClr val="bg2">
                <a:lumMod val="60000"/>
                <a:lumOff val="40000"/>
              </a:schemeClr>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5" name="Group 34"/>
            <p:cNvGrpSpPr/>
            <p:nvPr/>
          </p:nvGrpSpPr>
          <p:grpSpPr>
            <a:xfrm>
              <a:off x="3300413" y="642135"/>
              <a:ext cx="2666506" cy="4212103"/>
              <a:chOff x="3300413" y="642135"/>
              <a:chExt cx="2666506" cy="4212103"/>
            </a:xfrm>
          </p:grpSpPr>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24" y="642135"/>
                <a:ext cx="2232995" cy="1504800"/>
              </a:xfrm>
              <a:prstGeom prst="rect">
                <a:avLst/>
              </a:prstGeom>
            </p:spPr>
          </p:pic>
          <p:sp>
            <p:nvSpPr>
              <p:cNvPr id="27" name="TextBox 26"/>
              <p:cNvSpPr txBox="1"/>
              <p:nvPr/>
            </p:nvSpPr>
            <p:spPr>
              <a:xfrm>
                <a:off x="3300413" y="3838575"/>
                <a:ext cx="2543175" cy="1015663"/>
              </a:xfrm>
              <a:prstGeom prst="rect">
                <a:avLst/>
              </a:prstGeom>
              <a:noFill/>
            </p:spPr>
            <p:txBody>
              <a:bodyPr wrap="square" rtlCol="0">
                <a:spAutoFit/>
              </a:bodyPr>
              <a:lstStyle/>
              <a:p>
                <a:pPr algn="ctr"/>
                <a:r>
                  <a:rPr lang="en-US" sz="3000" b="1" dirty="0">
                    <a:solidFill>
                      <a:schemeClr val="bg2">
                        <a:lumMod val="75000"/>
                      </a:schemeClr>
                    </a:solidFill>
                    <a:latin typeface="Arial Black" panose="020B0A04020102020204" pitchFamily="34" charset="0"/>
                  </a:rPr>
                  <a:t>Data Pre Processing</a:t>
                </a:r>
                <a:endParaRPr lang="en-IN" sz="3000" b="1" dirty="0">
                  <a:solidFill>
                    <a:schemeClr val="bg2">
                      <a:lumMod val="75000"/>
                    </a:schemeClr>
                  </a:solidFill>
                  <a:latin typeface="Arial Black" panose="020B0A04020102020204" pitchFamily="34" charset="0"/>
                </a:endParaRPr>
              </a:p>
            </p:txBody>
          </p:sp>
        </p:grpSp>
      </p:grpSp>
      <p:sp>
        <p:nvSpPr>
          <p:cNvPr id="16"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4" name="Group 3"/>
          <p:cNvGrpSpPr/>
          <p:nvPr/>
        </p:nvGrpSpPr>
        <p:grpSpPr>
          <a:xfrm>
            <a:off x="-1543050" y="2"/>
            <a:ext cx="3604845" cy="6858000"/>
            <a:chOff x="0" y="1"/>
            <a:chExt cx="3604845" cy="6858000"/>
          </a:xfrm>
        </p:grpSpPr>
        <p:sp>
          <p:nvSpPr>
            <p:cNvPr id="11" name="Freeform 10"/>
            <p:cNvSpPr/>
            <p:nvPr/>
          </p:nvSpPr>
          <p:spPr>
            <a:xfrm rot="5400000">
              <a:off x="-1626577" y="1626578"/>
              <a:ext cx="6858000" cy="3604845"/>
            </a:xfrm>
            <a:custGeom>
              <a:avLst/>
              <a:gdLst>
                <a:gd name="connsiteX0" fmla="*/ 0 w 6858000"/>
                <a:gd name="connsiteY0" fmla="*/ 3604845 h 3604845"/>
                <a:gd name="connsiteX1" fmla="*/ 0 w 6858000"/>
                <a:gd name="connsiteY1" fmla="*/ 556845 h 3604845"/>
                <a:gd name="connsiteX2" fmla="*/ 1143001 w 6858000"/>
                <a:gd name="connsiteY2" fmla="*/ 556845 h 3604845"/>
                <a:gd name="connsiteX3" fmla="*/ 1763999 w 6858000"/>
                <a:gd name="connsiteY3" fmla="*/ 0 h 3604845"/>
                <a:gd name="connsiteX4" fmla="*/ 2356337 w 6858000"/>
                <a:gd name="connsiteY4" fmla="*/ 556845 h 3604845"/>
                <a:gd name="connsiteX5" fmla="*/ 6858000 w 6858000"/>
                <a:gd name="connsiteY5" fmla="*/ 556845 h 3604845"/>
                <a:gd name="connsiteX6" fmla="*/ 6858000 w 6858000"/>
                <a:gd name="connsiteY6" fmla="*/ 3604845 h 360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3604845">
                  <a:moveTo>
                    <a:pt x="0" y="3604845"/>
                  </a:moveTo>
                  <a:lnTo>
                    <a:pt x="0" y="556845"/>
                  </a:lnTo>
                  <a:lnTo>
                    <a:pt x="1143001" y="556845"/>
                  </a:lnTo>
                  <a:lnTo>
                    <a:pt x="1763999" y="0"/>
                  </a:lnTo>
                  <a:lnTo>
                    <a:pt x="2356337" y="556845"/>
                  </a:lnTo>
                  <a:lnTo>
                    <a:pt x="6858000" y="556845"/>
                  </a:lnTo>
                  <a:lnTo>
                    <a:pt x="6858000" y="3604845"/>
                  </a:lnTo>
                  <a:close/>
                </a:path>
              </a:pathLst>
            </a:custGeom>
            <a:solidFill>
              <a:schemeClr val="bg2">
                <a:lumMod val="40000"/>
                <a:lumOff val="60000"/>
              </a:schemeClr>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p:cNvGrpSpPr/>
            <p:nvPr/>
          </p:nvGrpSpPr>
          <p:grpSpPr>
            <a:xfrm>
              <a:off x="343361" y="670935"/>
              <a:ext cx="2361278" cy="4414879"/>
              <a:chOff x="343361" y="670935"/>
              <a:chExt cx="2361278" cy="4414879"/>
            </a:xfrm>
          </p:grpSpPr>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361" y="670935"/>
                <a:ext cx="2361278" cy="1504950"/>
              </a:xfrm>
              <a:prstGeom prst="rect">
                <a:avLst/>
              </a:prstGeom>
            </p:spPr>
          </p:pic>
          <p:sp>
            <p:nvSpPr>
              <p:cNvPr id="26" name="TextBox 25"/>
              <p:cNvSpPr txBox="1"/>
              <p:nvPr/>
            </p:nvSpPr>
            <p:spPr>
              <a:xfrm>
                <a:off x="343362" y="3762375"/>
                <a:ext cx="2228388" cy="1323439"/>
              </a:xfrm>
              <a:prstGeom prst="rect">
                <a:avLst/>
              </a:prstGeom>
              <a:noFill/>
            </p:spPr>
            <p:txBody>
              <a:bodyPr wrap="square" rtlCol="0">
                <a:spAutoFit/>
              </a:bodyPr>
              <a:lstStyle/>
              <a:p>
                <a:pPr algn="ctr"/>
                <a:r>
                  <a:rPr lang="en-US" sz="4000" b="1" dirty="0">
                    <a:solidFill>
                      <a:schemeClr val="bg2">
                        <a:lumMod val="50000"/>
                      </a:schemeClr>
                    </a:solidFill>
                    <a:latin typeface="Arial Black" panose="020B0A04020102020204" pitchFamily="34" charset="0"/>
                  </a:rPr>
                  <a:t>Heart Rate</a:t>
                </a:r>
                <a:endParaRPr lang="en-IN" sz="4000" b="1" dirty="0">
                  <a:solidFill>
                    <a:schemeClr val="bg2">
                      <a:lumMod val="50000"/>
                    </a:schemeClr>
                  </a:solidFill>
                  <a:latin typeface="Arial Black" panose="020B0A04020102020204" pitchFamily="34" charset="0"/>
                </a:endParaRPr>
              </a:p>
            </p:txBody>
          </p:sp>
        </p:grpSp>
      </p:grpSp>
      <p:sp>
        <p:nvSpPr>
          <p:cNvPr id="9" name="TextBox 8"/>
          <p:cNvSpPr txBox="1"/>
          <p:nvPr/>
        </p:nvSpPr>
        <p:spPr>
          <a:xfrm>
            <a:off x="3186112" y="2453670"/>
            <a:ext cx="6367463" cy="2246769"/>
          </a:xfrm>
          <a:prstGeom prst="rect">
            <a:avLst/>
          </a:prstGeom>
          <a:noFill/>
        </p:spPr>
        <p:txBody>
          <a:bodyPr wrap="square" rtlCol="0">
            <a:spAutoFit/>
          </a:bodyPr>
          <a:lstStyle/>
          <a:p>
            <a:pPr algn="ctr"/>
            <a:r>
              <a:rPr lang="en-US" sz="14000" b="1" dirty="0">
                <a:effectLst>
                  <a:outerShdw blurRad="50800" dist="38100" dir="2700000" algn="tl" rotWithShape="0">
                    <a:prstClr val="black">
                      <a:alpha val="40000"/>
                    </a:prstClr>
                  </a:outerShdw>
                </a:effectLst>
                <a:latin typeface="Arial Black" panose="020B0A04020102020204" pitchFamily="34" charset="0"/>
              </a:rPr>
              <a:t>WORK</a:t>
            </a:r>
            <a:endParaRPr lang="en-IN" sz="14000" b="1" dirty="0">
              <a:effectLst>
                <a:outerShdw blurRad="50800" dist="38100" dir="2700000" algn="tl" rotWithShape="0">
                  <a:prstClr val="black">
                    <a:alpha val="40000"/>
                  </a:prstClr>
                </a:outerShdw>
              </a:effectLst>
              <a:latin typeface="Arial Black" panose="020B0A04020102020204" pitchFamily="34" charset="0"/>
            </a:endParaRPr>
          </a:p>
        </p:txBody>
      </p:sp>
      <p:sp>
        <p:nvSpPr>
          <p:cNvPr id="30" name="TextBox 29"/>
          <p:cNvSpPr txBox="1"/>
          <p:nvPr/>
        </p:nvSpPr>
        <p:spPr>
          <a:xfrm>
            <a:off x="3376611" y="3762376"/>
            <a:ext cx="5819775" cy="1446550"/>
          </a:xfrm>
          <a:prstGeom prst="rect">
            <a:avLst/>
          </a:prstGeom>
          <a:noFill/>
        </p:spPr>
        <p:txBody>
          <a:bodyPr wrap="square" rtlCol="0">
            <a:spAutoFit/>
          </a:bodyPr>
          <a:lstStyle/>
          <a:p>
            <a:pPr algn="ctr"/>
            <a:r>
              <a:rPr lang="en-US" sz="8800" b="1" dirty="0">
                <a:solidFill>
                  <a:srgbClr val="FFC000"/>
                </a:solidFill>
                <a:effectLst>
                  <a:outerShdw blurRad="279400" dist="101600" dir="16200000" rotWithShape="0">
                    <a:prstClr val="black">
                      <a:alpha val="37000"/>
                    </a:prstClr>
                  </a:outerShdw>
                </a:effectLst>
                <a:latin typeface="Forte" panose="03060902040502070203" pitchFamily="66" charset="0"/>
              </a:rPr>
              <a:t>FLOW</a:t>
            </a:r>
            <a:endParaRPr lang="en-IN" sz="8800" b="1" dirty="0">
              <a:solidFill>
                <a:srgbClr val="FFC000"/>
              </a:solidFill>
              <a:effectLst>
                <a:outerShdw blurRad="279400" dist="101600" dir="16200000" rotWithShape="0">
                  <a:prstClr val="black">
                    <a:alpha val="37000"/>
                  </a:prstClr>
                </a:outerShdw>
              </a:effectLst>
              <a:latin typeface="Forte" panose="03060902040502070203" pitchFamily="66" charset="0"/>
            </a:endParaRPr>
          </a:p>
        </p:txBody>
      </p:sp>
    </p:spTree>
    <p:extLst>
      <p:ext uri="{BB962C8B-B14F-4D97-AF65-F5344CB8AC3E}">
        <p14:creationId xmlns:p14="http://schemas.microsoft.com/office/powerpoint/2010/main" val="3566047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DC5579-783A-8796-0781-67C6F76030E0}"/>
              </a:ext>
            </a:extLst>
          </p:cNvPr>
          <p:cNvSpPr txBox="1"/>
          <p:nvPr/>
        </p:nvSpPr>
        <p:spPr>
          <a:xfrm>
            <a:off x="4737648" y="1732386"/>
            <a:ext cx="323353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dirty="0"/>
              <a:t>DATA PRE-PROCESSING</a:t>
            </a:r>
          </a:p>
        </p:txBody>
      </p:sp>
      <p:sp>
        <p:nvSpPr>
          <p:cNvPr id="11" name="TextBox 10">
            <a:extLst>
              <a:ext uri="{FF2B5EF4-FFF2-40B4-BE49-F238E27FC236}">
                <a16:creationId xmlns:a16="http://schemas.microsoft.com/office/drawing/2014/main" id="{3614563D-B009-C276-B98A-E94542D67F02}"/>
              </a:ext>
            </a:extLst>
          </p:cNvPr>
          <p:cNvSpPr txBox="1"/>
          <p:nvPr/>
        </p:nvSpPr>
        <p:spPr>
          <a:xfrm>
            <a:off x="3114262" y="2780724"/>
            <a:ext cx="2650435"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dirty="0"/>
              <a:t>TRAINING SET</a:t>
            </a:r>
          </a:p>
        </p:txBody>
      </p:sp>
      <p:sp>
        <p:nvSpPr>
          <p:cNvPr id="12" name="TextBox 11">
            <a:extLst>
              <a:ext uri="{FF2B5EF4-FFF2-40B4-BE49-F238E27FC236}">
                <a16:creationId xmlns:a16="http://schemas.microsoft.com/office/drawing/2014/main" id="{B58BCD7D-CBCD-7A34-21CF-3EF58E506D7E}"/>
              </a:ext>
            </a:extLst>
          </p:cNvPr>
          <p:cNvSpPr txBox="1"/>
          <p:nvPr/>
        </p:nvSpPr>
        <p:spPr>
          <a:xfrm>
            <a:off x="7109792" y="2746802"/>
            <a:ext cx="21336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400" dirty="0"/>
              <a:t>TEST SET</a:t>
            </a:r>
          </a:p>
        </p:txBody>
      </p:sp>
      <p:sp>
        <p:nvSpPr>
          <p:cNvPr id="13" name="TextBox 12">
            <a:extLst>
              <a:ext uri="{FF2B5EF4-FFF2-40B4-BE49-F238E27FC236}">
                <a16:creationId xmlns:a16="http://schemas.microsoft.com/office/drawing/2014/main" id="{76618FFA-4196-80A9-8005-3081E2246763}"/>
              </a:ext>
            </a:extLst>
          </p:cNvPr>
          <p:cNvSpPr txBox="1"/>
          <p:nvPr/>
        </p:nvSpPr>
        <p:spPr>
          <a:xfrm>
            <a:off x="5029198" y="4185334"/>
            <a:ext cx="265043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dirty="0"/>
              <a:t>ML MODEL</a:t>
            </a:r>
          </a:p>
        </p:txBody>
      </p:sp>
      <p:sp>
        <p:nvSpPr>
          <p:cNvPr id="14" name="TextBox 13">
            <a:extLst>
              <a:ext uri="{FF2B5EF4-FFF2-40B4-BE49-F238E27FC236}">
                <a16:creationId xmlns:a16="http://schemas.microsoft.com/office/drawing/2014/main" id="{E44F1AF6-7133-2099-AD04-B187A6738308}"/>
              </a:ext>
            </a:extLst>
          </p:cNvPr>
          <p:cNvSpPr txBox="1"/>
          <p:nvPr/>
        </p:nvSpPr>
        <p:spPr>
          <a:xfrm>
            <a:off x="4439480" y="265045"/>
            <a:ext cx="3829877"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dirty="0"/>
              <a:t>CONVERSION</a:t>
            </a:r>
          </a:p>
          <a:p>
            <a:pPr algn="ctr"/>
            <a:r>
              <a:rPr lang="en-IN" dirty="0"/>
              <a:t>STORED VALUES  =&gt; DATA SETS</a:t>
            </a:r>
          </a:p>
        </p:txBody>
      </p:sp>
      <p:sp>
        <p:nvSpPr>
          <p:cNvPr id="15" name="TextBox 14">
            <a:extLst>
              <a:ext uri="{FF2B5EF4-FFF2-40B4-BE49-F238E27FC236}">
                <a16:creationId xmlns:a16="http://schemas.microsoft.com/office/drawing/2014/main" id="{E7894EFE-9344-6D27-1285-4F0F6EB60BC2}"/>
              </a:ext>
            </a:extLst>
          </p:cNvPr>
          <p:cNvSpPr txBox="1"/>
          <p:nvPr/>
        </p:nvSpPr>
        <p:spPr>
          <a:xfrm>
            <a:off x="5029198" y="5414810"/>
            <a:ext cx="265043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dirty="0"/>
              <a:t>PREDICTED OUTCOME</a:t>
            </a:r>
          </a:p>
        </p:txBody>
      </p:sp>
      <p:sp>
        <p:nvSpPr>
          <p:cNvPr id="30" name="Arrow: Down 29">
            <a:extLst>
              <a:ext uri="{FF2B5EF4-FFF2-40B4-BE49-F238E27FC236}">
                <a16:creationId xmlns:a16="http://schemas.microsoft.com/office/drawing/2014/main" id="{F500F020-A619-B414-58C3-B9D77BFDA319}"/>
              </a:ext>
            </a:extLst>
          </p:cNvPr>
          <p:cNvSpPr/>
          <p:nvPr/>
        </p:nvSpPr>
        <p:spPr>
          <a:xfrm>
            <a:off x="7441093" y="3288460"/>
            <a:ext cx="238539" cy="8105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Up-Down 30">
            <a:extLst>
              <a:ext uri="{FF2B5EF4-FFF2-40B4-BE49-F238E27FC236}">
                <a16:creationId xmlns:a16="http://schemas.microsoft.com/office/drawing/2014/main" id="{69434248-E8F5-653C-168D-4552569E0287}"/>
              </a:ext>
            </a:extLst>
          </p:cNvPr>
          <p:cNvSpPr/>
          <p:nvPr/>
        </p:nvSpPr>
        <p:spPr>
          <a:xfrm>
            <a:off x="5158408" y="3288460"/>
            <a:ext cx="238540" cy="77539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Down 31">
            <a:extLst>
              <a:ext uri="{FF2B5EF4-FFF2-40B4-BE49-F238E27FC236}">
                <a16:creationId xmlns:a16="http://schemas.microsoft.com/office/drawing/2014/main" id="{DA069008-7157-7514-FC05-47BE65C9661E}"/>
              </a:ext>
            </a:extLst>
          </p:cNvPr>
          <p:cNvSpPr/>
          <p:nvPr/>
        </p:nvSpPr>
        <p:spPr>
          <a:xfrm>
            <a:off x="6221890" y="4769726"/>
            <a:ext cx="298180" cy="6450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F628D16F-7E8E-532F-0764-849C9BD367FD}"/>
              </a:ext>
            </a:extLst>
          </p:cNvPr>
          <p:cNvSpPr/>
          <p:nvPr/>
        </p:nvSpPr>
        <p:spPr>
          <a:xfrm>
            <a:off x="7441093" y="2161258"/>
            <a:ext cx="238539" cy="5455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Down 33">
            <a:extLst>
              <a:ext uri="{FF2B5EF4-FFF2-40B4-BE49-F238E27FC236}">
                <a16:creationId xmlns:a16="http://schemas.microsoft.com/office/drawing/2014/main" id="{4893C02F-9D3C-0869-9C92-943574EAC453}"/>
              </a:ext>
            </a:extLst>
          </p:cNvPr>
          <p:cNvSpPr/>
          <p:nvPr/>
        </p:nvSpPr>
        <p:spPr>
          <a:xfrm>
            <a:off x="5009318" y="2161258"/>
            <a:ext cx="238539" cy="5855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5E0F112C-D0ED-47C9-C44F-5EE10FCC64E6}"/>
              </a:ext>
            </a:extLst>
          </p:cNvPr>
          <p:cNvSpPr/>
          <p:nvPr/>
        </p:nvSpPr>
        <p:spPr>
          <a:xfrm>
            <a:off x="6205323" y="1001717"/>
            <a:ext cx="298180" cy="6450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38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a:xfrm>
            <a:off x="9144000" y="0"/>
            <a:ext cx="3604846" cy="6858000"/>
          </a:xfrm>
          <a:custGeom>
            <a:avLst/>
            <a:gdLst>
              <a:gd name="connsiteX0" fmla="*/ 0 w 3604846"/>
              <a:gd name="connsiteY0" fmla="*/ 0 h 6858000"/>
              <a:gd name="connsiteX1" fmla="*/ 3048000 w 3604846"/>
              <a:gd name="connsiteY1" fmla="*/ 0 h 6858000"/>
              <a:gd name="connsiteX2" fmla="*/ 3048000 w 3604846"/>
              <a:gd name="connsiteY2" fmla="*/ 1143000 h 6858000"/>
              <a:gd name="connsiteX3" fmla="*/ 3604846 w 3604846"/>
              <a:gd name="connsiteY3" fmla="*/ 1763999 h 6858000"/>
              <a:gd name="connsiteX4" fmla="*/ 3048000 w 3604846"/>
              <a:gd name="connsiteY4" fmla="*/ 2356338 h 6858000"/>
              <a:gd name="connsiteX5" fmla="*/ 3048000 w 3604846"/>
              <a:gd name="connsiteY5" fmla="*/ 6858000 h 6858000"/>
              <a:gd name="connsiteX6" fmla="*/ 0 w 360484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4846" h="6858000">
                <a:moveTo>
                  <a:pt x="0" y="0"/>
                </a:moveTo>
                <a:lnTo>
                  <a:pt x="3048000" y="0"/>
                </a:lnTo>
                <a:lnTo>
                  <a:pt x="3048000" y="1143000"/>
                </a:lnTo>
                <a:lnTo>
                  <a:pt x="3604846" y="1763999"/>
                </a:lnTo>
                <a:lnTo>
                  <a:pt x="3048000" y="2356338"/>
                </a:lnTo>
                <a:lnTo>
                  <a:pt x="3048000" y="6858000"/>
                </a:lnTo>
                <a:lnTo>
                  <a:pt x="0" y="6858000"/>
                </a:lnTo>
                <a:close/>
              </a:path>
            </a:pathLst>
          </a:custGeom>
          <a:solidFill>
            <a:schemeClr val="bg2">
              <a:lumMod val="50000"/>
            </a:schemeClr>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Freeform 12"/>
          <p:cNvSpPr/>
          <p:nvPr/>
        </p:nvSpPr>
        <p:spPr>
          <a:xfrm>
            <a:off x="6096000" y="0"/>
            <a:ext cx="3604846" cy="6858000"/>
          </a:xfrm>
          <a:custGeom>
            <a:avLst/>
            <a:gdLst>
              <a:gd name="connsiteX0" fmla="*/ 0 w 3604846"/>
              <a:gd name="connsiteY0" fmla="*/ 0 h 6858000"/>
              <a:gd name="connsiteX1" fmla="*/ 3048000 w 3604846"/>
              <a:gd name="connsiteY1" fmla="*/ 0 h 6858000"/>
              <a:gd name="connsiteX2" fmla="*/ 3048000 w 3604846"/>
              <a:gd name="connsiteY2" fmla="*/ 1143000 h 6858000"/>
              <a:gd name="connsiteX3" fmla="*/ 3604846 w 3604846"/>
              <a:gd name="connsiteY3" fmla="*/ 1763999 h 6858000"/>
              <a:gd name="connsiteX4" fmla="*/ 3048000 w 3604846"/>
              <a:gd name="connsiteY4" fmla="*/ 2356338 h 6858000"/>
              <a:gd name="connsiteX5" fmla="*/ 3048000 w 3604846"/>
              <a:gd name="connsiteY5" fmla="*/ 6858000 h 6858000"/>
              <a:gd name="connsiteX6" fmla="*/ 0 w 360484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4846" h="6858000">
                <a:moveTo>
                  <a:pt x="0" y="0"/>
                </a:moveTo>
                <a:lnTo>
                  <a:pt x="3048000" y="0"/>
                </a:lnTo>
                <a:lnTo>
                  <a:pt x="3048000" y="1143000"/>
                </a:lnTo>
                <a:lnTo>
                  <a:pt x="3604846" y="1763999"/>
                </a:lnTo>
                <a:lnTo>
                  <a:pt x="3048000" y="2356338"/>
                </a:lnTo>
                <a:lnTo>
                  <a:pt x="3048000" y="6858000"/>
                </a:lnTo>
                <a:lnTo>
                  <a:pt x="0" y="6858000"/>
                </a:lnTo>
                <a:close/>
              </a:path>
            </a:pathLst>
          </a:custGeom>
          <a:solidFill>
            <a:schemeClr val="bg2">
              <a:lumMod val="75000"/>
            </a:schemeClr>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Freeform 11"/>
          <p:cNvSpPr/>
          <p:nvPr/>
        </p:nvSpPr>
        <p:spPr>
          <a:xfrm>
            <a:off x="3048000" y="0"/>
            <a:ext cx="3604845" cy="6858000"/>
          </a:xfrm>
          <a:custGeom>
            <a:avLst/>
            <a:gdLst>
              <a:gd name="connsiteX0" fmla="*/ 0 w 3604845"/>
              <a:gd name="connsiteY0" fmla="*/ 0 h 6858000"/>
              <a:gd name="connsiteX1" fmla="*/ 3048000 w 3604845"/>
              <a:gd name="connsiteY1" fmla="*/ 0 h 6858000"/>
              <a:gd name="connsiteX2" fmla="*/ 3048000 w 3604845"/>
              <a:gd name="connsiteY2" fmla="*/ 1143001 h 6858000"/>
              <a:gd name="connsiteX3" fmla="*/ 3604845 w 3604845"/>
              <a:gd name="connsiteY3" fmla="*/ 1763999 h 6858000"/>
              <a:gd name="connsiteX4" fmla="*/ 3048000 w 3604845"/>
              <a:gd name="connsiteY4" fmla="*/ 2356337 h 6858000"/>
              <a:gd name="connsiteX5" fmla="*/ 3048000 w 3604845"/>
              <a:gd name="connsiteY5" fmla="*/ 6858000 h 6858000"/>
              <a:gd name="connsiteX6" fmla="*/ 0 w 36048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4845" h="6858000">
                <a:moveTo>
                  <a:pt x="0" y="0"/>
                </a:moveTo>
                <a:lnTo>
                  <a:pt x="3048000" y="0"/>
                </a:lnTo>
                <a:lnTo>
                  <a:pt x="3048000" y="1143001"/>
                </a:lnTo>
                <a:lnTo>
                  <a:pt x="3604845" y="1763999"/>
                </a:lnTo>
                <a:lnTo>
                  <a:pt x="3048000" y="2356337"/>
                </a:lnTo>
                <a:lnTo>
                  <a:pt x="3048000" y="6858000"/>
                </a:lnTo>
                <a:lnTo>
                  <a:pt x="0" y="6858000"/>
                </a:lnTo>
                <a:close/>
              </a:path>
            </a:pathLst>
          </a:custGeom>
          <a:solidFill>
            <a:schemeClr val="bg2">
              <a:lumMod val="60000"/>
              <a:lumOff val="40000"/>
            </a:schemeClr>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Freeform 10"/>
          <p:cNvSpPr/>
          <p:nvPr/>
        </p:nvSpPr>
        <p:spPr>
          <a:xfrm rot="5400000">
            <a:off x="-1626577" y="1626578"/>
            <a:ext cx="6858000" cy="3604845"/>
          </a:xfrm>
          <a:custGeom>
            <a:avLst/>
            <a:gdLst>
              <a:gd name="connsiteX0" fmla="*/ 0 w 6858000"/>
              <a:gd name="connsiteY0" fmla="*/ 3604845 h 3604845"/>
              <a:gd name="connsiteX1" fmla="*/ 0 w 6858000"/>
              <a:gd name="connsiteY1" fmla="*/ 556845 h 3604845"/>
              <a:gd name="connsiteX2" fmla="*/ 1143001 w 6858000"/>
              <a:gd name="connsiteY2" fmla="*/ 556845 h 3604845"/>
              <a:gd name="connsiteX3" fmla="*/ 1763999 w 6858000"/>
              <a:gd name="connsiteY3" fmla="*/ 0 h 3604845"/>
              <a:gd name="connsiteX4" fmla="*/ 2356337 w 6858000"/>
              <a:gd name="connsiteY4" fmla="*/ 556845 h 3604845"/>
              <a:gd name="connsiteX5" fmla="*/ 6858000 w 6858000"/>
              <a:gd name="connsiteY5" fmla="*/ 556845 h 3604845"/>
              <a:gd name="connsiteX6" fmla="*/ 6858000 w 6858000"/>
              <a:gd name="connsiteY6" fmla="*/ 3604845 h 360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3604845">
                <a:moveTo>
                  <a:pt x="0" y="3604845"/>
                </a:moveTo>
                <a:lnTo>
                  <a:pt x="0" y="556845"/>
                </a:lnTo>
                <a:lnTo>
                  <a:pt x="1143001" y="556845"/>
                </a:lnTo>
                <a:lnTo>
                  <a:pt x="1763999" y="0"/>
                </a:lnTo>
                <a:lnTo>
                  <a:pt x="2356337" y="556845"/>
                </a:lnTo>
                <a:lnTo>
                  <a:pt x="6858000" y="556845"/>
                </a:lnTo>
                <a:lnTo>
                  <a:pt x="6858000" y="3604845"/>
                </a:lnTo>
                <a:close/>
              </a:path>
            </a:pathLst>
          </a:custGeom>
          <a:solidFill>
            <a:schemeClr val="bg2">
              <a:lumMod val="40000"/>
              <a:lumOff val="60000"/>
            </a:schemeClr>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34" name="Group 33"/>
          <p:cNvGrpSpPr/>
          <p:nvPr/>
        </p:nvGrpSpPr>
        <p:grpSpPr>
          <a:xfrm>
            <a:off x="343361" y="670935"/>
            <a:ext cx="2361278" cy="4291769"/>
            <a:chOff x="343361" y="670935"/>
            <a:chExt cx="2361278" cy="4291769"/>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61" y="670935"/>
              <a:ext cx="2361278" cy="1504950"/>
            </a:xfrm>
            <a:prstGeom prst="rect">
              <a:avLst/>
            </a:prstGeom>
          </p:spPr>
        </p:pic>
        <p:sp>
          <p:nvSpPr>
            <p:cNvPr id="26" name="TextBox 25"/>
            <p:cNvSpPr txBox="1"/>
            <p:nvPr/>
          </p:nvSpPr>
          <p:spPr>
            <a:xfrm>
              <a:off x="343362" y="3762375"/>
              <a:ext cx="2228388" cy="1200329"/>
            </a:xfrm>
            <a:prstGeom prst="rect">
              <a:avLst/>
            </a:prstGeom>
            <a:noFill/>
          </p:spPr>
          <p:txBody>
            <a:bodyPr wrap="square" rtlCol="0">
              <a:spAutoFit/>
            </a:bodyPr>
            <a:lstStyle/>
            <a:p>
              <a:pPr algn="ctr"/>
              <a:r>
                <a:rPr lang="en-US" sz="3600" b="1" dirty="0">
                  <a:solidFill>
                    <a:schemeClr val="bg2">
                      <a:lumMod val="50000"/>
                    </a:schemeClr>
                  </a:solidFill>
                  <a:latin typeface="Arial Black" panose="020B0A04020102020204" pitchFamily="34" charset="0"/>
                </a:rPr>
                <a:t>Data set</a:t>
              </a:r>
              <a:endParaRPr lang="en-IN" sz="3600" b="1" dirty="0">
                <a:solidFill>
                  <a:schemeClr val="bg2">
                    <a:lumMod val="50000"/>
                  </a:schemeClr>
                </a:solidFill>
                <a:latin typeface="Arial Black" panose="020B0A04020102020204" pitchFamily="34" charset="0"/>
              </a:endParaRPr>
            </a:p>
          </p:txBody>
        </p:sp>
      </p:grpSp>
      <p:grpSp>
        <p:nvGrpSpPr>
          <p:cNvPr id="35" name="Group 34"/>
          <p:cNvGrpSpPr/>
          <p:nvPr/>
        </p:nvGrpSpPr>
        <p:grpSpPr>
          <a:xfrm>
            <a:off x="3300413" y="642135"/>
            <a:ext cx="2666506" cy="4212103"/>
            <a:chOff x="3300413" y="642135"/>
            <a:chExt cx="2666506" cy="421210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924" y="642135"/>
              <a:ext cx="2232995" cy="1504800"/>
            </a:xfrm>
            <a:prstGeom prst="rect">
              <a:avLst/>
            </a:prstGeom>
          </p:spPr>
        </p:pic>
        <p:sp>
          <p:nvSpPr>
            <p:cNvPr id="27" name="TextBox 26"/>
            <p:cNvSpPr txBox="1"/>
            <p:nvPr/>
          </p:nvSpPr>
          <p:spPr>
            <a:xfrm>
              <a:off x="3300413" y="3838575"/>
              <a:ext cx="2543175" cy="1015663"/>
            </a:xfrm>
            <a:prstGeom prst="rect">
              <a:avLst/>
            </a:prstGeom>
            <a:noFill/>
          </p:spPr>
          <p:txBody>
            <a:bodyPr wrap="square" rtlCol="0">
              <a:spAutoFit/>
            </a:bodyPr>
            <a:lstStyle/>
            <a:p>
              <a:pPr algn="ctr"/>
              <a:r>
                <a:rPr lang="en-US" sz="3000" b="1" dirty="0">
                  <a:solidFill>
                    <a:schemeClr val="bg2">
                      <a:lumMod val="75000"/>
                    </a:schemeClr>
                  </a:solidFill>
                  <a:latin typeface="Arial Black" panose="020B0A04020102020204" pitchFamily="34" charset="0"/>
                </a:rPr>
                <a:t>Data Pre Processing</a:t>
              </a:r>
              <a:endParaRPr lang="en-IN" sz="3000" b="1" dirty="0">
                <a:solidFill>
                  <a:schemeClr val="bg2">
                    <a:lumMod val="75000"/>
                  </a:schemeClr>
                </a:solidFill>
                <a:latin typeface="Arial Black" panose="020B0A04020102020204" pitchFamily="34" charset="0"/>
              </a:endParaRPr>
            </a:p>
          </p:txBody>
        </p:sp>
      </p:grpSp>
      <p:grpSp>
        <p:nvGrpSpPr>
          <p:cNvPr id="36" name="Group 35"/>
          <p:cNvGrpSpPr/>
          <p:nvPr/>
        </p:nvGrpSpPr>
        <p:grpSpPr>
          <a:xfrm>
            <a:off x="6429375" y="699884"/>
            <a:ext cx="2569697" cy="4092798"/>
            <a:chOff x="6429375" y="699884"/>
            <a:chExt cx="2569697" cy="4092798"/>
          </a:xfrm>
        </p:grpSpPr>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9072" y="699884"/>
              <a:ext cx="2160000" cy="1502902"/>
            </a:xfrm>
            <a:prstGeom prst="rect">
              <a:avLst/>
            </a:prstGeom>
          </p:spPr>
        </p:pic>
        <p:sp>
          <p:nvSpPr>
            <p:cNvPr id="28" name="TextBox 27"/>
            <p:cNvSpPr txBox="1"/>
            <p:nvPr/>
          </p:nvSpPr>
          <p:spPr>
            <a:xfrm>
              <a:off x="6429375" y="3838575"/>
              <a:ext cx="2181225" cy="954107"/>
            </a:xfrm>
            <a:prstGeom prst="rect">
              <a:avLst/>
            </a:prstGeom>
            <a:noFill/>
          </p:spPr>
          <p:txBody>
            <a:bodyPr wrap="square" rtlCol="0">
              <a:spAutoFit/>
            </a:bodyPr>
            <a:lstStyle/>
            <a:p>
              <a:pPr algn="ctr"/>
              <a:r>
                <a:rPr lang="en-US" sz="2800" b="1" dirty="0">
                  <a:solidFill>
                    <a:schemeClr val="bg2">
                      <a:lumMod val="60000"/>
                      <a:lumOff val="40000"/>
                    </a:schemeClr>
                  </a:solidFill>
                  <a:latin typeface="Arial Black" panose="020B0A04020102020204" pitchFamily="34" charset="0"/>
                </a:rPr>
                <a:t>Train Test Split</a:t>
              </a:r>
              <a:endParaRPr lang="en-IN" sz="2800" b="1" dirty="0">
                <a:solidFill>
                  <a:schemeClr val="bg2">
                    <a:lumMod val="60000"/>
                    <a:lumOff val="40000"/>
                  </a:schemeClr>
                </a:solidFill>
                <a:latin typeface="Arial Black" panose="020B0A04020102020204" pitchFamily="34" charset="0"/>
              </a:endParaRPr>
            </a:p>
          </p:txBody>
        </p:sp>
      </p:grpSp>
      <p:grpSp>
        <p:nvGrpSpPr>
          <p:cNvPr id="37" name="Group 36"/>
          <p:cNvGrpSpPr/>
          <p:nvPr/>
        </p:nvGrpSpPr>
        <p:grpSpPr>
          <a:xfrm>
            <a:off x="9700845" y="714388"/>
            <a:ext cx="2346228" cy="4181641"/>
            <a:chOff x="9700845" y="714388"/>
            <a:chExt cx="2346228" cy="4181641"/>
          </a:xfrm>
        </p:grpSpPr>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7073" y="714388"/>
              <a:ext cx="2160000" cy="1488398"/>
            </a:xfrm>
            <a:prstGeom prst="rect">
              <a:avLst/>
            </a:prstGeom>
          </p:spPr>
        </p:pic>
        <p:sp>
          <p:nvSpPr>
            <p:cNvPr id="29" name="TextBox 28"/>
            <p:cNvSpPr txBox="1"/>
            <p:nvPr/>
          </p:nvSpPr>
          <p:spPr>
            <a:xfrm>
              <a:off x="9700845" y="3695700"/>
              <a:ext cx="2157780" cy="1200329"/>
            </a:xfrm>
            <a:prstGeom prst="rect">
              <a:avLst/>
            </a:prstGeom>
            <a:noFill/>
          </p:spPr>
          <p:txBody>
            <a:bodyPr wrap="square" rtlCol="0">
              <a:spAutoFit/>
            </a:bodyPr>
            <a:lstStyle/>
            <a:p>
              <a:pPr algn="ctr"/>
              <a:r>
                <a:rPr lang="en-US" sz="2400" b="1" dirty="0">
                  <a:solidFill>
                    <a:schemeClr val="bg2">
                      <a:lumMod val="40000"/>
                      <a:lumOff val="60000"/>
                    </a:schemeClr>
                  </a:solidFill>
                  <a:latin typeface="Arial Black" panose="020B0A04020102020204" pitchFamily="34" charset="0"/>
                </a:rPr>
                <a:t>Logistic Regression Model </a:t>
              </a:r>
              <a:endParaRPr lang="en-IN" sz="2400" b="1" dirty="0">
                <a:solidFill>
                  <a:schemeClr val="bg2">
                    <a:lumMod val="40000"/>
                    <a:lumOff val="60000"/>
                  </a:schemeClr>
                </a:solidFill>
                <a:latin typeface="Arial Black" panose="020B0A04020102020204" pitchFamily="34" charset="0"/>
              </a:endParaRPr>
            </a:p>
          </p:txBody>
        </p:sp>
      </p:grpSp>
      <p:sp>
        <p:nvSpPr>
          <p:cNvPr id="42" name="TextBox 41"/>
          <p:cNvSpPr txBox="1"/>
          <p:nvPr/>
        </p:nvSpPr>
        <p:spPr>
          <a:xfrm>
            <a:off x="13576275" y="1806594"/>
            <a:ext cx="6367463" cy="2246769"/>
          </a:xfrm>
          <a:prstGeom prst="rect">
            <a:avLst/>
          </a:prstGeom>
          <a:noFill/>
        </p:spPr>
        <p:txBody>
          <a:bodyPr wrap="square" rtlCol="0">
            <a:spAutoFit/>
          </a:bodyPr>
          <a:lstStyle/>
          <a:p>
            <a:pPr algn="ctr"/>
            <a:r>
              <a:rPr lang="en-US" sz="14000" b="1" dirty="0">
                <a:effectLst>
                  <a:outerShdw blurRad="50800" dist="38100" dir="2700000" algn="tl" rotWithShape="0">
                    <a:prstClr val="black">
                      <a:alpha val="40000"/>
                    </a:prstClr>
                  </a:outerShdw>
                </a:effectLst>
                <a:latin typeface="Arial Black" panose="020B0A04020102020204" pitchFamily="34" charset="0"/>
              </a:rPr>
              <a:t>WORK</a:t>
            </a:r>
            <a:endParaRPr lang="en-IN" sz="14000" b="1" dirty="0">
              <a:effectLst>
                <a:outerShdw blurRad="50800" dist="38100" dir="2700000" algn="tl" rotWithShape="0">
                  <a:prstClr val="black">
                    <a:alpha val="40000"/>
                  </a:prstClr>
                </a:outerShdw>
              </a:effectLst>
              <a:latin typeface="Arial Black" panose="020B0A04020102020204" pitchFamily="34" charset="0"/>
            </a:endParaRPr>
          </a:p>
        </p:txBody>
      </p:sp>
      <p:sp>
        <p:nvSpPr>
          <p:cNvPr id="43" name="TextBox 42"/>
          <p:cNvSpPr txBox="1"/>
          <p:nvPr/>
        </p:nvSpPr>
        <p:spPr>
          <a:xfrm>
            <a:off x="13766774" y="3115300"/>
            <a:ext cx="5819775" cy="1446550"/>
          </a:xfrm>
          <a:prstGeom prst="rect">
            <a:avLst/>
          </a:prstGeom>
          <a:noFill/>
        </p:spPr>
        <p:txBody>
          <a:bodyPr wrap="square" rtlCol="0">
            <a:spAutoFit/>
          </a:bodyPr>
          <a:lstStyle/>
          <a:p>
            <a:pPr algn="ctr"/>
            <a:r>
              <a:rPr lang="en-US" sz="8800" b="1" dirty="0">
                <a:solidFill>
                  <a:srgbClr val="FFC000"/>
                </a:solidFill>
                <a:effectLst>
                  <a:outerShdw blurRad="279400" dist="101600" dir="16200000" rotWithShape="0">
                    <a:prstClr val="black">
                      <a:alpha val="37000"/>
                    </a:prstClr>
                  </a:outerShdw>
                </a:effectLst>
                <a:latin typeface="Forte" panose="03060902040502070203" pitchFamily="66" charset="0"/>
              </a:rPr>
              <a:t>FLOW</a:t>
            </a:r>
            <a:endParaRPr lang="en-IN" sz="8800" b="1" dirty="0">
              <a:solidFill>
                <a:srgbClr val="FFC000"/>
              </a:solidFill>
              <a:effectLst>
                <a:outerShdw blurRad="279400" dist="101600" dir="16200000" rotWithShape="0">
                  <a:prstClr val="black">
                    <a:alpha val="37000"/>
                  </a:prstClr>
                </a:outerShdw>
              </a:effectLst>
              <a:latin typeface="Forte" panose="03060902040502070203" pitchFamily="66" charset="0"/>
            </a:endParaRPr>
          </a:p>
        </p:txBody>
      </p:sp>
    </p:spTree>
    <p:extLst>
      <p:ext uri="{BB962C8B-B14F-4D97-AF65-F5344CB8AC3E}">
        <p14:creationId xmlns:p14="http://schemas.microsoft.com/office/powerpoint/2010/main" val="14985717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3118" y="257908"/>
            <a:ext cx="10353761" cy="1326321"/>
          </a:xfrm>
        </p:spPr>
        <p:txBody>
          <a:bodyPr>
            <a:normAutofit/>
          </a:bodyPr>
          <a:lstStyle/>
          <a:p>
            <a:r>
              <a:rPr lang="en-US" sz="2800" dirty="0">
                <a:latin typeface="Times New Roman" panose="02020603050405020304" pitchFamily="18" charset="0"/>
                <a:cs typeface="Times New Roman" panose="02020603050405020304" pitchFamily="18" charset="0"/>
              </a:rPr>
              <a:t>Why logistic regression model?</a:t>
            </a:r>
            <a:endParaRPr lang="en-IN"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7789" y="1911717"/>
            <a:ext cx="3703637" cy="3703637"/>
          </a:xfrm>
        </p:spPr>
      </p:pic>
      <p:sp>
        <p:nvSpPr>
          <p:cNvPr id="5" name="Content Placeholder 4"/>
          <p:cNvSpPr>
            <a:spLocks noGrp="1"/>
          </p:cNvSpPr>
          <p:nvPr>
            <p:ph sz="half" idx="2"/>
          </p:nvPr>
        </p:nvSpPr>
        <p:spPr>
          <a:xfrm>
            <a:off x="5064369" y="2017981"/>
            <a:ext cx="6752493" cy="452349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Logistic Regression Model is a Machine Learning model used when the goal is to predict one of two possible outcomes like </a:t>
            </a:r>
          </a:p>
          <a:p>
            <a:pPr marL="0" indent="0" algn="just">
              <a:buNone/>
            </a:pPr>
            <a:r>
              <a:rPr lang="en-US" dirty="0">
                <a:latin typeface="Times New Roman" panose="02020603050405020304" pitchFamily="18" charset="0"/>
                <a:cs typeface="Times New Roman" panose="02020603050405020304" pitchFamily="18" charset="0"/>
              </a:rPr>
              <a:t>“ True ” or “ False ”. In this project this model is used for predicting outcomes that belong to one of two categories, like "disease present" or "disease absent." It works by finding a relationship between the input data (like age, blood pressure, cholesterol levels, etc.) and the probability of having heart disease. This model is easy to interpret, handles binary classification well, and is often accurate for problems like this when the input data has a clear pattern.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02851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18" y="310661"/>
            <a:ext cx="10353761" cy="911469"/>
          </a:xfrm>
        </p:spPr>
        <p:txBody>
          <a:bodyPr>
            <a:normAutofit/>
          </a:bodyPr>
          <a:lstStyle/>
          <a:p>
            <a:r>
              <a:rPr lang="en-US" sz="2800" dirty="0">
                <a:latin typeface="Times New Roman" panose="02020603050405020304" pitchFamily="18" charset="0"/>
                <a:cs typeface="Times New Roman" panose="02020603050405020304" pitchFamily="18" charset="0"/>
              </a:rPr>
              <a:t>Data set </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4999" y="1424354"/>
            <a:ext cx="4062047" cy="1512277"/>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206" y="1494692"/>
            <a:ext cx="2793756" cy="1512278"/>
          </a:xfrm>
          <a:prstGeom prst="rect">
            <a:avLst/>
          </a:prstGeom>
        </p:spPr>
      </p:pic>
      <p:sp>
        <p:nvSpPr>
          <p:cNvPr id="5" name="Title 1"/>
          <p:cNvSpPr txBox="1">
            <a:spLocks/>
          </p:cNvSpPr>
          <p:nvPr/>
        </p:nvSpPr>
        <p:spPr>
          <a:xfrm>
            <a:off x="652418" y="3279532"/>
            <a:ext cx="10353761" cy="91146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Libraries</a:t>
            </a:r>
            <a:endParaRPr lang="en-IN"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69" y="4305301"/>
            <a:ext cx="5758229" cy="11715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255" y="4305301"/>
            <a:ext cx="1292468" cy="11715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3822" y="4305301"/>
            <a:ext cx="1763224" cy="117157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59145" y="4305301"/>
            <a:ext cx="1745640" cy="1171575"/>
          </a:xfrm>
          <a:prstGeom prst="rect">
            <a:avLst/>
          </a:prstGeom>
        </p:spPr>
      </p:pic>
    </p:spTree>
    <p:extLst>
      <p:ext uri="{BB962C8B-B14F-4D97-AF65-F5344CB8AC3E}">
        <p14:creationId xmlns:p14="http://schemas.microsoft.com/office/powerpoint/2010/main" val="20045232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692</TotalTime>
  <Words>1082</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Black</vt:lpstr>
      <vt:lpstr>Bookman Old Style</vt:lpstr>
      <vt:lpstr>Calibri</vt:lpstr>
      <vt:lpstr>ElsevierSans</vt:lpstr>
      <vt:lpstr>Forte</vt:lpstr>
      <vt:lpstr>Rockwell</vt:lpstr>
      <vt:lpstr>Times New Roman</vt:lpstr>
      <vt:lpstr>Wingdings</vt:lpstr>
      <vt:lpstr>Damask</vt:lpstr>
      <vt:lpstr>FINAL YEAR PROJECT PRESENTATION  ON Health Monitoring System to Detect Early Symptoms of Heart Attack Using AI and ML </vt:lpstr>
      <vt:lpstr>Presented by</vt:lpstr>
      <vt:lpstr>PowerPoint Presentation</vt:lpstr>
      <vt:lpstr>PowerPoint Presentation</vt:lpstr>
      <vt:lpstr>PowerPoint Presentation</vt:lpstr>
      <vt:lpstr>PowerPoint Presentation</vt:lpstr>
      <vt:lpstr>PowerPoint Presentation</vt:lpstr>
      <vt:lpstr>Why logistic regression model?</vt:lpstr>
      <vt:lpstr>Data set </vt:lpstr>
      <vt:lpstr>Data pre processing</vt:lpstr>
      <vt:lpstr> Distribution of Target variable</vt:lpstr>
      <vt:lpstr>Train test split</vt:lpstr>
      <vt:lpstr>Model training</vt:lpstr>
      <vt:lpstr>MODEL EVALUATION</vt:lpstr>
      <vt:lpstr>MODEL EVALUATION</vt:lpstr>
      <vt:lpstr>output</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Chakma</dc:creator>
  <cp:lastModifiedBy>LINCOLN SAHA</cp:lastModifiedBy>
  <cp:revision>42</cp:revision>
  <dcterms:created xsi:type="dcterms:W3CDTF">2024-11-15T19:32:57Z</dcterms:created>
  <dcterms:modified xsi:type="dcterms:W3CDTF">2024-11-20T06:34:52Z</dcterms:modified>
</cp:coreProperties>
</file>