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70" d="100"/>
          <a:sy n="70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cvr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cvr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cvr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108983308787508"/>
          <c:y val="0.19615649606299213"/>
          <c:w val="0.77157653673359017"/>
          <c:h val="0.59214206036745409"/>
        </c:manualLayout>
      </c:layout>
      <c:lineChart>
        <c:grouping val="stacked"/>
        <c:varyColors val="0"/>
        <c:ser>
          <c:idx val="0"/>
          <c:order val="0"/>
          <c:tx>
            <c:strRef>
              <c:f>cvr!$C$1</c:f>
              <c:strCache>
                <c:ptCount val="1"/>
                <c:pt idx="0">
                  <c:v>sessions</c:v>
                </c:pt>
              </c:strCache>
            </c:strRef>
          </c:tx>
          <c:marker>
            <c:spPr>
              <a:solidFill>
                <a:srgbClr val="0070C0"/>
              </a:solidFill>
            </c:spPr>
          </c:marker>
          <c:cat>
            <c:multiLvlStrRef>
              <c:f>cvr!$A$2:$B$9</c:f>
              <c:multiLvlStrCache>
                <c:ptCount val="8"/>
                <c:lvl>
                  <c:pt idx="0">
                    <c:v>3/18/2012 21:34</c:v>
                  </c:pt>
                  <c:pt idx="1">
                    <c:v>3/25/2012 0:06</c:v>
                  </c:pt>
                  <c:pt idx="2">
                    <c:v>4/1/2012 0:09</c:v>
                  </c:pt>
                  <c:pt idx="3">
                    <c:v>4/8/2012 0:00</c:v>
                  </c:pt>
                  <c:pt idx="4">
                    <c:v>4/15/2012 0:28</c:v>
                  </c:pt>
                  <c:pt idx="5">
                    <c:v>4/22/2012 0:06</c:v>
                  </c:pt>
                  <c:pt idx="6">
                    <c:v>4/29/2012 0:27</c:v>
                  </c:pt>
                  <c:pt idx="7">
                    <c:v>5/6/2012 0:09</c:v>
                  </c:pt>
                </c:lvl>
                <c:lvl>
                  <c:pt idx="0">
                    <c:v>12</c:v>
                  </c:pt>
                  <c:pt idx="1">
                    <c:v>13</c:v>
                  </c:pt>
                  <c:pt idx="2">
                    <c:v>14</c:v>
                  </c:pt>
                  <c:pt idx="3">
                    <c:v>15</c:v>
                  </c:pt>
                  <c:pt idx="4">
                    <c:v>16</c:v>
                  </c:pt>
                  <c:pt idx="5">
                    <c:v>17</c:v>
                  </c:pt>
                  <c:pt idx="6">
                    <c:v>18</c:v>
                  </c:pt>
                  <c:pt idx="7">
                    <c:v>19</c:v>
                  </c:pt>
                </c:lvl>
              </c:multiLvlStrCache>
            </c:multiLvlStrRef>
          </c:cat>
          <c:val>
            <c:numRef>
              <c:f>cvr!$C$2:$C$9</c:f>
              <c:numCache>
                <c:formatCode>General</c:formatCode>
                <c:ptCount val="8"/>
                <c:pt idx="0">
                  <c:v>912</c:v>
                </c:pt>
                <c:pt idx="1">
                  <c:v>964</c:v>
                </c:pt>
                <c:pt idx="2">
                  <c:v>1151</c:v>
                </c:pt>
                <c:pt idx="3">
                  <c:v>980</c:v>
                </c:pt>
                <c:pt idx="4">
                  <c:v>617</c:v>
                </c:pt>
                <c:pt idx="5">
                  <c:v>587</c:v>
                </c:pt>
                <c:pt idx="6">
                  <c:v>681</c:v>
                </c:pt>
                <c:pt idx="7">
                  <c:v>423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729920"/>
        <c:axId val="179731840"/>
      </c:lineChart>
      <c:catAx>
        <c:axId val="179729920"/>
        <c:scaling>
          <c:orientation val="minMax"/>
        </c:scaling>
        <c:delete val="0"/>
        <c:axPos val="b"/>
        <c:majorTickMark val="out"/>
        <c:minorTickMark val="none"/>
        <c:tickLblPos val="nextTo"/>
        <c:crossAx val="179731840"/>
        <c:crosses val="autoZero"/>
        <c:auto val="1"/>
        <c:lblAlgn val="ctr"/>
        <c:lblOffset val="100"/>
        <c:noMultiLvlLbl val="0"/>
      </c:catAx>
      <c:valAx>
        <c:axId val="1797318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797299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cvr!$B$1</c:f>
              <c:strCache>
                <c:ptCount val="1"/>
                <c:pt idx="0">
                  <c:v>sessions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desktop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</c:dLbl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cvr!$A$2:$A$3</c:f>
              <c:strCache>
                <c:ptCount val="2"/>
                <c:pt idx="0">
                  <c:v>desktop</c:v>
                </c:pt>
                <c:pt idx="1">
                  <c:v>mobile</c:v>
                </c:pt>
              </c:strCache>
            </c:strRef>
          </c:cat>
          <c:val>
            <c:numRef>
              <c:f>cvr!$B$2:$B$3</c:f>
              <c:numCache>
                <c:formatCode>General</c:formatCode>
                <c:ptCount val="2"/>
                <c:pt idx="0">
                  <c:v>3933</c:v>
                </c:pt>
                <c:pt idx="1">
                  <c:v>2505</c:v>
                </c:pt>
              </c:numCache>
            </c:numRef>
          </c:val>
        </c:ser>
        <c:ser>
          <c:idx val="1"/>
          <c:order val="1"/>
          <c:tx>
            <c:strRef>
              <c:f>cvr!$C$1</c:f>
              <c:strCache>
                <c:ptCount val="1"/>
                <c:pt idx="0">
                  <c:v>order_number</c:v>
                </c:pt>
              </c:strCache>
            </c:strRef>
          </c:tx>
          <c:cat>
            <c:strRef>
              <c:f>cvr!$A$2:$A$3</c:f>
              <c:strCache>
                <c:ptCount val="2"/>
                <c:pt idx="0">
                  <c:v>desktop</c:v>
                </c:pt>
                <c:pt idx="1">
                  <c:v>mobile</c:v>
                </c:pt>
              </c:strCache>
            </c:strRef>
          </c:cat>
          <c:val>
            <c:numRef>
              <c:f>cvr!$C$2:$C$3</c:f>
              <c:numCache>
                <c:formatCode>General</c:formatCode>
                <c:ptCount val="2"/>
                <c:pt idx="0">
                  <c:v>146</c:v>
                </c:pt>
                <c:pt idx="1">
                  <c:v>24</c:v>
                </c:pt>
              </c:numCache>
            </c:numRef>
          </c:val>
        </c:ser>
        <c:ser>
          <c:idx val="2"/>
          <c:order val="2"/>
          <c:tx>
            <c:strRef>
              <c:f>cvr!$D$1</c:f>
              <c:strCache>
                <c:ptCount val="1"/>
                <c:pt idx="0">
                  <c:v>CVR</c:v>
                </c:pt>
              </c:strCache>
            </c:strRef>
          </c:tx>
          <c:cat>
            <c:strRef>
              <c:f>cvr!$A$2:$A$3</c:f>
              <c:strCache>
                <c:ptCount val="2"/>
                <c:pt idx="0">
                  <c:v>desktop</c:v>
                </c:pt>
                <c:pt idx="1">
                  <c:v>mobile</c:v>
                </c:pt>
              </c:strCache>
            </c:strRef>
          </c:cat>
          <c:val>
            <c:numRef>
              <c:f>cvr!$D$2:$D$3</c:f>
              <c:numCache>
                <c:formatCode>General</c:formatCode>
                <c:ptCount val="2"/>
                <c:pt idx="0">
                  <c:v>3.7100000000000001E-2</c:v>
                </c:pt>
                <c:pt idx="1">
                  <c:v>9.5999999999999992E-3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[cvr.csv]Sheet1!PivotTable1</c:name>
    <c:fmtId val="3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Weekl</a:t>
            </a:r>
            <a:r>
              <a:rPr lang="en-US" baseline="0"/>
              <a:t>y trends by device-wise</a:t>
            </a:r>
            <a:endParaRPr lang="en-US"/>
          </a:p>
        </c:rich>
      </c:tx>
      <c:layout/>
      <c:overlay val="0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device_order</c:v>
                </c:pt>
              </c:strCache>
            </c:strRef>
          </c:tx>
          <c:cat>
            <c:strRef>
              <c:f>Sheet1!$A$4:$A$12</c:f>
              <c:strCache>
                <c:ptCount val="8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</c:strCache>
            </c:strRef>
          </c:cat>
          <c:val>
            <c:numRef>
              <c:f>Sheet1!$B$4:$B$12</c:f>
              <c:numCache>
                <c:formatCode>General</c:formatCode>
                <c:ptCount val="8"/>
                <c:pt idx="0">
                  <c:v>11</c:v>
                </c:pt>
                <c:pt idx="1">
                  <c:v>13</c:v>
                </c:pt>
                <c:pt idx="2">
                  <c:v>12</c:v>
                </c:pt>
                <c:pt idx="3">
                  <c:v>15</c:v>
                </c:pt>
                <c:pt idx="4">
                  <c:v>16</c:v>
                </c:pt>
                <c:pt idx="5">
                  <c:v>24</c:v>
                </c:pt>
                <c:pt idx="6">
                  <c:v>27</c:v>
                </c:pt>
                <c:pt idx="7">
                  <c:v>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Sum of Mobile_order</c:v>
                </c:pt>
              </c:strCache>
            </c:strRef>
          </c:tx>
          <c:cat>
            <c:strRef>
              <c:f>Sheet1!$A$4:$A$12</c:f>
              <c:strCache>
                <c:ptCount val="8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</c:strCache>
            </c:strRef>
          </c:cat>
          <c:val>
            <c:numRef>
              <c:f>Sheet1!$C$4:$C$12</c:f>
              <c:numCache>
                <c:formatCode>General</c:formatCode>
                <c:ptCount val="8"/>
                <c:pt idx="0">
                  <c:v>5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3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014528"/>
        <c:axId val="187036800"/>
      </c:lineChart>
      <c:catAx>
        <c:axId val="187014528"/>
        <c:scaling>
          <c:orientation val="minMax"/>
        </c:scaling>
        <c:delete val="0"/>
        <c:axPos val="b"/>
        <c:majorTickMark val="none"/>
        <c:minorTickMark val="none"/>
        <c:tickLblPos val="nextTo"/>
        <c:crossAx val="187036800"/>
        <c:crosses val="autoZero"/>
        <c:auto val="1"/>
        <c:lblAlgn val="ctr"/>
        <c:lblOffset val="100"/>
        <c:noMultiLvlLbl val="0"/>
      </c:catAx>
      <c:valAx>
        <c:axId val="187036800"/>
        <c:scaling>
          <c:orientation val="minMax"/>
        </c:scaling>
        <c:delete val="0"/>
        <c:axPos val="l"/>
        <c:title>
          <c:layout/>
          <c:overlay val="0"/>
        </c:title>
        <c:numFmt formatCode="General" sourceLinked="1"/>
        <c:majorTickMark val="none"/>
        <c:minorTickMark val="none"/>
        <c:tickLblPos val="nextTo"/>
        <c:crossAx val="1870145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791-36F7-495B-9551-B89DF90B9CA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9765-425C-426F-AC90-98A4AA5CFB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791-36F7-495B-9551-B89DF90B9CA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9765-425C-426F-AC90-98A4AA5CF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791-36F7-495B-9551-B89DF90B9CA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9765-425C-426F-AC90-98A4AA5CF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791-36F7-495B-9551-B89DF90B9CA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9765-425C-426F-AC90-98A4AA5CF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791-36F7-495B-9551-B89DF90B9CA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9765-425C-426F-AC90-98A4AA5CFB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791-36F7-495B-9551-B89DF90B9CA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9765-425C-426F-AC90-98A4AA5CF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791-36F7-495B-9551-B89DF90B9CA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9765-425C-426F-AC90-98A4AA5CF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791-36F7-495B-9551-B89DF90B9CA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9765-425C-426F-AC90-98A4AA5CF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791-36F7-495B-9551-B89DF90B9CA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9765-425C-426F-AC90-98A4AA5CF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791-36F7-495B-9551-B89DF90B9CA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9765-425C-426F-AC90-98A4AA5CFB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C791-36F7-495B-9551-B89DF90B9CA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B229765-425C-426F-AC90-98A4AA5CFB2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F6C791-36F7-495B-9551-B89DF90B9CA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229765-425C-426F-AC90-98A4AA5CFB2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tructured </a:t>
            </a:r>
            <a:r>
              <a:rPr lang="en-US" dirty="0"/>
              <a:t>Q</a:t>
            </a:r>
            <a:r>
              <a:rPr lang="en-US" dirty="0" smtClean="0"/>
              <a:t>uery Language(SQL)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Lincy Skariah</a:t>
            </a:r>
          </a:p>
          <a:p>
            <a:r>
              <a:rPr lang="en-US" dirty="0" smtClean="0"/>
              <a:t>Database: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E-Com Company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533400"/>
            <a:ext cx="81534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Considering sample size </a:t>
            </a:r>
            <a:r>
              <a:rPr lang="en-US" dirty="0" smtClean="0"/>
              <a:t>=  sessions Total :6000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Strategy:</a:t>
            </a:r>
          </a:p>
          <a:p>
            <a:pPr marL="0" indent="0">
              <a:buNone/>
            </a:pPr>
            <a:r>
              <a:rPr lang="en-US" dirty="0" smtClean="0"/>
              <a:t> Considering 70-30 split on sample i.e. sessions so 70 will be test(Desktop) and 30 will be control(Mobile)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2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57200"/>
            <a:ext cx="8153400" cy="5668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performing the bidding on desktop .The desktop sessions have increased also the conversion rate of desktop order is more that that of mobile order.</a:t>
            </a:r>
          </a:p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453609"/>
              </p:ext>
            </p:extLst>
          </p:nvPr>
        </p:nvGraphicFramePr>
        <p:xfrm>
          <a:off x="685800" y="1371601"/>
          <a:ext cx="7772399" cy="2362203"/>
        </p:xfrm>
        <a:graphic>
          <a:graphicData uri="http://schemas.openxmlformats.org/drawingml/2006/table">
            <a:tbl>
              <a:tblPr/>
              <a:tblGrid>
                <a:gridCol w="651078"/>
                <a:gridCol w="829234"/>
                <a:gridCol w="1217937"/>
                <a:gridCol w="1156391"/>
                <a:gridCol w="1036542"/>
                <a:gridCol w="1039782"/>
                <a:gridCol w="1010629"/>
                <a:gridCol w="830806"/>
              </a:tblGrid>
              <a:tr h="262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start_date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desktop_session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mobile_session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device_order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Mobile_order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desktop_CVR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Mobile_CVR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4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4/15/2012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624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4/22/2012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4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4/29/2012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624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5/6/2012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4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5/13/2012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624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5/20/2012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4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5/27/2012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624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6/3/2012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96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sz="5400" b="1" i="1" dirty="0" smtClean="0"/>
              <a:t>Thank You………</a:t>
            </a:r>
          </a:p>
        </p:txBody>
      </p:sp>
    </p:spTree>
    <p:extLst>
      <p:ext uri="{BB962C8B-B14F-4D97-AF65-F5344CB8AC3E}">
        <p14:creationId xmlns:p14="http://schemas.microsoft.com/office/powerpoint/2010/main" val="240541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This is a E-com database where we have to reply email from the concerned person who is looking for solutions and growth on their portal.</a:t>
            </a:r>
          </a:p>
          <a:p>
            <a:r>
              <a:rPr lang="en-US" dirty="0" smtClean="0"/>
              <a:t> There looking for the  </a:t>
            </a:r>
            <a:r>
              <a:rPr lang="en-US" dirty="0"/>
              <a:t>analyzation </a:t>
            </a:r>
            <a:r>
              <a:rPr lang="en-US" dirty="0" smtClean="0"/>
              <a:t>on traffic source where they can bid and increase their sales.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4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534400" cy="1905000"/>
          </a:xfrm>
        </p:spPr>
        <p:txBody>
          <a:bodyPr>
            <a:normAutofit/>
          </a:bodyPr>
          <a:lstStyle/>
          <a:p>
            <a:r>
              <a:rPr lang="en-US" b="1" dirty="0"/>
              <a:t>Assignment 1: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Website sessions and breakdown of UTM parameters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From above table we can come with a conclusion that  UTM source  ‘gsearch’  and UTM campaign ‘nonbrand’  has the major traffic  source.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171027"/>
              </p:ext>
            </p:extLst>
          </p:nvPr>
        </p:nvGraphicFramePr>
        <p:xfrm>
          <a:off x="2133601" y="1981200"/>
          <a:ext cx="5029200" cy="2057403"/>
        </p:xfrm>
        <a:graphic>
          <a:graphicData uri="http://schemas.openxmlformats.org/drawingml/2006/table">
            <a:tbl>
              <a:tblPr/>
              <a:tblGrid>
                <a:gridCol w="1062507"/>
                <a:gridCol w="1267553"/>
                <a:gridCol w="1864047"/>
                <a:gridCol w="835093"/>
              </a:tblGrid>
              <a:tr h="359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utm_source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utm_campaign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http_referer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sessions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gsearch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nonbrand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https://www.gsearch.com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https://www.gsearch.com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gsearch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https://www.gsearch.com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bsearch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https://www.bsearch.com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30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https://www.bsearch.com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1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2057400"/>
          </a:xfrm>
        </p:spPr>
        <p:txBody>
          <a:bodyPr>
            <a:normAutofit/>
          </a:bodyPr>
          <a:lstStyle/>
          <a:p>
            <a:r>
              <a:rPr lang="en-US" b="1" dirty="0"/>
              <a:t>Assignment 2: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Calculate </a:t>
            </a:r>
            <a:r>
              <a:rPr lang="en-US" sz="3600" b="1" dirty="0"/>
              <a:t>the conversion rate from session to order </a:t>
            </a:r>
            <a:r>
              <a:rPr lang="en-US" sz="3600" b="1" dirty="0" smtClean="0"/>
              <a:t>on </a:t>
            </a:r>
            <a:r>
              <a:rPr lang="en-US" sz="3600" b="1" dirty="0"/>
              <a:t>major traffic source 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After performing the query we come up with solution  that there is 0.028 conversion rate from sessions to orders if we only check on major traffic source ‘gsearch’ and ‘nonbrand’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45989"/>
              </p:ext>
            </p:extLst>
          </p:nvPr>
        </p:nvGraphicFramePr>
        <p:xfrm>
          <a:off x="1219200" y="2743200"/>
          <a:ext cx="6553200" cy="1066800"/>
        </p:xfrm>
        <a:graphic>
          <a:graphicData uri="http://schemas.openxmlformats.org/drawingml/2006/table">
            <a:tbl>
              <a:tblPr/>
              <a:tblGrid>
                <a:gridCol w="1952018"/>
                <a:gridCol w="2928024"/>
                <a:gridCol w="1673158"/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sessions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order_number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CVR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70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82000" cy="1706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Assignment 3: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What is volume by week after changes reducing bid </a:t>
            </a:r>
            <a:r>
              <a:rPr lang="en-US" sz="3600" b="1" dirty="0"/>
              <a:t>gsearch non brand on 15th April 2012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887653"/>
              </p:ext>
            </p:extLst>
          </p:nvPr>
        </p:nvGraphicFramePr>
        <p:xfrm>
          <a:off x="914400" y="2133600"/>
          <a:ext cx="7620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166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From the above graph we can see that after bid down gsearch nonbrand on 15th April 2012 ,we can see there is reduce in sessions</a:t>
            </a:r>
          </a:p>
          <a:p>
            <a:r>
              <a:rPr lang="en-US" dirty="0" smtClean="0"/>
              <a:t>According to graph the  trend sessions are dicey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3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600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Assignment 4: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Conversion </a:t>
            </a:r>
            <a:r>
              <a:rPr lang="en-US" sz="3600" b="1" dirty="0"/>
              <a:t>rates from session to order by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device </a:t>
            </a:r>
            <a:r>
              <a:rPr lang="en-US" sz="3600" b="1" dirty="0"/>
              <a:t>type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3100" dirty="0" smtClean="0"/>
              <a:t>After performing query on database the  conversion rate of desktop is high than that of mobile .Yes we can consider bidding on desktop for more volume</a:t>
            </a:r>
          </a:p>
          <a:p>
            <a:endParaRPr lang="en-US" sz="2400" dirty="0" smtClean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148921"/>
              </p:ext>
            </p:extLst>
          </p:nvPr>
        </p:nvGraphicFramePr>
        <p:xfrm>
          <a:off x="1295400" y="1752600"/>
          <a:ext cx="67056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357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325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Assignment 5: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b="1" dirty="0" smtClean="0"/>
              <a:t>Weekly </a:t>
            </a:r>
            <a:r>
              <a:rPr lang="en-US" sz="3100" b="1" dirty="0"/>
              <a:t>trends by device type to see the impact on volume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From above graph we can see that after raising  </a:t>
            </a:r>
            <a:r>
              <a:rPr lang="en-US" sz="2400" dirty="0"/>
              <a:t>the bid for gsearch nonbrand desktop on 19th May 2012. </a:t>
            </a:r>
            <a:r>
              <a:rPr lang="en-US" sz="2400" dirty="0" smtClean="0"/>
              <a:t>There is increase in desktop sessions compare to mobile sessions.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750286"/>
              </p:ext>
            </p:extLst>
          </p:nvPr>
        </p:nvGraphicFramePr>
        <p:xfrm>
          <a:off x="1219200" y="1676400"/>
          <a:ext cx="65532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763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is A/B testing?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 A/B testing is the process of measuring </a:t>
            </a:r>
          </a:p>
          <a:p>
            <a:pPr marL="0" indent="0">
              <a:buNone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 smtClean="0"/>
              <a:t>effectiveness of two or more   variations  of</a:t>
            </a:r>
          </a:p>
          <a:p>
            <a:pPr marL="0" indent="0">
              <a:buNone/>
            </a:pPr>
            <a:r>
              <a:rPr lang="en-US" sz="2400" dirty="0" smtClean="0"/>
              <a:t>Content on your website .In A/B test, each variation is being simultaneously shown to an equal portion of different website visitors .</a:t>
            </a:r>
          </a:p>
          <a:p>
            <a:pPr marL="0" indent="0">
              <a:buNone/>
            </a:pPr>
            <a:r>
              <a:rPr lang="en-US" sz="2400" dirty="0" smtClean="0"/>
              <a:t>Once the test is complete, you discover which variation was most successful  with your audience based on metrics that you defined –like click rate or conversion  rate.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88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293</TotalTime>
  <Words>403</Words>
  <Application>Microsoft Office PowerPoint</Application>
  <PresentationFormat>On-screen Show (4:3)</PresentationFormat>
  <Paragraphs>185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Structured Query Language(SQL)</vt:lpstr>
      <vt:lpstr>Introduction</vt:lpstr>
      <vt:lpstr>Assignment 1:  Website sessions and breakdown of UTM parameters</vt:lpstr>
      <vt:lpstr>Assignment 2:  Calculate the conversion rate from session to order on major traffic source  </vt:lpstr>
      <vt:lpstr>Assignment 3:  What is volume by week after changes reducing bid gsearch non brand on 15th April 2012 </vt:lpstr>
      <vt:lpstr>PowerPoint Presentation</vt:lpstr>
      <vt:lpstr>Assignment 4:  Conversion rates from session to order by  device type </vt:lpstr>
      <vt:lpstr>Assignment 5:  Weekly trends by device type to see the impact on volume </vt:lpstr>
      <vt:lpstr>What is A/B testing?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Language(SQL)</dc:title>
  <dc:creator>admin</dc:creator>
  <cp:lastModifiedBy>admin</cp:lastModifiedBy>
  <cp:revision>18</cp:revision>
  <dcterms:created xsi:type="dcterms:W3CDTF">2021-03-31T17:20:41Z</dcterms:created>
  <dcterms:modified xsi:type="dcterms:W3CDTF">2021-04-01T03:47:50Z</dcterms:modified>
</cp:coreProperties>
</file>