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Libre Franklin"/>
      <p:regular r:id="rId24"/>
      <p:bold r:id="rId25"/>
      <p:italic r:id="rId26"/>
      <p:boldItalic r:id="rId27"/>
    </p:embeddedFont>
    <p:embeddedFont>
      <p:font typeface="Libre Baskerville"/>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1" roundtripDataSignature="AMtx7mh6qDTmX37wQgugYZw0a7eMvFY2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ibreFranklin-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italic.fntdata"/><Relationship Id="rId25" Type="http://schemas.openxmlformats.org/officeDocument/2006/relationships/font" Target="fonts/LibreFranklin-bold.fntdata"/><Relationship Id="rId28" Type="http://schemas.openxmlformats.org/officeDocument/2006/relationships/font" Target="fonts/LibreBaskerville-regular.fntdata"/><Relationship Id="rId27" Type="http://schemas.openxmlformats.org/officeDocument/2006/relationships/font" Target="fonts/LibreFranklin-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Baskerville-bold.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LibreBaskerville-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ee103a387_9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13ee103a387_9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13ee103a387_9_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ee103a387_8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13ee103a387_8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13ee103a387_8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ee103a387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13ee103a387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13ee103a387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ee103a387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13ee103a387_0_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13ee103a387_0_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00">
                <a:solidFill>
                  <a:srgbClr val="35373A"/>
                </a:solidFill>
                <a:highlight>
                  <a:srgbClr val="FFFFFF"/>
                </a:highlight>
                <a:latin typeface="Georgia"/>
                <a:ea typeface="Georgia"/>
                <a:cs typeface="Georgia"/>
                <a:sym typeface="Georgia"/>
              </a:rPr>
              <a:t>A Gated Recurrent Unit (GRU), as its name suggests, is a variant of the</a:t>
            </a:r>
            <a:r>
              <a:rPr b="1" lang="en-US" sz="1000">
                <a:solidFill>
                  <a:srgbClr val="35373A"/>
                </a:solidFill>
                <a:highlight>
                  <a:srgbClr val="FFFFFF"/>
                </a:highlight>
                <a:latin typeface="Georgia"/>
                <a:ea typeface="Georgia"/>
                <a:cs typeface="Georgia"/>
                <a:sym typeface="Georgia"/>
              </a:rPr>
              <a:t> RNN architecture</a:t>
            </a:r>
            <a:r>
              <a:rPr lang="en-US" sz="1000">
                <a:solidFill>
                  <a:srgbClr val="35373A"/>
                </a:solidFill>
                <a:highlight>
                  <a:srgbClr val="FFFFFF"/>
                </a:highlight>
                <a:latin typeface="Georgia"/>
                <a:ea typeface="Georgia"/>
                <a:cs typeface="Georgia"/>
                <a:sym typeface="Georgia"/>
              </a:rPr>
              <a:t>, and uses gating mechanisms to control and manage the flow of information between cells in the neural network.</a:t>
            </a:r>
            <a:endParaRPr sz="1000">
              <a:solidFill>
                <a:srgbClr val="35373A"/>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rPr lang="en-US" sz="1100">
                <a:solidFill>
                  <a:srgbClr val="35373A"/>
                </a:solidFill>
                <a:highlight>
                  <a:srgbClr val="FFFFFF"/>
                </a:highlight>
                <a:latin typeface="Georgia"/>
                <a:ea typeface="Georgia"/>
                <a:cs typeface="Georgia"/>
                <a:sym typeface="Georgia"/>
              </a:rPr>
              <a:t>The structure of the GRU allows it to adaptively capture dependencies from large sequences of data without discarding information from earlier parts of the sequence. This is achieved through its </a:t>
            </a:r>
            <a:r>
              <a:rPr b="1" lang="en-US" sz="1100">
                <a:solidFill>
                  <a:srgbClr val="35373A"/>
                </a:solidFill>
                <a:highlight>
                  <a:srgbClr val="FFFFFF"/>
                </a:highlight>
                <a:latin typeface="Georgia"/>
                <a:ea typeface="Georgia"/>
                <a:cs typeface="Georgia"/>
                <a:sym typeface="Georgia"/>
              </a:rPr>
              <a:t>gating</a:t>
            </a:r>
            <a:r>
              <a:rPr lang="en-US" sz="1100">
                <a:solidFill>
                  <a:srgbClr val="35373A"/>
                </a:solidFill>
                <a:highlight>
                  <a:srgbClr val="FFFFFF"/>
                </a:highlight>
                <a:latin typeface="Georgia"/>
                <a:ea typeface="Georgia"/>
                <a:cs typeface="Georgia"/>
                <a:sym typeface="Georgia"/>
              </a:rPr>
              <a:t> units, similar to the ones in LSTMs, which solve the vanishing/exploding gradient problem of traditional RNNs. These gates are responsible for regulating the information to be kept or discarded at each time step.</a:t>
            </a:r>
            <a:endParaRPr sz="1100">
              <a:solidFill>
                <a:srgbClr val="35373A"/>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rPr lang="en-US" sz="1100">
                <a:solidFill>
                  <a:srgbClr val="35373A"/>
                </a:solidFill>
                <a:highlight>
                  <a:srgbClr val="FFFFFF"/>
                </a:highlight>
                <a:latin typeface="Georgia"/>
                <a:ea typeface="Georgia"/>
                <a:cs typeface="Georgia"/>
                <a:sym typeface="Georgia"/>
              </a:rPr>
              <a:t>The ability of the GRU to hold on to long-term dependencies or memory stems from the computations within the GRU cell to produce the hidden state. While </a:t>
            </a:r>
            <a:r>
              <a:rPr b="1" lang="en-US" sz="1100">
                <a:solidFill>
                  <a:srgbClr val="35373A"/>
                </a:solidFill>
                <a:highlight>
                  <a:srgbClr val="FFFFFF"/>
                </a:highlight>
                <a:latin typeface="Georgia"/>
                <a:ea typeface="Georgia"/>
                <a:cs typeface="Georgia"/>
                <a:sym typeface="Georgia"/>
              </a:rPr>
              <a:t>LSTMs</a:t>
            </a:r>
            <a:r>
              <a:rPr lang="en-US" sz="1100">
                <a:solidFill>
                  <a:srgbClr val="35373A"/>
                </a:solidFill>
                <a:highlight>
                  <a:srgbClr val="FFFFFF"/>
                </a:highlight>
                <a:latin typeface="Georgia"/>
                <a:ea typeface="Georgia"/>
                <a:cs typeface="Georgia"/>
                <a:sym typeface="Georgia"/>
              </a:rPr>
              <a:t> have two different states passed between the cells — the </a:t>
            </a:r>
            <a:r>
              <a:rPr b="1" lang="en-US" sz="1100">
                <a:solidFill>
                  <a:srgbClr val="35373A"/>
                </a:solidFill>
                <a:highlight>
                  <a:srgbClr val="FFFFFF"/>
                </a:highlight>
                <a:latin typeface="Georgia"/>
                <a:ea typeface="Georgia"/>
                <a:cs typeface="Georgia"/>
                <a:sym typeface="Georgia"/>
              </a:rPr>
              <a:t>cell state</a:t>
            </a:r>
            <a:r>
              <a:rPr lang="en-US" sz="1100">
                <a:solidFill>
                  <a:srgbClr val="35373A"/>
                </a:solidFill>
                <a:highlight>
                  <a:srgbClr val="FFFFFF"/>
                </a:highlight>
                <a:latin typeface="Georgia"/>
                <a:ea typeface="Georgia"/>
                <a:cs typeface="Georgia"/>
                <a:sym typeface="Georgia"/>
              </a:rPr>
              <a:t> and </a:t>
            </a:r>
            <a:r>
              <a:rPr b="1" lang="en-US" sz="1100">
                <a:solidFill>
                  <a:srgbClr val="35373A"/>
                </a:solidFill>
                <a:highlight>
                  <a:srgbClr val="FFFFFF"/>
                </a:highlight>
                <a:latin typeface="Georgia"/>
                <a:ea typeface="Georgia"/>
                <a:cs typeface="Georgia"/>
                <a:sym typeface="Georgia"/>
              </a:rPr>
              <a:t>hidden state</a:t>
            </a:r>
            <a:r>
              <a:rPr lang="en-US" sz="1100">
                <a:solidFill>
                  <a:srgbClr val="35373A"/>
                </a:solidFill>
                <a:highlight>
                  <a:srgbClr val="FFFFFF"/>
                </a:highlight>
                <a:latin typeface="Georgia"/>
                <a:ea typeface="Georgia"/>
                <a:cs typeface="Georgia"/>
                <a:sym typeface="Georgia"/>
              </a:rPr>
              <a:t>, which carry the long and short-term memory, respectively — GRUs only have one hidden state transferred between time steps. This hidden state is able to hold both the long-term and short-term dependencies at the same time due to the gating mechanisms and computations that the hidden state and input data go through.</a:t>
            </a:r>
            <a:endParaRPr sz="1100">
              <a:solidFill>
                <a:srgbClr val="35373A"/>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rPr lang="en-US" sz="1100">
                <a:solidFill>
                  <a:srgbClr val="35373A"/>
                </a:solidFill>
                <a:highlight>
                  <a:srgbClr val="FFFFFF"/>
                </a:highlight>
                <a:latin typeface="Georgia"/>
                <a:ea typeface="Georgia"/>
                <a:cs typeface="Georgia"/>
                <a:sym typeface="Georgia"/>
              </a:rPr>
              <a:t>The GRU cell contains only two gates: the </a:t>
            </a:r>
            <a:r>
              <a:rPr b="1" i="1" lang="en-US" sz="1100">
                <a:solidFill>
                  <a:srgbClr val="35373A"/>
                </a:solidFill>
                <a:highlight>
                  <a:srgbClr val="FFFFFF"/>
                </a:highlight>
                <a:latin typeface="Georgia"/>
                <a:ea typeface="Georgia"/>
                <a:cs typeface="Georgia"/>
                <a:sym typeface="Georgia"/>
              </a:rPr>
              <a:t>Update gate</a:t>
            </a:r>
            <a:r>
              <a:rPr lang="en-US" sz="1100">
                <a:solidFill>
                  <a:srgbClr val="35373A"/>
                </a:solidFill>
                <a:highlight>
                  <a:srgbClr val="FFFFFF"/>
                </a:highlight>
                <a:latin typeface="Georgia"/>
                <a:ea typeface="Georgia"/>
                <a:cs typeface="Georgia"/>
                <a:sym typeface="Georgia"/>
              </a:rPr>
              <a:t> and the </a:t>
            </a:r>
            <a:r>
              <a:rPr b="1" i="1" lang="en-US" sz="1100">
                <a:solidFill>
                  <a:srgbClr val="35373A"/>
                </a:solidFill>
                <a:highlight>
                  <a:srgbClr val="FFFFFF"/>
                </a:highlight>
                <a:latin typeface="Georgia"/>
                <a:ea typeface="Georgia"/>
                <a:cs typeface="Georgia"/>
                <a:sym typeface="Georgia"/>
              </a:rPr>
              <a:t>Reset gate</a:t>
            </a:r>
            <a:r>
              <a:rPr lang="en-US" sz="1100">
                <a:solidFill>
                  <a:srgbClr val="35373A"/>
                </a:solidFill>
                <a:highlight>
                  <a:srgbClr val="FFFFFF"/>
                </a:highlight>
                <a:latin typeface="Georgia"/>
                <a:ea typeface="Georgia"/>
                <a:cs typeface="Georgia"/>
                <a:sym typeface="Georgia"/>
              </a:rPr>
              <a:t>. Just like the gates in LSTMs, these gates in the GRU are </a:t>
            </a:r>
            <a:r>
              <a:rPr b="1" lang="en-US" sz="1100">
                <a:solidFill>
                  <a:srgbClr val="35373A"/>
                </a:solidFill>
                <a:highlight>
                  <a:srgbClr val="FFFFFF"/>
                </a:highlight>
                <a:latin typeface="Georgia"/>
                <a:ea typeface="Georgia"/>
                <a:cs typeface="Georgia"/>
                <a:sym typeface="Georgia"/>
              </a:rPr>
              <a:t>trained </a:t>
            </a:r>
            <a:r>
              <a:rPr lang="en-US" sz="1100">
                <a:solidFill>
                  <a:srgbClr val="35373A"/>
                </a:solidFill>
                <a:highlight>
                  <a:srgbClr val="FFFFFF"/>
                </a:highlight>
                <a:latin typeface="Georgia"/>
                <a:ea typeface="Georgia"/>
                <a:cs typeface="Georgia"/>
                <a:sym typeface="Georgia"/>
              </a:rPr>
              <a:t>to selectively filter out any irrelevant information while keeping what’s useful. These gates are essentially vectors containing values between </a:t>
            </a:r>
            <a:r>
              <a:rPr i="1" lang="en-US" sz="1100">
                <a:solidFill>
                  <a:srgbClr val="35373A"/>
                </a:solidFill>
                <a:highlight>
                  <a:srgbClr val="FFFFFF"/>
                </a:highlight>
                <a:latin typeface="Georgia"/>
                <a:ea typeface="Georgia"/>
                <a:cs typeface="Georgia"/>
                <a:sym typeface="Georgia"/>
              </a:rPr>
              <a:t>0</a:t>
            </a:r>
            <a:r>
              <a:rPr lang="en-US" sz="1100">
                <a:solidFill>
                  <a:srgbClr val="35373A"/>
                </a:solidFill>
                <a:highlight>
                  <a:srgbClr val="FFFFFF"/>
                </a:highlight>
                <a:latin typeface="Georgia"/>
                <a:ea typeface="Georgia"/>
                <a:cs typeface="Georgia"/>
                <a:sym typeface="Georgia"/>
              </a:rPr>
              <a:t> to</a:t>
            </a:r>
            <a:r>
              <a:rPr i="1" lang="en-US" sz="1100">
                <a:solidFill>
                  <a:srgbClr val="35373A"/>
                </a:solidFill>
                <a:highlight>
                  <a:srgbClr val="FFFFFF"/>
                </a:highlight>
                <a:latin typeface="Georgia"/>
                <a:ea typeface="Georgia"/>
                <a:cs typeface="Georgia"/>
                <a:sym typeface="Georgia"/>
              </a:rPr>
              <a:t> 1</a:t>
            </a:r>
            <a:r>
              <a:rPr lang="en-US" sz="1100">
                <a:solidFill>
                  <a:srgbClr val="35373A"/>
                </a:solidFill>
                <a:highlight>
                  <a:srgbClr val="FFFFFF"/>
                </a:highlight>
                <a:latin typeface="Georgia"/>
                <a:ea typeface="Georgia"/>
                <a:cs typeface="Georgia"/>
                <a:sym typeface="Georgia"/>
              </a:rPr>
              <a:t> which will be multiplied with the input data and/or hidden state. A </a:t>
            </a:r>
            <a:r>
              <a:rPr i="1" lang="en-US" sz="1100">
                <a:solidFill>
                  <a:srgbClr val="35373A"/>
                </a:solidFill>
                <a:highlight>
                  <a:srgbClr val="FFFFFF"/>
                </a:highlight>
                <a:latin typeface="Georgia"/>
                <a:ea typeface="Georgia"/>
                <a:cs typeface="Georgia"/>
                <a:sym typeface="Georgia"/>
              </a:rPr>
              <a:t>0</a:t>
            </a:r>
            <a:r>
              <a:rPr lang="en-US" sz="1100">
                <a:solidFill>
                  <a:srgbClr val="35373A"/>
                </a:solidFill>
                <a:highlight>
                  <a:srgbClr val="FFFFFF"/>
                </a:highlight>
                <a:latin typeface="Georgia"/>
                <a:ea typeface="Georgia"/>
                <a:cs typeface="Georgia"/>
                <a:sym typeface="Georgia"/>
              </a:rPr>
              <a:t> value in the gate vectors indicates that the corresponding data in the input or hidden state is unimportant and will, therefore, return as a zero. On the other hand, a </a:t>
            </a:r>
            <a:r>
              <a:rPr i="1" lang="en-US" sz="1100">
                <a:solidFill>
                  <a:srgbClr val="35373A"/>
                </a:solidFill>
                <a:highlight>
                  <a:srgbClr val="FFFFFF"/>
                </a:highlight>
                <a:latin typeface="Georgia"/>
                <a:ea typeface="Georgia"/>
                <a:cs typeface="Georgia"/>
                <a:sym typeface="Georgia"/>
              </a:rPr>
              <a:t>1 </a:t>
            </a:r>
            <a:r>
              <a:rPr lang="en-US" sz="1100">
                <a:solidFill>
                  <a:srgbClr val="35373A"/>
                </a:solidFill>
                <a:highlight>
                  <a:srgbClr val="FFFFFF"/>
                </a:highlight>
                <a:latin typeface="Georgia"/>
                <a:ea typeface="Georgia"/>
                <a:cs typeface="Georgia"/>
                <a:sym typeface="Georgia"/>
              </a:rPr>
              <a:t>value in the gate vector means that the corresponding data is important and will be used.</a:t>
            </a:r>
            <a:endParaRPr sz="600">
              <a:solidFill>
                <a:srgbClr val="35373A"/>
              </a:solidFill>
              <a:highlight>
                <a:srgbClr val="FFFFFF"/>
              </a:highlight>
              <a:latin typeface="Georgia"/>
              <a:ea typeface="Georgia"/>
              <a:cs typeface="Georgia"/>
              <a:sym typeface="Georgia"/>
            </a:endParaRPr>
          </a:p>
        </p:txBody>
      </p:sp>
      <p:sp>
        <p:nvSpPr>
          <p:cNvPr id="161" name="Google Shape;16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75d0427e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75d0427e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1575d0427ea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4256ee6313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4256ee6313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4256ee6313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20"/>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20"/>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20"/>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p:txBody>
      </p:sp>
      <p:sp>
        <p:nvSpPr>
          <p:cNvPr id="21" name="Google Shape;21;p2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20"/>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20"/>
          <p:cNvSpPr/>
          <p:nvPr/>
        </p:nvSpPr>
        <p:spPr>
          <a:xfrm>
            <a:off x="62931" y="1396720"/>
            <a:ext cx="9021537" cy="12058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20"/>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20"/>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lnSpc>
                <a:spcPct val="100000"/>
              </a:lnSpc>
              <a:spcBef>
                <a:spcPts val="0"/>
              </a:spcBef>
              <a:spcAft>
                <a:spcPts val="0"/>
              </a:spcAft>
              <a:buClr>
                <a:srgbClr val="FFFFFF"/>
              </a:buClr>
              <a:buSzPts val="4000"/>
              <a:buFont typeface="Libre Franklin"/>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9"/>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92" name="Google Shape;92;p2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30"/>
          <p:cNvSpPr txBox="1"/>
          <p:nvPr>
            <p:ph type="title"/>
          </p:nvPr>
        </p:nvSpPr>
        <p:spPr>
          <a:xfrm rot="5400000">
            <a:off x="4709478" y="2194564"/>
            <a:ext cx="5851525" cy="201168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0"/>
          <p:cNvSpPr txBox="1"/>
          <p:nvPr>
            <p:ph idx="1" type="body"/>
          </p:nvPr>
        </p:nvSpPr>
        <p:spPr>
          <a:xfrm rot="5400000">
            <a:off x="769938"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98" name="Google Shape;98;p3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2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4" name="Shape 34"/>
        <p:cNvGrpSpPr/>
        <p:nvPr/>
      </p:nvGrpSpPr>
      <p:grpSpPr>
        <a:xfrm>
          <a:off x="0" y="0"/>
          <a:ext cx="0" cy="0"/>
          <a:chOff x="0" y="0"/>
          <a:chExt cx="0" cy="0"/>
        </a:xfrm>
      </p:grpSpPr>
      <p:sp>
        <p:nvSpPr>
          <p:cNvPr id="35" name="Google Shape;35;p2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6" name="Google Shape;36;p22"/>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7" name="Google Shape;37;p22"/>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2040"/>
              <a:buNone/>
              <a:defRPr sz="2400">
                <a:solidFill>
                  <a:srgbClr val="888888"/>
                </a:solidFill>
              </a:defRPr>
            </a:lvl1pPr>
            <a:lvl2pPr indent="-228600" lvl="1" marL="914400" algn="l">
              <a:lnSpc>
                <a:spcPct val="100000"/>
              </a:lnSpc>
              <a:spcBef>
                <a:spcPts val="370"/>
              </a:spcBef>
              <a:spcAft>
                <a:spcPts val="0"/>
              </a:spcAft>
              <a:buSzPts val="1530"/>
              <a:buNone/>
              <a:defRPr sz="1800">
                <a:solidFill>
                  <a:srgbClr val="888888"/>
                </a:solidFill>
              </a:defRPr>
            </a:lvl2pPr>
            <a:lvl3pPr indent="-228600" lvl="2" marL="1371600" algn="l">
              <a:lnSpc>
                <a:spcPct val="100000"/>
              </a:lnSpc>
              <a:spcBef>
                <a:spcPts val="370"/>
              </a:spcBef>
              <a:spcAft>
                <a:spcPts val="0"/>
              </a:spcAft>
              <a:buSzPts val="1360"/>
              <a:buNone/>
              <a:defRPr sz="1600">
                <a:solidFill>
                  <a:srgbClr val="888888"/>
                </a:solidFill>
              </a:defRPr>
            </a:lvl3pPr>
            <a:lvl4pPr indent="-228600" lvl="3" marL="1828800" algn="l">
              <a:lnSpc>
                <a:spcPct val="100000"/>
              </a:lnSpc>
              <a:spcBef>
                <a:spcPts val="370"/>
              </a:spcBef>
              <a:spcAft>
                <a:spcPts val="0"/>
              </a:spcAft>
              <a:buSzPts val="1120"/>
              <a:buNone/>
              <a:defRPr sz="1400">
                <a:solidFill>
                  <a:srgbClr val="888888"/>
                </a:solidFill>
              </a:defRPr>
            </a:lvl4pPr>
            <a:lvl5pPr indent="-228600" lvl="4" marL="2286000" algn="l">
              <a:lnSpc>
                <a:spcPct val="100000"/>
              </a:lnSpc>
              <a:spcBef>
                <a:spcPts val="370"/>
              </a:spcBef>
              <a:spcAft>
                <a:spcPts val="0"/>
              </a:spcAft>
              <a:buSzPts val="1400"/>
              <a:buFont typeface="Libre Baskerville"/>
              <a:buNone/>
              <a:defRPr sz="1400">
                <a:solidFill>
                  <a:srgbClr val="888888"/>
                </a:solidFill>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9" name="Google Shape;39;p2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2"/>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2"/>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2" name="Google Shape;42;p22"/>
          <p:cNvSpPr/>
          <p:nvPr/>
        </p:nvSpPr>
        <p:spPr>
          <a:xfrm>
            <a:off x="69146" y="2341475"/>
            <a:ext cx="9013781"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3" name="Google Shape;43;p22"/>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4" name="Google Shape;44;p22"/>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23"/>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1" name="Google Shape;51;p23"/>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24"/>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5" name="Google Shape;55;p24"/>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6" name="Google Shape;56;p2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24"/>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0" name="Google Shape;60;p24"/>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2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2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7"/>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2" name="Google Shape;72;p27"/>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3" name="Google Shape;73;p27"/>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530"/>
              <a:buNone/>
              <a:defRPr sz="1800"/>
            </a:lvl1pPr>
            <a:lvl2pPr indent="-228600" lvl="1" marL="914400" algn="l">
              <a:lnSpc>
                <a:spcPct val="100000"/>
              </a:lnSpc>
              <a:spcBef>
                <a:spcPts val="370"/>
              </a:spcBef>
              <a:spcAft>
                <a:spcPts val="0"/>
              </a:spcAft>
              <a:buSzPts val="1020"/>
              <a:buNone/>
              <a:defRPr sz="1200"/>
            </a:lvl2pPr>
            <a:lvl3pPr indent="-228600" lvl="2" marL="1371600" algn="l">
              <a:lnSpc>
                <a:spcPct val="100000"/>
              </a:lnSpc>
              <a:spcBef>
                <a:spcPts val="370"/>
              </a:spcBef>
              <a:spcAft>
                <a:spcPts val="0"/>
              </a:spcAft>
              <a:buSzPts val="850"/>
              <a:buNone/>
              <a:defRPr sz="1000"/>
            </a:lvl3pPr>
            <a:lvl4pPr indent="-228600" lvl="3" marL="1828800" algn="l">
              <a:lnSpc>
                <a:spcPct val="100000"/>
              </a:lnSpc>
              <a:spcBef>
                <a:spcPts val="370"/>
              </a:spcBef>
              <a:spcAft>
                <a:spcPts val="0"/>
              </a:spcAft>
              <a:buSzPts val="720"/>
              <a:buNone/>
              <a:defRPr sz="900"/>
            </a:lvl4pPr>
            <a:lvl5pPr indent="-228600" lvl="4" marL="2286000" algn="l">
              <a:lnSpc>
                <a:spcPct val="100000"/>
              </a:lnSpc>
              <a:spcBef>
                <a:spcPts val="370"/>
              </a:spcBef>
              <a:spcAft>
                <a:spcPts val="0"/>
              </a:spcAft>
              <a:buSzPts val="900"/>
              <a:buFont typeface="Libre Baskerville"/>
              <a:buNone/>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75" name="Google Shape;75;p2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27"/>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28"/>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lnSpc>
                <a:spcPct val="100000"/>
              </a:lnSpc>
              <a:spcBef>
                <a:spcPts val="0"/>
              </a:spcBef>
              <a:spcAft>
                <a:spcPts val="0"/>
              </a:spcAft>
              <a:buClr>
                <a:schemeClr val="dk2"/>
              </a:buClr>
              <a:buSzPts val="2800"/>
              <a:buFont typeface="Libre Franklin"/>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8"/>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360"/>
              <a:buFont typeface="Libre Baskerville"/>
              <a:buNone/>
              <a:defRPr sz="1600"/>
            </a:lvl1pPr>
            <a:lvl2pPr indent="-293369" lvl="1" marL="914400" algn="l">
              <a:lnSpc>
                <a:spcPct val="100000"/>
              </a:lnSpc>
              <a:spcBef>
                <a:spcPts val="370"/>
              </a:spcBef>
              <a:spcAft>
                <a:spcPts val="0"/>
              </a:spcAft>
              <a:buSzPts val="1020"/>
              <a:buChar char="⚫"/>
              <a:defRPr sz="1200"/>
            </a:lvl2pPr>
            <a:lvl3pPr indent="-282575" lvl="2" marL="1371600" algn="l">
              <a:lnSpc>
                <a:spcPct val="100000"/>
              </a:lnSpc>
              <a:spcBef>
                <a:spcPts val="370"/>
              </a:spcBef>
              <a:spcAft>
                <a:spcPts val="0"/>
              </a:spcAft>
              <a:buSzPts val="850"/>
              <a:buChar char="⚫"/>
              <a:defRPr sz="1000"/>
            </a:lvl3pPr>
            <a:lvl4pPr indent="-274319" lvl="3" marL="1828800" algn="l">
              <a:lnSpc>
                <a:spcPct val="100000"/>
              </a:lnSpc>
              <a:spcBef>
                <a:spcPts val="370"/>
              </a:spcBef>
              <a:spcAft>
                <a:spcPts val="0"/>
              </a:spcAft>
              <a:buSzPts val="720"/>
              <a:buChar char="⚫"/>
              <a:defRPr sz="900"/>
            </a:lvl4pPr>
            <a:lvl5pPr indent="-285750" lvl="4" marL="2286000" algn="l">
              <a:lnSpc>
                <a:spcPct val="100000"/>
              </a:lnSpc>
              <a:spcBef>
                <a:spcPts val="370"/>
              </a:spcBef>
              <a:spcAft>
                <a:spcPts val="0"/>
              </a:spcAft>
              <a:buSzPts val="900"/>
              <a:buFont typeface="Libre Baskerville"/>
              <a:buChar char="o"/>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82" name="Google Shape;82;p2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8"/>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28"/>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6" name="Google Shape;86;p28"/>
          <p:cNvSpPr/>
          <p:nvPr/>
        </p:nvSpPr>
        <p:spPr>
          <a:xfrm>
            <a:off x="68508" y="4650474"/>
            <a:ext cx="9006639"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7" name="Google Shape;87;p28"/>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8" name="Google Shape;88;p28"/>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1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lnSpc>
                <a:spcPct val="100000"/>
              </a:lnSpc>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aclanthology.org/D18-1424" TargetMode="External"/><Relationship Id="rId4" Type="http://schemas.openxmlformats.org/officeDocument/2006/relationships/hyperlink" Target="https://cft.vanderbilt.edu/guides-sub-pages/blooms-taxonomy/" TargetMode="External"/><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idx="1" type="subTitle"/>
          </p:nvPr>
        </p:nvSpPr>
        <p:spPr>
          <a:xfrm>
            <a:off x="324200" y="3200400"/>
            <a:ext cx="8454000" cy="34206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lnSpc>
                <a:spcPct val="100000"/>
              </a:lnSpc>
              <a:spcBef>
                <a:spcPts val="0"/>
              </a:spcBef>
              <a:spcAft>
                <a:spcPts val="0"/>
              </a:spcAft>
              <a:buSzPct val="85000"/>
              <a:buNone/>
            </a:pPr>
            <a:r>
              <a:rPr lang="en-US"/>
              <a:t>Rao Trishali-41</a:t>
            </a:r>
            <a:endParaRPr/>
          </a:p>
          <a:p>
            <a:pPr indent="0" lvl="0" marL="0" rtl="0" algn="ctr">
              <a:lnSpc>
                <a:spcPct val="100000"/>
              </a:lnSpc>
              <a:spcBef>
                <a:spcPts val="0"/>
              </a:spcBef>
              <a:spcAft>
                <a:spcPts val="0"/>
              </a:spcAft>
              <a:buSzPct val="85000"/>
              <a:buNone/>
            </a:pPr>
            <a:r>
              <a:rPr lang="en-US"/>
              <a:t>Rebello Lincy-42</a:t>
            </a:r>
            <a:endParaRPr/>
          </a:p>
          <a:p>
            <a:pPr indent="0" lvl="0" marL="0" rtl="0" algn="ctr">
              <a:lnSpc>
                <a:spcPct val="100000"/>
              </a:lnSpc>
              <a:spcBef>
                <a:spcPts val="0"/>
              </a:spcBef>
              <a:spcAft>
                <a:spcPts val="0"/>
              </a:spcAft>
              <a:buSzPct val="85000"/>
              <a:buNone/>
            </a:pPr>
            <a:r>
              <a:rPr lang="en-US"/>
              <a:t>Mohmmad Yasir Khan-43</a:t>
            </a:r>
            <a:endParaRPr/>
          </a:p>
          <a:p>
            <a:pPr indent="0" lvl="0" marL="0" rtl="0" algn="ctr">
              <a:lnSpc>
                <a:spcPct val="100000"/>
              </a:lnSpc>
              <a:spcBef>
                <a:spcPts val="0"/>
              </a:spcBef>
              <a:spcAft>
                <a:spcPts val="0"/>
              </a:spcAft>
              <a:buSzPct val="85000"/>
              <a:buNone/>
            </a:pPr>
            <a:r>
              <a:rPr lang="en-US"/>
              <a:t>Shaikh Wahid-44</a:t>
            </a:r>
            <a:endParaRPr/>
          </a:p>
          <a:p>
            <a:pPr indent="0" lvl="0" marL="0" rtl="0" algn="ctr">
              <a:lnSpc>
                <a:spcPct val="100000"/>
              </a:lnSpc>
              <a:spcBef>
                <a:spcPts val="0"/>
              </a:spcBef>
              <a:spcAft>
                <a:spcPts val="0"/>
              </a:spcAft>
              <a:buSzPct val="85000"/>
              <a:buNone/>
            </a:pPr>
            <a:r>
              <a:t/>
            </a:r>
            <a:endParaRPr/>
          </a:p>
          <a:p>
            <a:pPr indent="0" lvl="0" marL="0" rtl="0" algn="ctr">
              <a:lnSpc>
                <a:spcPct val="100000"/>
              </a:lnSpc>
              <a:spcBef>
                <a:spcPts val="580"/>
              </a:spcBef>
              <a:spcAft>
                <a:spcPts val="0"/>
              </a:spcAft>
              <a:buSzPct val="85000"/>
              <a:buNone/>
            </a:pPr>
            <a:r>
              <a:rPr lang="en-US"/>
              <a:t>Date of presentation: 28/07/2022</a:t>
            </a:r>
            <a:endParaRPr/>
          </a:p>
          <a:p>
            <a:pPr indent="0" lvl="0" marL="0" rtl="0" algn="ctr">
              <a:lnSpc>
                <a:spcPct val="100000"/>
              </a:lnSpc>
              <a:spcBef>
                <a:spcPts val="580"/>
              </a:spcBef>
              <a:spcAft>
                <a:spcPts val="0"/>
              </a:spcAft>
              <a:buSzPct val="85000"/>
              <a:buNone/>
            </a:pPr>
            <a:r>
              <a:rPr lang="en-US"/>
              <a:t>Under the guidance of: Dr. Nitika Rai</a:t>
            </a:r>
            <a:endParaRPr/>
          </a:p>
          <a:p>
            <a:pPr indent="0" lvl="0" marL="0" rtl="0" algn="ctr">
              <a:lnSpc>
                <a:spcPct val="100000"/>
              </a:lnSpc>
              <a:spcBef>
                <a:spcPts val="580"/>
              </a:spcBef>
              <a:spcAft>
                <a:spcPts val="0"/>
              </a:spcAft>
              <a:buSzPct val="85000"/>
              <a:buNone/>
            </a:pPr>
            <a:r>
              <a:t/>
            </a:r>
            <a:endParaRPr i="1"/>
          </a:p>
          <a:p>
            <a:pPr indent="0" lvl="0" marL="0" rtl="0" algn="ctr">
              <a:lnSpc>
                <a:spcPct val="100000"/>
              </a:lnSpc>
              <a:spcBef>
                <a:spcPts val="580"/>
              </a:spcBef>
              <a:spcAft>
                <a:spcPts val="0"/>
              </a:spcAft>
              <a:buSzPct val="85000"/>
              <a:buNone/>
            </a:pPr>
            <a:r>
              <a:rPr lang="en-US"/>
              <a:t> </a:t>
            </a:r>
            <a:endParaRPr/>
          </a:p>
          <a:p>
            <a:pPr indent="0" lvl="0" marL="0" rtl="0" algn="ctr">
              <a:lnSpc>
                <a:spcPct val="100000"/>
              </a:lnSpc>
              <a:spcBef>
                <a:spcPts val="580"/>
              </a:spcBef>
              <a:spcAft>
                <a:spcPts val="0"/>
              </a:spcAft>
              <a:buSzPct val="85000"/>
              <a:buNone/>
            </a:pPr>
            <a:r>
              <a:rPr lang="en-US"/>
              <a:t>St. Francis Institute of Technology</a:t>
            </a:r>
            <a:endParaRPr/>
          </a:p>
          <a:p>
            <a:pPr indent="0" lvl="0" marL="0" rtl="0" algn="ctr">
              <a:lnSpc>
                <a:spcPct val="100000"/>
              </a:lnSpc>
              <a:spcBef>
                <a:spcPts val="580"/>
              </a:spcBef>
              <a:spcAft>
                <a:spcPts val="0"/>
              </a:spcAft>
              <a:buSzPct val="85000"/>
              <a:buNone/>
            </a:pPr>
            <a:r>
              <a:rPr i="1" lang="en-US"/>
              <a:t>Department of Information Technology</a:t>
            </a:r>
            <a:endParaRPr/>
          </a:p>
          <a:p>
            <a:pPr indent="0" lvl="0" marL="0" rtl="0" algn="ctr">
              <a:lnSpc>
                <a:spcPct val="100000"/>
              </a:lnSpc>
              <a:spcBef>
                <a:spcPts val="580"/>
              </a:spcBef>
              <a:spcAft>
                <a:spcPts val="0"/>
              </a:spcAft>
              <a:buSzPct val="85000"/>
              <a:buNone/>
            </a:pPr>
            <a:r>
              <a:t/>
            </a:r>
            <a:endParaRPr/>
          </a:p>
        </p:txBody>
      </p:sp>
      <p:sp>
        <p:nvSpPr>
          <p:cNvPr id="107" name="Google Shape;107;p1"/>
          <p:cNvSpPr txBox="1"/>
          <p:nvPr>
            <p:ph type="ctrTitle"/>
          </p:nvPr>
        </p:nvSpPr>
        <p:spPr>
          <a:xfrm>
            <a:off x="762000" y="1600200"/>
            <a:ext cx="7772400" cy="1165225"/>
          </a:xfrm>
          <a:prstGeom prst="rect">
            <a:avLst/>
          </a:prstGeom>
          <a:noFill/>
          <a:ln>
            <a:noFill/>
          </a:ln>
        </p:spPr>
        <p:txBody>
          <a:bodyPr anchorCtr="0" anchor="ctr" bIns="91425" lIns="91425" spcFirstLastPara="1" rIns="91425" wrap="square" tIns="45700">
            <a:normAutofit fontScale="90000"/>
          </a:bodyPr>
          <a:lstStyle/>
          <a:p>
            <a:pPr indent="0" lvl="0" marL="0" rtl="0" algn="ctr">
              <a:lnSpc>
                <a:spcPct val="100000"/>
              </a:lnSpc>
              <a:spcBef>
                <a:spcPts val="0"/>
              </a:spcBef>
              <a:spcAft>
                <a:spcPts val="0"/>
              </a:spcAft>
              <a:buClr>
                <a:srgbClr val="FFFFFF"/>
              </a:buClr>
              <a:buSzPct val="100000"/>
              <a:buFont typeface="Libre Franklin"/>
              <a:buNone/>
            </a:pPr>
            <a:r>
              <a:rPr lang="en-US"/>
              <a:t>Automatic Question Generator in NLP</a:t>
            </a:r>
            <a:endParaRPr/>
          </a:p>
        </p:txBody>
      </p:sp>
      <p:pic>
        <p:nvPicPr>
          <p:cNvPr id="108" name="Google Shape;108;p1"/>
          <p:cNvPicPr preferRelativeResize="0"/>
          <p:nvPr/>
        </p:nvPicPr>
        <p:blipFill rotWithShape="1">
          <a:blip r:embed="rId3">
            <a:alphaModFix/>
          </a:blip>
          <a:srcRect b="0" l="0" r="0" t="0"/>
          <a:stretch/>
        </p:blipFill>
        <p:spPr>
          <a:xfrm>
            <a:off x="8382000" y="6019800"/>
            <a:ext cx="522288" cy="50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Problem Definition &amp; Objectives</a:t>
            </a:r>
            <a:endParaRPr/>
          </a:p>
        </p:txBody>
      </p:sp>
      <p:sp>
        <p:nvSpPr>
          <p:cNvPr id="194" name="Google Shape;194;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95" name="Google Shape;195;p11"/>
          <p:cNvSpPr txBox="1"/>
          <p:nvPr>
            <p:ph idx="1" type="body"/>
          </p:nvPr>
        </p:nvSpPr>
        <p:spPr>
          <a:xfrm>
            <a:off x="349125" y="1447800"/>
            <a:ext cx="8337600" cy="4572000"/>
          </a:xfrm>
          <a:prstGeom prst="rect">
            <a:avLst/>
          </a:prstGeom>
          <a:noFill/>
          <a:ln>
            <a:noFill/>
          </a:ln>
        </p:spPr>
        <p:txBody>
          <a:bodyPr anchorCtr="0" anchor="t" bIns="45700" lIns="91425" spcFirstLastPara="1" rIns="91425" wrap="square" tIns="45700">
            <a:normAutofit/>
          </a:bodyPr>
          <a:lstStyle/>
          <a:p>
            <a:pPr indent="-368300" lvl="0" marL="914400" rtl="0" algn="l">
              <a:lnSpc>
                <a:spcPct val="115000"/>
              </a:lnSpc>
              <a:spcBef>
                <a:spcPts val="120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To provide a solution to the problem of first breaking down the paragraph and then convert it to questions.</a:t>
            </a:r>
            <a:endParaRPr sz="2200">
              <a:latin typeface="Times New Roman"/>
              <a:ea typeface="Times New Roman"/>
              <a:cs typeface="Times New Roman"/>
              <a:sym typeface="Times New Roman"/>
            </a:endParaRPr>
          </a:p>
          <a:p>
            <a:pPr indent="-368300" lvl="0" marL="914400" rtl="0" algn="l">
              <a:lnSpc>
                <a:spcPct val="115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This project aims to automatically generate the question by giving the normal text</a:t>
            </a:r>
            <a:endParaRPr sz="2200">
              <a:latin typeface="Times New Roman"/>
              <a:ea typeface="Times New Roman"/>
              <a:cs typeface="Times New Roman"/>
              <a:sym typeface="Times New Roman"/>
            </a:endParaRPr>
          </a:p>
          <a:p>
            <a:pPr indent="-368300" lvl="0" marL="914400" rtl="0" algn="l">
              <a:lnSpc>
                <a:spcPct val="115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Instead of depending on human specialists to manually extract questions from study materials, it takes time and is at times tedious.</a:t>
            </a:r>
            <a:endParaRPr sz="3200">
              <a:latin typeface="Times New Roman"/>
              <a:ea typeface="Times New Roman"/>
              <a:cs typeface="Times New Roman"/>
              <a:sym typeface="Times New Roman"/>
            </a:endParaRPr>
          </a:p>
        </p:txBody>
      </p:sp>
      <p:pic>
        <p:nvPicPr>
          <p:cNvPr id="196" name="Google Shape;196;p11"/>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197" name="Google Shape;197;p11"/>
          <p:cNvSpPr txBox="1"/>
          <p:nvPr>
            <p:ph idx="11" type="ftr"/>
          </p:nvPr>
        </p:nvSpPr>
        <p:spPr>
          <a:xfrm>
            <a:off x="914400" y="6172200"/>
            <a:ext cx="792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SFIT-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Proposed Solution </a:t>
            </a:r>
            <a:endParaRPr/>
          </a:p>
        </p:txBody>
      </p:sp>
      <p:sp>
        <p:nvSpPr>
          <p:cNvPr id="204" name="Google Shape;204;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05" name="Google Shape;205;p12"/>
          <p:cNvSpPr txBox="1"/>
          <p:nvPr>
            <p:ph idx="1" type="body"/>
          </p:nvPr>
        </p:nvSpPr>
        <p:spPr>
          <a:xfrm>
            <a:off x="386550" y="1447800"/>
            <a:ext cx="8526000" cy="4572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None/>
            </a:pPr>
            <a:r>
              <a:rPr lang="en-US" sz="2400">
                <a:solidFill>
                  <a:srgbClr val="0B0B0B"/>
                </a:solidFill>
                <a:latin typeface="Times New Roman"/>
                <a:ea typeface="Times New Roman"/>
                <a:cs typeface="Times New Roman"/>
                <a:sym typeface="Times New Roman"/>
              </a:rPr>
              <a:t>Notable state-of-the-art pre-trained transformer networks are BERT, GPT and T5, all created by Google.While GPT is a non-answer aware AQG model. Compared to GPT, T5 is a smaller model with text-to-text processing, making it more efficient in transfer learning. T5 was also trained on a large dataset (Colossal Cleaned Crawled Corpus), preventing overfitting for word embeddings. </a:t>
            </a:r>
            <a:endParaRPr sz="2400">
              <a:solidFill>
                <a:srgbClr val="0B0B0B"/>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400">
                <a:solidFill>
                  <a:srgbClr val="0B0B0B"/>
                </a:solidFill>
                <a:latin typeface="Times New Roman"/>
                <a:ea typeface="Times New Roman"/>
                <a:cs typeface="Times New Roman"/>
                <a:sym typeface="Times New Roman"/>
              </a:rPr>
              <a:t>T5 has different versions with varying sizes, but in this project, we will focus on T5-base.</a:t>
            </a:r>
            <a:endParaRPr sz="2400">
              <a:solidFill>
                <a:srgbClr val="0B0B0B"/>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530"/>
              <a:buFont typeface="Arial"/>
              <a:buNone/>
            </a:pPr>
            <a:r>
              <a:rPr lang="en-US" sz="2400">
                <a:latin typeface="Times New Roman"/>
                <a:ea typeface="Times New Roman"/>
                <a:cs typeface="Times New Roman"/>
                <a:sym typeface="Times New Roman"/>
              </a:rPr>
              <a:t>.</a:t>
            </a:r>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p:txBody>
      </p:sp>
      <p:pic>
        <p:nvPicPr>
          <p:cNvPr id="206" name="Google Shape;206;p12"/>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07" name="Google Shape;207;p12"/>
          <p:cNvSpPr txBox="1"/>
          <p:nvPr>
            <p:ph idx="11" type="ftr"/>
          </p:nvPr>
        </p:nvSpPr>
        <p:spPr>
          <a:xfrm>
            <a:off x="914400" y="6172200"/>
            <a:ext cx="792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SFIT-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Scope of Project</a:t>
            </a:r>
            <a:endParaRPr/>
          </a:p>
        </p:txBody>
      </p:sp>
      <p:sp>
        <p:nvSpPr>
          <p:cNvPr id="214" name="Google Shape;214;p1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15" name="Google Shape;215;p13"/>
          <p:cNvSpPr txBox="1"/>
          <p:nvPr>
            <p:ph idx="1" type="body"/>
          </p:nvPr>
        </p:nvSpPr>
        <p:spPr>
          <a:xfrm>
            <a:off x="415650" y="1508925"/>
            <a:ext cx="8312700" cy="45720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Font typeface="Times New Roman"/>
              <a:buChar char="⚫"/>
            </a:pPr>
            <a:r>
              <a:rPr lang="en-US" sz="2100">
                <a:latin typeface="Times New Roman"/>
                <a:ea typeface="Times New Roman"/>
                <a:cs typeface="Times New Roman"/>
                <a:sym typeface="Times New Roman"/>
              </a:rPr>
              <a:t>In a our project we are focusing on to automatically generated wh type questions </a:t>
            </a:r>
            <a:endParaRPr sz="21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US" sz="2100">
                <a:latin typeface="Times New Roman"/>
                <a:ea typeface="Times New Roman"/>
                <a:cs typeface="Times New Roman"/>
                <a:sym typeface="Times New Roman"/>
              </a:rPr>
              <a:t>Some models may request contextual information.</a:t>
            </a:r>
            <a:endParaRPr sz="21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US" sz="2100">
                <a:latin typeface="Times New Roman"/>
                <a:ea typeface="Times New Roman"/>
                <a:cs typeface="Times New Roman"/>
                <a:sym typeface="Times New Roman"/>
              </a:rPr>
              <a:t>Any user can type paragraph on the bases of that questions will be generated </a:t>
            </a:r>
            <a:endParaRPr sz="21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US" sz="2100">
                <a:latin typeface="Times New Roman"/>
                <a:ea typeface="Times New Roman"/>
                <a:cs typeface="Times New Roman"/>
                <a:sym typeface="Times New Roman"/>
              </a:rPr>
              <a:t>User may request number of questions that he needs generate from model</a:t>
            </a:r>
            <a:endParaRPr sz="21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100">
              <a:latin typeface="Times New Roman"/>
              <a:ea typeface="Times New Roman"/>
              <a:cs typeface="Times New Roman"/>
              <a:sym typeface="Times New Roman"/>
            </a:endParaRPr>
          </a:p>
        </p:txBody>
      </p:sp>
      <p:pic>
        <p:nvPicPr>
          <p:cNvPr id="216" name="Google Shape;216;p13"/>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17" name="Google Shape;217;p13"/>
          <p:cNvSpPr txBox="1"/>
          <p:nvPr>
            <p:ph idx="11" type="ftr"/>
          </p:nvPr>
        </p:nvSpPr>
        <p:spPr>
          <a:xfrm>
            <a:off x="914400" y="6172200"/>
            <a:ext cx="792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SFIT-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3ee103a387_9_25"/>
          <p:cNvSpPr txBox="1"/>
          <p:nvPr>
            <p:ph type="title"/>
          </p:nvPr>
        </p:nvSpPr>
        <p:spPr>
          <a:xfrm>
            <a:off x="685800" y="30478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1"/>
              </a:buClr>
              <a:buSzPts val="1100"/>
              <a:buFont typeface="Arial"/>
              <a:buNone/>
            </a:pPr>
            <a:r>
              <a:rPr lang="en-US"/>
              <a:t>System Description</a:t>
            </a:r>
            <a:endParaRPr/>
          </a:p>
        </p:txBody>
      </p:sp>
      <p:sp>
        <p:nvSpPr>
          <p:cNvPr id="224" name="Google Shape;224;g13ee103a387_9_2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25" name="Google Shape;225;g13ee103a387_9_25"/>
          <p:cNvSpPr txBox="1"/>
          <p:nvPr>
            <p:ph idx="1" type="body"/>
          </p:nvPr>
        </p:nvSpPr>
        <p:spPr>
          <a:xfrm>
            <a:off x="463200" y="1628300"/>
            <a:ext cx="8376000" cy="4887900"/>
          </a:xfrm>
          <a:prstGeom prst="rect">
            <a:avLst/>
          </a:prstGeom>
          <a:noFill/>
          <a:ln>
            <a:noFill/>
          </a:ln>
        </p:spPr>
        <p:txBody>
          <a:bodyPr anchorCtr="0" anchor="t" bIns="45700" lIns="91425" spcFirstLastPara="1" rIns="91425" wrap="square" tIns="45700">
            <a:normAutofit/>
          </a:bodyPr>
          <a:lstStyle/>
          <a:p>
            <a:pPr indent="3335" lvl="0" marL="11446" rtl="0" algn="l">
              <a:lnSpc>
                <a:spcPct val="115000"/>
              </a:lnSpc>
              <a:spcBef>
                <a:spcPts val="374"/>
              </a:spcBef>
              <a:spcAft>
                <a:spcPts val="0"/>
              </a:spcAft>
              <a:buSzPts val="6120"/>
              <a:buNone/>
            </a:pPr>
            <a:r>
              <a:rPr lang="en-US" sz="1900">
                <a:latin typeface="Times New Roman"/>
                <a:ea typeface="Times New Roman"/>
                <a:cs typeface="Times New Roman"/>
                <a:sym typeface="Times New Roman"/>
              </a:rPr>
              <a:t>The question generation part of the system generates Wh type Questions For generation of Wh questions, the sentences are filtered as the entire text cannot be used to generate questions. We use the top sentences to generate our questions. To identify the top sentences we use </a:t>
            </a:r>
            <a:endParaRPr sz="1900">
              <a:latin typeface="Times New Roman"/>
              <a:ea typeface="Times New Roman"/>
              <a:cs typeface="Times New Roman"/>
              <a:sym typeface="Times New Roman"/>
            </a:endParaRPr>
          </a:p>
          <a:p>
            <a:pPr indent="0" lvl="0" marL="0" rtl="0" algn="l">
              <a:lnSpc>
                <a:spcPct val="115000"/>
              </a:lnSpc>
              <a:spcBef>
                <a:spcPts val="374"/>
              </a:spcBef>
              <a:spcAft>
                <a:spcPts val="0"/>
              </a:spcAft>
              <a:buClr>
                <a:schemeClr val="dk1"/>
              </a:buClr>
              <a:buSzPts val="1100"/>
              <a:buFont typeface="Arial"/>
              <a:buNone/>
            </a:pPr>
            <a:r>
              <a:rPr lang="en-US" sz="1900">
                <a:latin typeface="Times New Roman"/>
                <a:ea typeface="Times New Roman"/>
                <a:cs typeface="Times New Roman"/>
                <a:sym typeface="Times New Roman"/>
              </a:rPr>
              <a:t>     Training model or inference from terminal:</a:t>
            </a:r>
            <a:endParaRPr sz="1900">
              <a:latin typeface="Times New Roman"/>
              <a:ea typeface="Times New Roman"/>
              <a:cs typeface="Times New Roman"/>
              <a:sym typeface="Times New Roman"/>
            </a:endParaRPr>
          </a:p>
          <a:p>
            <a:pPr indent="0" lvl="0" marL="0" rtl="0" algn="l">
              <a:lnSpc>
                <a:spcPct val="115000"/>
              </a:lnSpc>
              <a:spcBef>
                <a:spcPts val="374"/>
              </a:spcBef>
              <a:spcAft>
                <a:spcPts val="0"/>
              </a:spcAft>
              <a:buClr>
                <a:schemeClr val="dk1"/>
              </a:buClr>
              <a:buSzPts val="1100"/>
              <a:buFont typeface="Arial"/>
              <a:buNone/>
            </a:pPr>
            <a:r>
              <a:rPr lang="en-US" sz="1900">
                <a:latin typeface="Times New Roman"/>
                <a:ea typeface="Times New Roman"/>
                <a:cs typeface="Times New Roman"/>
                <a:sym typeface="Times New Roman"/>
              </a:rPr>
              <a:t>SQuAD v2.0 is used as training data. </a:t>
            </a:r>
            <a:endParaRPr sz="1900">
              <a:latin typeface="Times New Roman"/>
              <a:ea typeface="Times New Roman"/>
              <a:cs typeface="Times New Roman"/>
              <a:sym typeface="Times New Roman"/>
            </a:endParaRPr>
          </a:p>
          <a:p>
            <a:pPr indent="0" lvl="0" marL="0" rtl="0" algn="l">
              <a:lnSpc>
                <a:spcPct val="115000"/>
              </a:lnSpc>
              <a:spcBef>
                <a:spcPts val="374"/>
              </a:spcBef>
              <a:spcAft>
                <a:spcPts val="0"/>
              </a:spcAft>
              <a:buClr>
                <a:schemeClr val="dk1"/>
              </a:buClr>
              <a:buSzPts val="1100"/>
              <a:buFont typeface="Arial"/>
              <a:buNone/>
            </a:pPr>
            <a:r>
              <a:rPr lang="en-US" sz="1900">
                <a:latin typeface="Times New Roman"/>
                <a:ea typeface="Times New Roman"/>
                <a:cs typeface="Times New Roman"/>
                <a:sym typeface="Times New Roman"/>
              </a:rPr>
              <a:t>The context and answer are treated as input, and the question as output.During training, the answer is given. </a:t>
            </a:r>
            <a:endParaRPr sz="1900">
              <a:latin typeface="Times New Roman"/>
              <a:ea typeface="Times New Roman"/>
              <a:cs typeface="Times New Roman"/>
              <a:sym typeface="Times New Roman"/>
            </a:endParaRPr>
          </a:p>
          <a:p>
            <a:pPr indent="0" lvl="0" marL="0" rtl="0" algn="l">
              <a:lnSpc>
                <a:spcPct val="115000"/>
              </a:lnSpc>
              <a:spcBef>
                <a:spcPts val="374"/>
              </a:spcBef>
              <a:spcAft>
                <a:spcPts val="0"/>
              </a:spcAft>
              <a:buClr>
                <a:schemeClr val="dk1"/>
              </a:buClr>
              <a:buSzPts val="1100"/>
              <a:buFont typeface="Arial"/>
              <a:buNone/>
            </a:pPr>
            <a:r>
              <a:rPr lang="en-US" sz="1900">
                <a:latin typeface="Times New Roman"/>
                <a:ea typeface="Times New Roman"/>
                <a:cs typeface="Times New Roman"/>
                <a:sym typeface="Times New Roman"/>
              </a:rPr>
              <a:t>However for inference, only the context is given and an answer is extracted from the context by T5 for summarisation.</a:t>
            </a:r>
            <a:endParaRPr sz="7600">
              <a:latin typeface="Times New Roman"/>
              <a:ea typeface="Times New Roman"/>
              <a:cs typeface="Times New Roman"/>
              <a:sym typeface="Times New Roman"/>
            </a:endParaRPr>
          </a:p>
          <a:p>
            <a:pPr indent="0" lvl="0" marL="0" rtl="0" algn="l">
              <a:lnSpc>
                <a:spcPct val="115000"/>
              </a:lnSpc>
              <a:spcBef>
                <a:spcPts val="374"/>
              </a:spcBef>
              <a:spcAft>
                <a:spcPts val="0"/>
              </a:spcAft>
              <a:buSzPts val="612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4000">
              <a:solidFill>
                <a:schemeClr val="dk2"/>
              </a:solidFill>
              <a:latin typeface="Libre Franklin"/>
              <a:ea typeface="Libre Franklin"/>
              <a:cs typeface="Libre Franklin"/>
              <a:sym typeface="Libre Franklin"/>
            </a:endParaRPr>
          </a:p>
        </p:txBody>
      </p:sp>
      <p:sp>
        <p:nvSpPr>
          <p:cNvPr id="226" name="Google Shape;226;g13ee103a387_9_25"/>
          <p:cNvSpPr txBox="1"/>
          <p:nvPr>
            <p:ph idx="11" type="ftr"/>
          </p:nvPr>
        </p:nvSpPr>
        <p:spPr>
          <a:xfrm>
            <a:off x="914400" y="6172200"/>
            <a:ext cx="792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SFIT-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pic>
        <p:nvPicPr>
          <p:cNvPr id="227" name="Google Shape;227;g13ee103a387_9_25"/>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3ee103a387_8_3"/>
          <p:cNvSpPr txBox="1"/>
          <p:nvPr>
            <p:ph type="title"/>
          </p:nvPr>
        </p:nvSpPr>
        <p:spPr>
          <a:xfrm>
            <a:off x="2171600" y="-12"/>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SzPts val="1800"/>
              <a:buNone/>
            </a:pPr>
            <a:r>
              <a:rPr lang="en-US"/>
              <a:t>System Description</a:t>
            </a:r>
            <a:endParaRPr/>
          </a:p>
        </p:txBody>
      </p:sp>
      <p:sp>
        <p:nvSpPr>
          <p:cNvPr id="234" name="Google Shape;234;g13ee103a387_8_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35" name="Google Shape;235;g13ee103a387_8_3"/>
          <p:cNvSpPr txBox="1"/>
          <p:nvPr>
            <p:ph idx="11" type="ftr"/>
          </p:nvPr>
        </p:nvSpPr>
        <p:spPr>
          <a:xfrm>
            <a:off x="914400" y="6172200"/>
            <a:ext cx="792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SFIT-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pic>
        <p:nvPicPr>
          <p:cNvPr id="236" name="Google Shape;236;g13ee103a387_8_3"/>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pic>
        <p:nvPicPr>
          <p:cNvPr id="237" name="Google Shape;237;g13ee103a387_8_3"/>
          <p:cNvPicPr preferRelativeResize="0"/>
          <p:nvPr/>
        </p:nvPicPr>
        <p:blipFill>
          <a:blip r:embed="rId4">
            <a:alphaModFix/>
          </a:blip>
          <a:stretch>
            <a:fillRect/>
          </a:stretch>
        </p:blipFill>
        <p:spPr>
          <a:xfrm>
            <a:off x="603500" y="1423428"/>
            <a:ext cx="7589526" cy="4173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ibre Franklin"/>
              <a:buNone/>
            </a:pPr>
            <a:r>
              <a:rPr lang="en-US"/>
              <a:t>Hardware &amp; Software Requirements</a:t>
            </a:r>
            <a:endParaRPr/>
          </a:p>
        </p:txBody>
      </p:sp>
      <p:sp>
        <p:nvSpPr>
          <p:cNvPr id="244" name="Google Shape;244;p1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45" name="Google Shape;245;p15"/>
          <p:cNvSpPr txBox="1"/>
          <p:nvPr>
            <p:ph idx="1" type="body"/>
          </p:nvPr>
        </p:nvSpPr>
        <p:spPr>
          <a:xfrm>
            <a:off x="914400" y="1346100"/>
            <a:ext cx="8006700" cy="4959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374"/>
              </a:spcBef>
              <a:spcAft>
                <a:spcPts val="0"/>
              </a:spcAft>
              <a:buNone/>
            </a:pPr>
            <a:r>
              <a:rPr b="1" lang="en-US" sz="1600">
                <a:latin typeface="Times New Roman"/>
                <a:ea typeface="Times New Roman"/>
                <a:cs typeface="Times New Roman"/>
                <a:sym typeface="Times New Roman"/>
              </a:rPr>
              <a:t>Hardware:</a:t>
            </a:r>
            <a:r>
              <a:rPr b="1" lang="en-US" sz="1400">
                <a:latin typeface="Times New Roman"/>
                <a:ea typeface="Times New Roman"/>
                <a:cs typeface="Times New Roman"/>
                <a:sym typeface="Times New Roman"/>
              </a:rPr>
              <a:t> </a:t>
            </a:r>
            <a:endParaRPr b="1" sz="1400">
              <a:latin typeface="Times New Roman"/>
              <a:ea typeface="Times New Roman"/>
              <a:cs typeface="Times New Roman"/>
              <a:sym typeface="Times New Roman"/>
            </a:endParaRPr>
          </a:p>
          <a:p>
            <a:pPr indent="-317500" lvl="0" marL="457200" rtl="0" algn="l">
              <a:lnSpc>
                <a:spcPct val="115000"/>
              </a:lnSpc>
              <a:spcBef>
                <a:spcPts val="374"/>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I3 processor-based computer or higher</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Memory: 8GB</a:t>
            </a:r>
            <a:endParaRPr sz="1400">
              <a:latin typeface="Times New Roman"/>
              <a:ea typeface="Times New Roman"/>
              <a:cs typeface="Times New Roman"/>
              <a:sym typeface="Times New Roman"/>
            </a:endParaRPr>
          </a:p>
          <a:p>
            <a:pPr indent="0" lvl="0" marL="457200" rtl="0" algn="l">
              <a:lnSpc>
                <a:spcPct val="115000"/>
              </a:lnSpc>
              <a:spcBef>
                <a:spcPts val="374"/>
              </a:spcBef>
              <a:spcAft>
                <a:spcPts val="0"/>
              </a:spcAft>
              <a:buNone/>
            </a:pPr>
            <a:r>
              <a:rPr b="1" lang="en-US" sz="1700">
                <a:latin typeface="Times New Roman"/>
                <a:ea typeface="Times New Roman"/>
                <a:cs typeface="Times New Roman"/>
                <a:sym typeface="Times New Roman"/>
              </a:rPr>
              <a:t>Technology:</a:t>
            </a:r>
            <a:endParaRPr b="1" sz="1500">
              <a:latin typeface="Times New Roman"/>
              <a:ea typeface="Times New Roman"/>
              <a:cs typeface="Times New Roman"/>
              <a:sym typeface="Times New Roman"/>
            </a:endParaRPr>
          </a:p>
          <a:p>
            <a:pPr indent="-323850" lvl="0" marL="1371600" rtl="0" algn="just">
              <a:lnSpc>
                <a:spcPct val="115000"/>
              </a:lnSpc>
              <a:spcBef>
                <a:spcPts val="0"/>
              </a:spcBef>
              <a:spcAft>
                <a:spcPts val="0"/>
              </a:spcAft>
              <a:buClr>
                <a:schemeClr val="dk1"/>
              </a:buClr>
              <a:buSzPts val="1500"/>
              <a:buFont typeface="Times New Roman"/>
              <a:buChar char="●"/>
            </a:pPr>
            <a:r>
              <a:rPr lang="en-US" sz="1500">
                <a:latin typeface="Times New Roman"/>
                <a:ea typeface="Times New Roman"/>
                <a:cs typeface="Times New Roman"/>
                <a:sym typeface="Times New Roman"/>
              </a:rPr>
              <a:t>Pytorch</a:t>
            </a:r>
            <a:endParaRPr sz="1500">
              <a:latin typeface="Times New Roman"/>
              <a:ea typeface="Times New Roman"/>
              <a:cs typeface="Times New Roman"/>
              <a:sym typeface="Times New Roman"/>
            </a:endParaRPr>
          </a:p>
          <a:p>
            <a:pPr indent="-323850" lvl="0" marL="1371600" rtl="0" algn="just">
              <a:lnSpc>
                <a:spcPct val="115000"/>
              </a:lnSpc>
              <a:spcBef>
                <a:spcPts val="0"/>
              </a:spcBef>
              <a:spcAft>
                <a:spcPts val="0"/>
              </a:spcAft>
              <a:buClr>
                <a:schemeClr val="dk1"/>
              </a:buClr>
              <a:buSzPts val="1500"/>
              <a:buFont typeface="Times New Roman"/>
              <a:buChar char="●"/>
            </a:pPr>
            <a:r>
              <a:rPr lang="en-US" sz="1500">
                <a:latin typeface="Times New Roman"/>
                <a:ea typeface="Times New Roman"/>
                <a:cs typeface="Times New Roman"/>
                <a:sym typeface="Times New Roman"/>
              </a:rPr>
              <a:t>Streamlit or Gradio</a:t>
            </a:r>
            <a:endParaRPr sz="1500">
              <a:latin typeface="Times New Roman"/>
              <a:ea typeface="Times New Roman"/>
              <a:cs typeface="Times New Roman"/>
              <a:sym typeface="Times New Roman"/>
            </a:endParaRPr>
          </a:p>
          <a:p>
            <a:pPr indent="-323850" lvl="0" marL="1371600" rtl="0" algn="just">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Hugging Face</a:t>
            </a:r>
            <a:r>
              <a:rPr lang="en-US" sz="1500">
                <a:latin typeface="Times New Roman"/>
                <a:ea typeface="Times New Roman"/>
                <a:cs typeface="Times New Roman"/>
                <a:sym typeface="Times New Roman"/>
              </a:rPr>
              <a:t> Transformers</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500">
                <a:latin typeface="Times New Roman"/>
                <a:ea typeface="Times New Roman"/>
                <a:cs typeface="Times New Roman"/>
                <a:sym typeface="Times New Roman"/>
              </a:rPr>
              <a:t>         </a:t>
            </a:r>
            <a:r>
              <a:rPr b="1" lang="en-US" sz="1400">
                <a:latin typeface="Times New Roman"/>
                <a:ea typeface="Times New Roman"/>
                <a:cs typeface="Times New Roman"/>
                <a:sym typeface="Times New Roman"/>
              </a:rPr>
              <a:t>Platform</a:t>
            </a:r>
            <a:r>
              <a:rPr b="1" lang="en-US" sz="1700">
                <a:latin typeface="Times New Roman"/>
                <a:ea typeface="Times New Roman"/>
                <a:cs typeface="Times New Roman"/>
                <a:sym typeface="Times New Roman"/>
              </a:rPr>
              <a:t>:</a:t>
            </a:r>
            <a:endParaRPr b="1"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None/>
            </a:pPr>
            <a:r>
              <a:rPr lang="en-US" sz="1500">
                <a:latin typeface="Times New Roman"/>
                <a:ea typeface="Times New Roman"/>
                <a:cs typeface="Times New Roman"/>
                <a:sym typeface="Times New Roman"/>
              </a:rPr>
              <a:t>●  	Windows</a:t>
            </a:r>
            <a:endParaRPr sz="1500">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rPr lang="en-US" sz="1500">
                <a:latin typeface="Times New Roman"/>
                <a:ea typeface="Times New Roman"/>
                <a:cs typeface="Times New Roman"/>
                <a:sym typeface="Times New Roman"/>
              </a:rPr>
              <a:t>●  	Linux</a:t>
            </a:r>
            <a:endParaRPr sz="1500">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b="1" lang="en-US" sz="1700">
                <a:latin typeface="Times New Roman"/>
                <a:ea typeface="Times New Roman"/>
                <a:cs typeface="Times New Roman"/>
                <a:sym typeface="Times New Roman"/>
              </a:rPr>
              <a:t>Tools:</a:t>
            </a:r>
            <a:endParaRPr b="1" sz="1700">
              <a:latin typeface="Times New Roman"/>
              <a:ea typeface="Times New Roman"/>
              <a:cs typeface="Times New Roman"/>
              <a:sym typeface="Times New Roman"/>
            </a:endParaRPr>
          </a:p>
          <a:p>
            <a:pPr indent="-323850" lvl="0" marL="914400" rtl="0" algn="l">
              <a:lnSpc>
                <a:spcPct val="115000"/>
              </a:lnSpc>
              <a:spcBef>
                <a:spcPts val="1200"/>
              </a:spcBef>
              <a:spcAft>
                <a:spcPts val="0"/>
              </a:spcAft>
              <a:buClr>
                <a:schemeClr val="dk1"/>
              </a:buClr>
              <a:buSzPts val="1500"/>
              <a:buFont typeface="Times New Roman"/>
              <a:buChar char="●"/>
            </a:pPr>
            <a:r>
              <a:rPr lang="en-US" sz="1500">
                <a:latin typeface="Times New Roman"/>
                <a:ea typeface="Times New Roman"/>
                <a:cs typeface="Times New Roman"/>
                <a:sym typeface="Times New Roman"/>
              </a:rPr>
              <a:t>Visual Studio Code</a:t>
            </a:r>
            <a:endParaRPr sz="1500">
              <a:latin typeface="Times New Roman"/>
              <a:ea typeface="Times New Roman"/>
              <a:cs typeface="Times New Roman"/>
              <a:sym typeface="Times New Roman"/>
            </a:endParaRPr>
          </a:p>
          <a:p>
            <a:pPr indent="-323850" lvl="0" marL="914400" rtl="0" algn="l">
              <a:lnSpc>
                <a:spcPct val="115000"/>
              </a:lnSpc>
              <a:spcBef>
                <a:spcPts val="1200"/>
              </a:spcBef>
              <a:spcAft>
                <a:spcPts val="1200"/>
              </a:spcAft>
              <a:buSzPts val="1500"/>
              <a:buFont typeface="Times New Roman"/>
              <a:buChar char="●"/>
            </a:pPr>
            <a:r>
              <a:rPr lang="en-US" sz="1500">
                <a:latin typeface="Times New Roman"/>
                <a:ea typeface="Times New Roman"/>
                <a:cs typeface="Times New Roman"/>
                <a:sym typeface="Times New Roman"/>
              </a:rPr>
              <a:t>Collab (24GB GPU)</a:t>
            </a:r>
            <a:endParaRPr sz="1500">
              <a:latin typeface="Times New Roman"/>
              <a:ea typeface="Times New Roman"/>
              <a:cs typeface="Times New Roman"/>
              <a:sym typeface="Times New Roman"/>
            </a:endParaRPr>
          </a:p>
        </p:txBody>
      </p:sp>
      <p:pic>
        <p:nvPicPr>
          <p:cNvPr id="246" name="Google Shape;246;p15"/>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47" name="Google Shape;247;p15"/>
          <p:cNvSpPr txBox="1"/>
          <p:nvPr>
            <p:ph idx="11" type="ftr"/>
          </p:nvPr>
        </p:nvSpPr>
        <p:spPr>
          <a:xfrm>
            <a:off x="914400" y="6172200"/>
            <a:ext cx="792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S</a:t>
            </a:r>
            <a:r>
              <a:rPr lang="en-US"/>
              <a:t>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Conclusions </a:t>
            </a:r>
            <a:endParaRPr/>
          </a:p>
        </p:txBody>
      </p:sp>
      <p:sp>
        <p:nvSpPr>
          <p:cNvPr id="254" name="Google Shape;254;p1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55" name="Google Shape;255;p1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57150" rtl="0" algn="l">
              <a:lnSpc>
                <a:spcPct val="100000"/>
              </a:lnSpc>
              <a:spcBef>
                <a:spcPts val="0"/>
              </a:spcBef>
              <a:spcAft>
                <a:spcPts val="0"/>
              </a:spcAft>
              <a:buSzPts val="2210"/>
              <a:buNone/>
            </a:pPr>
            <a:r>
              <a:rPr lang="en-US" sz="2400">
                <a:latin typeface="Times New Roman"/>
                <a:ea typeface="Times New Roman"/>
                <a:cs typeface="Times New Roman"/>
                <a:sym typeface="Times New Roman"/>
              </a:rPr>
              <a:t>With the help of the above system requirements, we would be demonstrating the project on Automated Question Generator for instructors for their assessment.</a:t>
            </a:r>
            <a:endParaRPr sz="2400">
              <a:latin typeface="Times New Roman"/>
              <a:ea typeface="Times New Roman"/>
              <a:cs typeface="Times New Roman"/>
              <a:sym typeface="Times New Roman"/>
            </a:endParaRPr>
          </a:p>
        </p:txBody>
      </p:sp>
      <p:pic>
        <p:nvPicPr>
          <p:cNvPr id="256" name="Google Shape;256;p16"/>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57" name="Google Shape;257;p16"/>
          <p:cNvSpPr txBox="1"/>
          <p:nvPr>
            <p:ph idx="11" type="ftr"/>
          </p:nvPr>
        </p:nvSpPr>
        <p:spPr>
          <a:xfrm>
            <a:off x="914400" y="6172200"/>
            <a:ext cx="792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SFIT-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type="title"/>
          </p:nvPr>
        </p:nvSpPr>
        <p:spPr>
          <a:xfrm>
            <a:off x="328350" y="-174262"/>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References</a:t>
            </a:r>
            <a:endParaRPr/>
          </a:p>
        </p:txBody>
      </p:sp>
      <p:sp>
        <p:nvSpPr>
          <p:cNvPr id="264" name="Google Shape;264;p1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65" name="Google Shape;265;p17"/>
          <p:cNvSpPr txBox="1"/>
          <p:nvPr>
            <p:ph idx="1" type="body"/>
          </p:nvPr>
        </p:nvSpPr>
        <p:spPr>
          <a:xfrm>
            <a:off x="238950" y="935100"/>
            <a:ext cx="8666100" cy="5237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[1]</a:t>
            </a:r>
            <a:r>
              <a:rPr lang="en-US" sz="1800">
                <a:solidFill>
                  <a:srgbClr val="222222"/>
                </a:solidFill>
                <a:highlight>
                  <a:srgbClr val="FFFFFF"/>
                </a:highlight>
                <a:latin typeface="Times New Roman"/>
                <a:ea typeface="Times New Roman"/>
                <a:cs typeface="Times New Roman"/>
                <a:sym typeface="Times New Roman"/>
              </a:rPr>
              <a:t>Lopez, Luis Enrico, et al. "Simplifying paragraph-level question generation via transformer language models." </a:t>
            </a:r>
            <a:r>
              <a:rPr i="1" lang="en-US" sz="1800">
                <a:solidFill>
                  <a:srgbClr val="222222"/>
                </a:solidFill>
                <a:highlight>
                  <a:srgbClr val="FFFFFF"/>
                </a:highlight>
                <a:latin typeface="Times New Roman"/>
                <a:ea typeface="Times New Roman"/>
                <a:cs typeface="Times New Roman"/>
                <a:sym typeface="Times New Roman"/>
              </a:rPr>
              <a:t>Pacific Rim International Conference on Artificial Intelligence</a:t>
            </a:r>
            <a:r>
              <a:rPr lang="en-US" sz="1800">
                <a:solidFill>
                  <a:srgbClr val="222222"/>
                </a:solidFill>
                <a:highlight>
                  <a:srgbClr val="FFFFFF"/>
                </a:highlight>
                <a:latin typeface="Times New Roman"/>
                <a:ea typeface="Times New Roman"/>
                <a:cs typeface="Times New Roman"/>
                <a:sym typeface="Times New Roman"/>
              </a:rPr>
              <a:t>. Springer, Cham, 2021.</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[2] </a:t>
            </a:r>
            <a:r>
              <a:rPr lang="en-US" sz="1800">
                <a:solidFill>
                  <a:srgbClr val="212529"/>
                </a:solidFill>
                <a:latin typeface="Times New Roman"/>
                <a:ea typeface="Times New Roman"/>
                <a:cs typeface="Times New Roman"/>
                <a:sym typeface="Times New Roman"/>
              </a:rPr>
              <a:t>Yao Zhao, Xiaochuan Ni, Yuanyuan Ding, and Qifa Ke. 2018. </a:t>
            </a:r>
            <a:r>
              <a:rPr lang="en-US" sz="1800" u="sng">
                <a:solidFill>
                  <a:srgbClr val="2D4866"/>
                </a:solidFill>
                <a:latin typeface="Times New Roman"/>
                <a:ea typeface="Times New Roman"/>
                <a:cs typeface="Times New Roman"/>
                <a:sym typeface="Times New Roman"/>
                <a:hlinkClick r:id="rId3">
                  <a:extLst>
                    <a:ext uri="{A12FA001-AC4F-418D-AE19-62706E023703}">
                      <ahyp:hlinkClr val="tx"/>
                    </a:ext>
                  </a:extLst>
                </a:hlinkClick>
              </a:rPr>
              <a:t>Paragraph-level Neural Question Generation with Maxout Pointer and Gated Self-attention Networks</a:t>
            </a:r>
            <a:r>
              <a:rPr lang="en-US" sz="1800">
                <a:solidFill>
                  <a:srgbClr val="212529"/>
                </a:solidFill>
                <a:latin typeface="Times New Roman"/>
                <a:ea typeface="Times New Roman"/>
                <a:cs typeface="Times New Roman"/>
                <a:sym typeface="Times New Roman"/>
              </a:rPr>
              <a:t>. In </a:t>
            </a:r>
            <a:r>
              <a:rPr i="1" lang="en-US" sz="1800">
                <a:solidFill>
                  <a:srgbClr val="212529"/>
                </a:solidFill>
                <a:latin typeface="Times New Roman"/>
                <a:ea typeface="Times New Roman"/>
                <a:cs typeface="Times New Roman"/>
                <a:sym typeface="Times New Roman"/>
              </a:rPr>
              <a:t>Proceedings of the 2018 Conference on Empirical Methods in Natural Language Processing</a:t>
            </a:r>
            <a:r>
              <a:rPr lang="en-US" sz="1800">
                <a:solidFill>
                  <a:srgbClr val="212529"/>
                </a:solidFill>
                <a:latin typeface="Times New Roman"/>
                <a:ea typeface="Times New Roman"/>
                <a:cs typeface="Times New Roman"/>
                <a:sym typeface="Times New Roman"/>
              </a:rPr>
              <a:t>, pages 3901–3910, Brussels, Belgium. Association for Computational Linguistics.</a:t>
            </a:r>
            <a:endParaRPr sz="1800">
              <a:solidFill>
                <a:srgbClr val="212529"/>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212529"/>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[3]</a:t>
            </a:r>
            <a:r>
              <a:rPr lang="en-US" sz="1800">
                <a:solidFill>
                  <a:srgbClr val="333333"/>
                </a:solidFill>
                <a:highlight>
                  <a:srgbClr val="FFFFFF"/>
                </a:highlight>
                <a:latin typeface="Times New Roman"/>
                <a:ea typeface="Times New Roman"/>
                <a:cs typeface="Times New Roman"/>
                <a:sym typeface="Times New Roman"/>
              </a:rPr>
              <a:t>G. Kumar, R. E. Banchs and L. F. D'Haro, "Automatic fill-the-blank question generator for student self-assessment," </a:t>
            </a:r>
            <a:r>
              <a:rPr i="1" lang="en-US" sz="1800">
                <a:solidFill>
                  <a:srgbClr val="333333"/>
                </a:solidFill>
                <a:highlight>
                  <a:srgbClr val="FFFFFF"/>
                </a:highlight>
                <a:latin typeface="Times New Roman"/>
                <a:ea typeface="Times New Roman"/>
                <a:cs typeface="Times New Roman"/>
                <a:sym typeface="Times New Roman"/>
              </a:rPr>
              <a:t>2015 IEEE Frontiers in Education Conference (FIE)</a:t>
            </a:r>
            <a:r>
              <a:rPr lang="en-US" sz="1800">
                <a:solidFill>
                  <a:srgbClr val="333333"/>
                </a:solidFill>
                <a:highlight>
                  <a:srgbClr val="FFFFFF"/>
                </a:highlight>
                <a:latin typeface="Times New Roman"/>
                <a:ea typeface="Times New Roman"/>
                <a:cs typeface="Times New Roman"/>
                <a:sym typeface="Times New Roman"/>
              </a:rPr>
              <a:t>, 2015, pp. 1-3, doi: 10.1109/FIE.2015.7344291.</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[4] </a:t>
            </a:r>
            <a:r>
              <a:rPr lang="en-US" sz="18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https://cft.vanderbilt.edu/guides-sub-pages/blooms-taxonomy/</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(accessed on 5/08/2022 2:45pm)</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SzPts val="1100"/>
              <a:buNone/>
            </a:pPr>
            <a:r>
              <a:t/>
            </a:r>
            <a:endParaRPr sz="1200"/>
          </a:p>
        </p:txBody>
      </p:sp>
      <p:pic>
        <p:nvPicPr>
          <p:cNvPr id="266" name="Google Shape;266;p17"/>
          <p:cNvPicPr preferRelativeResize="0"/>
          <p:nvPr/>
        </p:nvPicPr>
        <p:blipFill rotWithShape="1">
          <a:blip r:embed="rId5">
            <a:alphaModFix/>
          </a:blip>
          <a:srcRect b="0" l="0" r="0" t="0"/>
          <a:stretch/>
        </p:blipFill>
        <p:spPr>
          <a:xfrm>
            <a:off x="8305800" y="6172200"/>
            <a:ext cx="533400" cy="524282"/>
          </a:xfrm>
          <a:prstGeom prst="rect">
            <a:avLst/>
          </a:prstGeom>
          <a:noFill/>
          <a:ln>
            <a:noFill/>
          </a:ln>
        </p:spPr>
      </p:pic>
      <p:sp>
        <p:nvSpPr>
          <p:cNvPr id="267" name="Google Shape;267;p17"/>
          <p:cNvSpPr txBox="1"/>
          <p:nvPr>
            <p:ph idx="11" type="ftr"/>
          </p:nvPr>
        </p:nvSpPr>
        <p:spPr>
          <a:xfrm>
            <a:off x="914400" y="6205738"/>
            <a:ext cx="792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SFIT-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Questions??</a:t>
            </a:r>
            <a:endParaRPr/>
          </a:p>
        </p:txBody>
      </p:sp>
      <p:sp>
        <p:nvSpPr>
          <p:cNvPr id="273" name="Google Shape;273;p18"/>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4590"/>
              <a:buNone/>
            </a:pPr>
            <a:r>
              <a:rPr b="1" lang="en-US" sz="5400">
                <a:latin typeface="Libre Franklin"/>
                <a:ea typeface="Libre Franklin"/>
                <a:cs typeface="Libre Franklin"/>
                <a:sym typeface="Libre Franklin"/>
              </a:rPr>
              <a:t>Thank You!</a:t>
            </a:r>
            <a:endParaRPr/>
          </a:p>
        </p:txBody>
      </p:sp>
      <p:sp>
        <p:nvSpPr>
          <p:cNvPr id="274" name="Google Shape;274;p18"/>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75" name="Google Shape;275;p18"/>
          <p:cNvSpPr txBox="1"/>
          <p:nvPr>
            <p:ph idx="11" type="ftr"/>
          </p:nvPr>
        </p:nvSpPr>
        <p:spPr>
          <a:xfrm>
            <a:off x="914400" y="6172200"/>
            <a:ext cx="792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SFIT-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pic>
        <p:nvPicPr>
          <p:cNvPr id="276" name="Google Shape;276;p18"/>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914400" y="274638"/>
            <a:ext cx="7772400" cy="792162"/>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Content</a:t>
            </a:r>
            <a:endParaRPr/>
          </a:p>
        </p:txBody>
      </p:sp>
      <p:sp>
        <p:nvSpPr>
          <p:cNvPr id="115" name="Google Shape;115;p2"/>
          <p:cNvSpPr txBox="1"/>
          <p:nvPr>
            <p:ph idx="11" type="ftr"/>
          </p:nvPr>
        </p:nvSpPr>
        <p:spPr>
          <a:xfrm>
            <a:off x="914400" y="6172200"/>
            <a:ext cx="80883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4A86E8"/>
                </a:solidFill>
              </a:rPr>
              <a:t>SF</a:t>
            </a:r>
            <a:r>
              <a:rPr lang="en-US" sz="1300">
                <a:solidFill>
                  <a:srgbClr val="4A86E8"/>
                </a:solidFill>
              </a:rPr>
              <a:t>IT- IT department                                </a:t>
            </a:r>
            <a:r>
              <a:rPr lang="en-US" sz="1600">
                <a:solidFill>
                  <a:srgbClr val="4A86E8"/>
                </a:solidFill>
              </a:rPr>
              <a: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endParaRPr sz="1300">
              <a:solidFill>
                <a:srgbClr val="6D9EEB"/>
              </a:solidFill>
            </a:endParaRPr>
          </a:p>
        </p:txBody>
      </p:sp>
      <p:sp>
        <p:nvSpPr>
          <p:cNvPr id="116" name="Google Shape;116;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17" name="Google Shape;117;p2"/>
          <p:cNvSpPr txBox="1"/>
          <p:nvPr>
            <p:ph idx="1" type="body"/>
          </p:nvPr>
        </p:nvSpPr>
        <p:spPr>
          <a:xfrm>
            <a:off x="914400" y="990600"/>
            <a:ext cx="7772400" cy="5181600"/>
          </a:xfrm>
          <a:prstGeom prst="rect">
            <a:avLst/>
          </a:prstGeom>
          <a:noFill/>
          <a:ln>
            <a:noFill/>
          </a:ln>
        </p:spPr>
        <p:txBody>
          <a:bodyPr anchorCtr="0" anchor="t" bIns="45700" lIns="91425" spcFirstLastPara="1" rIns="91425" wrap="square" tIns="45700">
            <a:normAutofit/>
          </a:bodyPr>
          <a:lstStyle/>
          <a:p>
            <a:pPr indent="-198120" lvl="0" marL="274320" rtl="0" algn="l">
              <a:lnSpc>
                <a:spcPct val="100000"/>
              </a:lnSpc>
              <a:spcBef>
                <a:spcPts val="0"/>
              </a:spcBef>
              <a:spcAft>
                <a:spcPts val="0"/>
              </a:spcAft>
              <a:buSzPts val="1010"/>
              <a:buFont typeface="Times New Roman"/>
              <a:buChar char="⚫"/>
            </a:pPr>
            <a:r>
              <a:rPr lang="en-US">
                <a:latin typeface="Times New Roman"/>
                <a:ea typeface="Times New Roman"/>
                <a:cs typeface="Times New Roman"/>
                <a:sym typeface="Times New Roman"/>
              </a:rPr>
              <a:t>Introduction </a:t>
            </a:r>
            <a:endParaRPr>
              <a:latin typeface="Times New Roman"/>
              <a:ea typeface="Times New Roman"/>
              <a:cs typeface="Times New Roman"/>
              <a:sym typeface="Times New Roman"/>
            </a:endParaRPr>
          </a:p>
          <a:p>
            <a:pPr indent="-198120" lvl="0" marL="274320" rtl="0" algn="l">
              <a:lnSpc>
                <a:spcPct val="100000"/>
              </a:lnSpc>
              <a:spcBef>
                <a:spcPts val="580"/>
              </a:spcBef>
              <a:spcAft>
                <a:spcPts val="0"/>
              </a:spcAft>
              <a:buSzPts val="1010"/>
              <a:buFont typeface="Times New Roman"/>
              <a:buChar char="⚫"/>
            </a:pPr>
            <a:r>
              <a:rPr lang="en-US">
                <a:latin typeface="Times New Roman"/>
                <a:ea typeface="Times New Roman"/>
                <a:cs typeface="Times New Roman"/>
                <a:sym typeface="Times New Roman"/>
              </a:rPr>
              <a:t>Review of Literature</a:t>
            </a:r>
            <a:endParaRPr>
              <a:latin typeface="Times New Roman"/>
              <a:ea typeface="Times New Roman"/>
              <a:cs typeface="Times New Roman"/>
              <a:sym typeface="Times New Roman"/>
            </a:endParaRPr>
          </a:p>
          <a:p>
            <a:pPr indent="-198120" lvl="0" marL="274320" rtl="0" algn="l">
              <a:lnSpc>
                <a:spcPct val="100000"/>
              </a:lnSpc>
              <a:spcBef>
                <a:spcPts val="580"/>
              </a:spcBef>
              <a:spcAft>
                <a:spcPts val="0"/>
              </a:spcAft>
              <a:buSzPts val="1010"/>
              <a:buFont typeface="Times New Roman"/>
              <a:buChar char="⚫"/>
            </a:pPr>
            <a:r>
              <a:rPr lang="en-US">
                <a:latin typeface="Times New Roman"/>
                <a:ea typeface="Times New Roman"/>
                <a:cs typeface="Times New Roman"/>
                <a:sym typeface="Times New Roman"/>
              </a:rPr>
              <a:t>Research Gaps Identified</a:t>
            </a:r>
            <a:endParaRPr>
              <a:latin typeface="Times New Roman"/>
              <a:ea typeface="Times New Roman"/>
              <a:cs typeface="Times New Roman"/>
              <a:sym typeface="Times New Roman"/>
            </a:endParaRPr>
          </a:p>
          <a:p>
            <a:pPr indent="-198120" lvl="0" marL="274320" rtl="0" algn="l">
              <a:lnSpc>
                <a:spcPct val="100000"/>
              </a:lnSpc>
              <a:spcBef>
                <a:spcPts val="580"/>
              </a:spcBef>
              <a:spcAft>
                <a:spcPts val="0"/>
              </a:spcAft>
              <a:buSzPts val="1010"/>
              <a:buFont typeface="Times New Roman"/>
              <a:buChar char="⚫"/>
            </a:pPr>
            <a:r>
              <a:rPr lang="en-US">
                <a:latin typeface="Times New Roman"/>
                <a:ea typeface="Times New Roman"/>
                <a:cs typeface="Times New Roman"/>
                <a:sym typeface="Times New Roman"/>
              </a:rPr>
              <a:t>Problem Definition &amp; Objectives</a:t>
            </a:r>
            <a:endParaRPr>
              <a:latin typeface="Times New Roman"/>
              <a:ea typeface="Times New Roman"/>
              <a:cs typeface="Times New Roman"/>
              <a:sym typeface="Times New Roman"/>
            </a:endParaRPr>
          </a:p>
          <a:p>
            <a:pPr indent="-198120" lvl="0" marL="274320" rtl="0" algn="l">
              <a:lnSpc>
                <a:spcPct val="100000"/>
              </a:lnSpc>
              <a:spcBef>
                <a:spcPts val="580"/>
              </a:spcBef>
              <a:spcAft>
                <a:spcPts val="0"/>
              </a:spcAft>
              <a:buSzPts val="1010"/>
              <a:buFont typeface="Times New Roman"/>
              <a:buChar char="⚫"/>
            </a:pPr>
            <a:r>
              <a:rPr lang="en-US">
                <a:latin typeface="Times New Roman"/>
                <a:ea typeface="Times New Roman"/>
                <a:cs typeface="Times New Roman"/>
                <a:sym typeface="Times New Roman"/>
              </a:rPr>
              <a:t>Proposed Solution</a:t>
            </a:r>
            <a:endParaRPr>
              <a:latin typeface="Times New Roman"/>
              <a:ea typeface="Times New Roman"/>
              <a:cs typeface="Times New Roman"/>
              <a:sym typeface="Times New Roman"/>
            </a:endParaRPr>
          </a:p>
          <a:p>
            <a:pPr indent="-198120" lvl="0" marL="274320" rtl="0" algn="l">
              <a:lnSpc>
                <a:spcPct val="100000"/>
              </a:lnSpc>
              <a:spcBef>
                <a:spcPts val="580"/>
              </a:spcBef>
              <a:spcAft>
                <a:spcPts val="0"/>
              </a:spcAft>
              <a:buSzPts val="1010"/>
              <a:buFont typeface="Times New Roman"/>
              <a:buChar char="⚫"/>
            </a:pPr>
            <a:r>
              <a:rPr lang="en-US">
                <a:latin typeface="Times New Roman"/>
                <a:ea typeface="Times New Roman"/>
                <a:cs typeface="Times New Roman"/>
                <a:sym typeface="Times New Roman"/>
              </a:rPr>
              <a:t>Scope of Project</a:t>
            </a:r>
            <a:endParaRPr>
              <a:latin typeface="Times New Roman"/>
              <a:ea typeface="Times New Roman"/>
              <a:cs typeface="Times New Roman"/>
              <a:sym typeface="Times New Roman"/>
            </a:endParaRPr>
          </a:p>
          <a:p>
            <a:pPr indent="-198120" lvl="0" marL="274320" rtl="0" algn="l">
              <a:lnSpc>
                <a:spcPct val="100000"/>
              </a:lnSpc>
              <a:spcBef>
                <a:spcPts val="580"/>
              </a:spcBef>
              <a:spcAft>
                <a:spcPts val="0"/>
              </a:spcAft>
              <a:buSzPts val="1010"/>
              <a:buFont typeface="Times New Roman"/>
              <a:buChar char="⚫"/>
            </a:pPr>
            <a:r>
              <a:rPr lang="en-US">
                <a:latin typeface="Times New Roman"/>
                <a:ea typeface="Times New Roman"/>
                <a:cs typeface="Times New Roman"/>
                <a:sym typeface="Times New Roman"/>
              </a:rPr>
              <a:t>System Description</a:t>
            </a:r>
            <a:endParaRPr>
              <a:latin typeface="Times New Roman"/>
              <a:ea typeface="Times New Roman"/>
              <a:cs typeface="Times New Roman"/>
              <a:sym typeface="Times New Roman"/>
            </a:endParaRPr>
          </a:p>
          <a:p>
            <a:pPr indent="-156209" lvl="1" marL="548640" rtl="0" algn="l">
              <a:lnSpc>
                <a:spcPct val="100000"/>
              </a:lnSpc>
              <a:spcBef>
                <a:spcPts val="370"/>
              </a:spcBef>
              <a:spcAft>
                <a:spcPts val="0"/>
              </a:spcAft>
              <a:buSzPts val="900"/>
              <a:buFont typeface="Times New Roman"/>
              <a:buChar char="⚫"/>
            </a:pPr>
            <a:r>
              <a:rPr i="1" lang="en-US">
                <a:latin typeface="Times New Roman"/>
                <a:ea typeface="Times New Roman"/>
                <a:cs typeface="Times New Roman"/>
                <a:sym typeface="Times New Roman"/>
              </a:rPr>
              <a:t>Architecture or block diagram (broader topic/algorithm)</a:t>
            </a:r>
            <a:endParaRPr>
              <a:latin typeface="Times New Roman"/>
              <a:ea typeface="Times New Roman"/>
              <a:cs typeface="Times New Roman"/>
              <a:sym typeface="Times New Roman"/>
            </a:endParaRPr>
          </a:p>
          <a:p>
            <a:pPr indent="-156209" lvl="1" marL="548640" rtl="0" algn="l">
              <a:lnSpc>
                <a:spcPct val="100000"/>
              </a:lnSpc>
              <a:spcBef>
                <a:spcPts val="370"/>
              </a:spcBef>
              <a:spcAft>
                <a:spcPts val="0"/>
              </a:spcAft>
              <a:buSzPts val="900"/>
              <a:buFont typeface="Times New Roman"/>
              <a:buChar char="⚫"/>
            </a:pPr>
            <a:r>
              <a:rPr i="1" lang="en-US">
                <a:latin typeface="Times New Roman"/>
                <a:ea typeface="Times New Roman"/>
                <a:cs typeface="Times New Roman"/>
                <a:sym typeface="Times New Roman"/>
              </a:rPr>
              <a:t>Explanation of individual blocks (if exists) or algorithm</a:t>
            </a:r>
            <a:endParaRPr>
              <a:latin typeface="Times New Roman"/>
              <a:ea typeface="Times New Roman"/>
              <a:cs typeface="Times New Roman"/>
              <a:sym typeface="Times New Roman"/>
            </a:endParaRPr>
          </a:p>
          <a:p>
            <a:pPr indent="-198120" lvl="0" marL="274320" rtl="0" algn="l">
              <a:lnSpc>
                <a:spcPct val="100000"/>
              </a:lnSpc>
              <a:spcBef>
                <a:spcPts val="580"/>
              </a:spcBef>
              <a:spcAft>
                <a:spcPts val="0"/>
              </a:spcAft>
              <a:buSzPts val="1010"/>
              <a:buFont typeface="Times New Roman"/>
              <a:buChar char="⚫"/>
            </a:pPr>
            <a:r>
              <a:rPr lang="en-US">
                <a:latin typeface="Times New Roman"/>
                <a:ea typeface="Times New Roman"/>
                <a:cs typeface="Times New Roman"/>
                <a:sym typeface="Times New Roman"/>
              </a:rPr>
              <a:t>Hardware &amp; Software Requirements</a:t>
            </a:r>
            <a:endParaRPr>
              <a:latin typeface="Times New Roman"/>
              <a:ea typeface="Times New Roman"/>
              <a:cs typeface="Times New Roman"/>
              <a:sym typeface="Times New Roman"/>
            </a:endParaRPr>
          </a:p>
        </p:txBody>
      </p:sp>
      <p:pic>
        <p:nvPicPr>
          <p:cNvPr id="118" name="Google Shape;118;p2"/>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914400" y="3508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Introduction </a:t>
            </a:r>
            <a:endParaRPr/>
          </a:p>
        </p:txBody>
      </p:sp>
      <p:sp>
        <p:nvSpPr>
          <p:cNvPr id="125" name="Google Shape;125;p3"/>
          <p:cNvSpPr txBox="1"/>
          <p:nvPr>
            <p:ph idx="11" type="ftr"/>
          </p:nvPr>
        </p:nvSpPr>
        <p:spPr>
          <a:xfrm>
            <a:off x="914400" y="6172200"/>
            <a:ext cx="79248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lang="en-US"/>
              <a:t>SFIT-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lnSpc>
                <a:spcPct val="100000"/>
              </a:lnSpc>
              <a:spcBef>
                <a:spcPts val="0"/>
              </a:spcBef>
              <a:spcAft>
                <a:spcPts val="0"/>
              </a:spcAft>
              <a:buSzPts val="1400"/>
              <a:buNone/>
            </a:pPr>
            <a:r>
              <a:rPr lang="en-US"/>
              <a:t> </a:t>
            </a:r>
            <a:endParaRPr/>
          </a:p>
        </p:txBody>
      </p:sp>
      <p:sp>
        <p:nvSpPr>
          <p:cNvPr id="126" name="Google Shape;126;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27" name="Google Shape;127;p3"/>
          <p:cNvSpPr txBox="1"/>
          <p:nvPr>
            <p:ph idx="1" type="body"/>
          </p:nvPr>
        </p:nvSpPr>
        <p:spPr>
          <a:xfrm>
            <a:off x="386550" y="1447800"/>
            <a:ext cx="8300400" cy="4572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338"/>
              </a:spcBef>
              <a:spcAft>
                <a:spcPts val="0"/>
              </a:spcAft>
              <a:buNone/>
            </a:pPr>
            <a:r>
              <a:rPr lang="en-US" sz="2400">
                <a:solidFill>
                  <a:srgbClr val="0B0B0B"/>
                </a:solidFill>
                <a:latin typeface="Times New Roman"/>
                <a:ea typeface="Times New Roman"/>
                <a:cs typeface="Times New Roman"/>
                <a:sym typeface="Times New Roman"/>
              </a:rPr>
              <a:t>Question generation has a lot of use cases with the most prominent one being the ability to generate quick assessments from any given content. It would help to assess any instructors in generating information/data. Question answering (QA) is a computer science discipline within the fields of information retrieval and natural language processing (NLP), which is concerned with building systems that generates questions from the given context posed by humans in a natural language. Moreover, we would be focusing on the remembering and Analyzing level of Bloom’s Taxonomy.</a:t>
            </a:r>
            <a:endParaRPr sz="2400">
              <a:solidFill>
                <a:srgbClr val="0B0B0B"/>
              </a:solidFill>
              <a:latin typeface="Times New Roman"/>
              <a:ea typeface="Times New Roman"/>
              <a:cs typeface="Times New Roman"/>
              <a:sym typeface="Times New Roman"/>
            </a:endParaRPr>
          </a:p>
        </p:txBody>
      </p:sp>
      <p:pic>
        <p:nvPicPr>
          <p:cNvPr id="128" name="Google Shape;128;p3"/>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3ee103a387_0_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Introduction </a:t>
            </a:r>
            <a:endParaRPr/>
          </a:p>
        </p:txBody>
      </p:sp>
      <p:sp>
        <p:nvSpPr>
          <p:cNvPr id="135" name="Google Shape;135;g13ee103a387_0_5"/>
          <p:cNvSpPr txBox="1"/>
          <p:nvPr>
            <p:ph idx="11" type="ftr"/>
          </p:nvPr>
        </p:nvSpPr>
        <p:spPr>
          <a:xfrm>
            <a:off x="914400" y="6172200"/>
            <a:ext cx="79248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lnSpc>
                <a:spcPct val="100000"/>
              </a:lnSpc>
              <a:spcBef>
                <a:spcPts val="0"/>
              </a:spcBef>
              <a:spcAft>
                <a:spcPts val="0"/>
              </a:spcAft>
              <a:buSzPts val="1400"/>
              <a:buNone/>
            </a:pPr>
            <a:r>
              <a:t/>
            </a:r>
            <a:endParaRPr/>
          </a:p>
        </p:txBody>
      </p:sp>
      <p:sp>
        <p:nvSpPr>
          <p:cNvPr id="136" name="Google Shape;136;g13ee103a387_0_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137" name="Google Shape;137;g13ee103a387_0_5"/>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pic>
        <p:nvPicPr>
          <p:cNvPr id="138" name="Google Shape;138;g13ee103a387_0_5"/>
          <p:cNvPicPr preferRelativeResize="0"/>
          <p:nvPr/>
        </p:nvPicPr>
        <p:blipFill>
          <a:blip r:embed="rId4">
            <a:alphaModFix/>
          </a:blip>
          <a:stretch>
            <a:fillRect/>
          </a:stretch>
        </p:blipFill>
        <p:spPr>
          <a:xfrm>
            <a:off x="1867500" y="1417650"/>
            <a:ext cx="5963974" cy="4409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Review of Literature</a:t>
            </a:r>
            <a:endParaRPr/>
          </a:p>
        </p:txBody>
      </p:sp>
      <p:sp>
        <p:nvSpPr>
          <p:cNvPr id="145" name="Google Shape;145;p4"/>
          <p:cNvSpPr txBox="1"/>
          <p:nvPr>
            <p:ph idx="11" type="ftr"/>
          </p:nvPr>
        </p:nvSpPr>
        <p:spPr>
          <a:xfrm>
            <a:off x="914400" y="6172200"/>
            <a:ext cx="792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SFIT-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sp>
        <p:nvSpPr>
          <p:cNvPr id="146" name="Google Shape;146;p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47" name="Google Shape;147;p4"/>
          <p:cNvSpPr txBox="1"/>
          <p:nvPr>
            <p:ph idx="1" type="body"/>
          </p:nvPr>
        </p:nvSpPr>
        <p:spPr>
          <a:xfrm>
            <a:off x="286800" y="1417650"/>
            <a:ext cx="8400000" cy="4572000"/>
          </a:xfrm>
          <a:prstGeom prst="rect">
            <a:avLst/>
          </a:prstGeom>
          <a:noFill/>
          <a:ln>
            <a:noFill/>
          </a:ln>
        </p:spPr>
        <p:txBody>
          <a:bodyPr anchorCtr="0" anchor="t" bIns="45700" lIns="91425" spcFirstLastPara="1" rIns="91425" wrap="square" tIns="45700">
            <a:normAutofit/>
          </a:bodyPr>
          <a:lstStyle/>
          <a:p>
            <a:pPr indent="-444500" lvl="0" marL="457200" rtl="0" algn="l">
              <a:lnSpc>
                <a:spcPct val="115000"/>
              </a:lnSpc>
              <a:spcBef>
                <a:spcPts val="0"/>
              </a:spcBef>
              <a:spcAft>
                <a:spcPts val="0"/>
              </a:spcAft>
              <a:buSzPts val="3400"/>
              <a:buFont typeface="Times New Roman"/>
              <a:buAutoNum type="arabicPeriod"/>
            </a:pPr>
            <a:r>
              <a:rPr b="1" lang="en-US" sz="2400">
                <a:latin typeface="Times New Roman"/>
                <a:ea typeface="Times New Roman"/>
                <a:cs typeface="Times New Roman"/>
                <a:sym typeface="Times New Roman"/>
              </a:rPr>
              <a:t>Simplifying Paragraph-level Question Generation via Transformer Language Models</a:t>
            </a:r>
            <a:endParaRPr b="1" sz="24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   Used a simple single Transformer-based question generation model it is also evaluated on  BLEU 4 and ROUGE L metrics. It is trained on  the question generation model on version 1.1 of the Stanford Question Answering Dataset (SQuAD)</a:t>
            </a:r>
            <a:endParaRPr b="1" sz="3616">
              <a:latin typeface="Times New Roman"/>
              <a:ea typeface="Times New Roman"/>
              <a:cs typeface="Times New Roman"/>
              <a:sym typeface="Times New Roman"/>
            </a:endParaRPr>
          </a:p>
        </p:txBody>
      </p:sp>
      <p:pic>
        <p:nvPicPr>
          <p:cNvPr id="148" name="Google Shape;148;p4"/>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3ee103a387_0_95"/>
          <p:cNvSpPr txBox="1"/>
          <p:nvPr>
            <p:ph type="title"/>
          </p:nvPr>
        </p:nvSpPr>
        <p:spPr>
          <a:xfrm>
            <a:off x="2084850" y="-12"/>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Review of Literature</a:t>
            </a:r>
            <a:endParaRPr/>
          </a:p>
        </p:txBody>
      </p:sp>
      <p:sp>
        <p:nvSpPr>
          <p:cNvPr id="155" name="Google Shape;155;g13ee103a387_0_95"/>
          <p:cNvSpPr txBox="1"/>
          <p:nvPr>
            <p:ph idx="11" type="ftr"/>
          </p:nvPr>
        </p:nvSpPr>
        <p:spPr>
          <a:xfrm>
            <a:off x="914400" y="6172200"/>
            <a:ext cx="792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SFIT-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sp>
        <p:nvSpPr>
          <p:cNvPr id="156" name="Google Shape;156;g13ee103a387_0_9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57" name="Google Shape;157;g13ee103a387_0_95"/>
          <p:cNvSpPr txBox="1"/>
          <p:nvPr>
            <p:ph idx="1" type="body"/>
          </p:nvPr>
        </p:nvSpPr>
        <p:spPr>
          <a:xfrm>
            <a:off x="205075" y="1031125"/>
            <a:ext cx="8400000" cy="49167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SzPts val="1530"/>
              <a:buNone/>
            </a:pPr>
            <a:r>
              <a:rPr b="1" lang="en-US">
                <a:latin typeface="Times New Roman"/>
                <a:ea typeface="Times New Roman"/>
                <a:cs typeface="Times New Roman"/>
                <a:sym typeface="Times New Roman"/>
              </a:rPr>
              <a:t>2. </a:t>
            </a:r>
            <a:r>
              <a:rPr b="1" lang="en-US">
                <a:latin typeface="Times New Roman"/>
                <a:ea typeface="Times New Roman"/>
                <a:cs typeface="Times New Roman"/>
                <a:sym typeface="Times New Roman"/>
              </a:rPr>
              <a:t>Automatic Fill-the-blank Question Generator for Student Self-assessment:</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ts val="1530"/>
              <a:buNone/>
            </a:pPr>
            <a:r>
              <a:t/>
            </a:r>
            <a:endParaRPr b="1" sz="31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rgbClr val="000000"/>
                </a:solidFill>
                <a:latin typeface="Times New Roman"/>
                <a:ea typeface="Times New Roman"/>
                <a:cs typeface="Times New Roman"/>
                <a:sym typeface="Times New Roman"/>
              </a:rPr>
              <a:t>proposed automatic question generation system for student self-assessment by leveraging . The immediate advantage is to quickly generate and edit questions for pop quizzes and worksheets from their lecture notes.</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rgbClr val="000000"/>
                </a:solidFill>
                <a:latin typeface="Times New Roman"/>
                <a:ea typeface="Times New Roman"/>
                <a:cs typeface="Times New Roman"/>
                <a:sym typeface="Times New Roman"/>
              </a:rPr>
              <a:t>They have used 3 parts to generate question </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rgbClr val="000000"/>
                </a:solidFill>
                <a:latin typeface="Times New Roman"/>
                <a:ea typeface="Times New Roman"/>
                <a:cs typeface="Times New Roman"/>
                <a:sym typeface="Times New Roman"/>
              </a:rPr>
              <a:t>1) Sentence Selection: Selecting coherent and important sentences from the text to ask about</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rgbClr val="000000"/>
                </a:solidFill>
                <a:latin typeface="Times New Roman"/>
                <a:ea typeface="Times New Roman"/>
                <a:cs typeface="Times New Roman"/>
                <a:sym typeface="Times New Roman"/>
              </a:rPr>
              <a:t> 2) Gap Selection: Identifying which part of the resulting sentence to choose as the gap. The gap essentially represents the concept being tested </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rgbClr val="000000"/>
                </a:solidFill>
                <a:latin typeface="Times New Roman"/>
                <a:ea typeface="Times New Roman"/>
                <a:cs typeface="Times New Roman"/>
                <a:sym typeface="Times New Roman"/>
              </a:rPr>
              <a:t>3) Distractor Selection: Crafting effective distractors to be part of the set of options to confuse the learner to ensure that he has a good grasp of the concept being tested </a:t>
            </a:r>
            <a:endParaRPr sz="20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p:txBody>
      </p:sp>
      <p:pic>
        <p:nvPicPr>
          <p:cNvPr id="158" name="Google Shape;158;g13ee103a387_0_95"/>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title"/>
          </p:nvPr>
        </p:nvSpPr>
        <p:spPr>
          <a:xfrm>
            <a:off x="1922525" y="-101012"/>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Review of Literature</a:t>
            </a:r>
            <a:endParaRPr/>
          </a:p>
        </p:txBody>
      </p:sp>
      <p:sp>
        <p:nvSpPr>
          <p:cNvPr id="164" name="Google Shape;164;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65" name="Google Shape;165;p5"/>
          <p:cNvSpPr txBox="1"/>
          <p:nvPr>
            <p:ph idx="1" type="body"/>
          </p:nvPr>
        </p:nvSpPr>
        <p:spPr>
          <a:xfrm>
            <a:off x="206250" y="1243175"/>
            <a:ext cx="8731500" cy="50598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SzPct val="173544"/>
              <a:buNone/>
            </a:pPr>
            <a:r>
              <a:rPr b="1" lang="en-US" sz="3526">
                <a:latin typeface="Times New Roman"/>
                <a:ea typeface="Times New Roman"/>
                <a:cs typeface="Times New Roman"/>
                <a:sym typeface="Times New Roman"/>
              </a:rPr>
              <a:t>3. </a:t>
            </a:r>
            <a:r>
              <a:rPr b="1" lang="en-US" sz="3526">
                <a:latin typeface="Times New Roman"/>
                <a:ea typeface="Times New Roman"/>
                <a:cs typeface="Times New Roman"/>
                <a:sym typeface="Times New Roman"/>
              </a:rPr>
              <a:t>Paragraph-level Neural Question Generation</a:t>
            </a:r>
            <a:endParaRPr b="1" sz="3526">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35418"/>
              <a:buFont typeface="Arial"/>
              <a:buNone/>
            </a:pPr>
            <a:r>
              <a:t/>
            </a:r>
            <a:endParaRPr sz="3105">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38596"/>
              <a:buFont typeface="Arial"/>
              <a:buNone/>
            </a:pPr>
            <a:r>
              <a:rPr lang="en-US" sz="2850">
                <a:latin typeface="Times New Roman"/>
                <a:ea typeface="Times New Roman"/>
                <a:cs typeface="Times New Roman"/>
                <a:sym typeface="Times New Roman"/>
              </a:rPr>
              <a:t>A neural network approach that incorporates coreference knowledge via a novel gating mechanism. Compared to models that only take into account sentence-level information.</a:t>
            </a:r>
            <a:endParaRPr sz="285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38596"/>
              <a:buFont typeface="Arial"/>
              <a:buNone/>
            </a:pPr>
            <a:r>
              <a:rPr lang="en-US" sz="2850">
                <a:latin typeface="Times New Roman"/>
                <a:ea typeface="Times New Roman"/>
                <a:cs typeface="Times New Roman"/>
                <a:sym typeface="Times New Roman"/>
              </a:rPr>
              <a:t>To harvest high quality question answer pairs from the paragraphs of an article of interest. In the task formulation, which  consists of two steps: candidate answer extraction and answer-specific question generation. Given an input paragraph, </a:t>
            </a:r>
            <a:endParaRPr sz="285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38596"/>
              <a:buFont typeface="Arial"/>
              <a:buNone/>
            </a:pPr>
            <a:r>
              <a:rPr lang="en-US" sz="2850">
                <a:latin typeface="Times New Roman"/>
                <a:ea typeface="Times New Roman"/>
                <a:cs typeface="Times New Roman"/>
                <a:sym typeface="Times New Roman"/>
              </a:rPr>
              <a:t>first identify a set of question-worthy candidate answers ans = (ans1, ans2, ..., ansl), each a span of text . For each candidate answer ansi , we then aim to generate a question Q — a sequence of tokens y1, ..., yN — based on the sentence S that contains candidate ansi such that: </a:t>
            </a:r>
            <a:endParaRPr sz="285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38596"/>
              <a:buFont typeface="Arial"/>
              <a:buNone/>
            </a:pPr>
            <a:r>
              <a:rPr lang="en-US" sz="2850">
                <a:latin typeface="Times New Roman"/>
                <a:ea typeface="Times New Roman"/>
                <a:cs typeface="Times New Roman"/>
                <a:sym typeface="Times New Roman"/>
              </a:rPr>
              <a:t>• Q asks about an aspect of ansi that is of potential interest to a human; </a:t>
            </a:r>
            <a:endParaRPr sz="285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38596"/>
              <a:buFont typeface="Arial"/>
              <a:buNone/>
            </a:pPr>
            <a:r>
              <a:rPr lang="en-US" sz="2850">
                <a:latin typeface="Times New Roman"/>
                <a:ea typeface="Times New Roman"/>
                <a:cs typeface="Times New Roman"/>
                <a:sym typeface="Times New Roman"/>
              </a:rPr>
              <a:t>• Q might rely on information from sentences that precede S in the paragraph. </a:t>
            </a:r>
            <a:endParaRPr sz="2850">
              <a:latin typeface="Times New Roman"/>
              <a:ea typeface="Times New Roman"/>
              <a:cs typeface="Times New Roman"/>
              <a:sym typeface="Times New Roman"/>
            </a:endParaRPr>
          </a:p>
          <a:p>
            <a:pPr indent="0" lvl="0" marL="0" rtl="0" algn="l">
              <a:lnSpc>
                <a:spcPct val="100000"/>
              </a:lnSpc>
              <a:spcBef>
                <a:spcPts val="0"/>
              </a:spcBef>
              <a:spcAft>
                <a:spcPts val="0"/>
              </a:spcAft>
              <a:buSzPct val="180000"/>
              <a:buNone/>
            </a:pPr>
            <a:r>
              <a:t/>
            </a:r>
            <a:endParaRPr sz="3400">
              <a:latin typeface="Times New Roman"/>
              <a:ea typeface="Times New Roman"/>
              <a:cs typeface="Times New Roman"/>
              <a:sym typeface="Times New Roman"/>
            </a:endParaRPr>
          </a:p>
          <a:p>
            <a:pPr indent="0" lvl="0" marL="457200" rtl="0" algn="l">
              <a:lnSpc>
                <a:spcPct val="100000"/>
              </a:lnSpc>
              <a:spcBef>
                <a:spcPts val="0"/>
              </a:spcBef>
              <a:spcAft>
                <a:spcPts val="0"/>
              </a:spcAft>
              <a:buSzPct val="235384"/>
              <a:buNone/>
            </a:pPr>
            <a:r>
              <a:t/>
            </a:r>
            <a:endParaRPr/>
          </a:p>
          <a:p>
            <a:pPr indent="0" lvl="0" marL="0" rtl="0" algn="l">
              <a:lnSpc>
                <a:spcPct val="100000"/>
              </a:lnSpc>
              <a:spcBef>
                <a:spcPts val="0"/>
              </a:spcBef>
              <a:spcAft>
                <a:spcPts val="0"/>
              </a:spcAft>
              <a:buSzPct val="235384"/>
              <a:buNone/>
            </a:pPr>
            <a:r>
              <a:t/>
            </a:r>
            <a:endParaRPr/>
          </a:p>
          <a:p>
            <a:pPr indent="0" lvl="0" marL="457200" rtl="0" algn="l">
              <a:lnSpc>
                <a:spcPct val="100000"/>
              </a:lnSpc>
              <a:spcBef>
                <a:spcPts val="0"/>
              </a:spcBef>
              <a:spcAft>
                <a:spcPts val="0"/>
              </a:spcAft>
              <a:buSzPct val="235384"/>
              <a:buNone/>
            </a:pPr>
            <a:r>
              <a:t/>
            </a:r>
            <a:endParaRPr/>
          </a:p>
          <a:p>
            <a:pPr indent="0" lvl="0" marL="274320" rtl="0" algn="l">
              <a:lnSpc>
                <a:spcPct val="100000"/>
              </a:lnSpc>
              <a:spcBef>
                <a:spcPts val="0"/>
              </a:spcBef>
              <a:spcAft>
                <a:spcPts val="0"/>
              </a:spcAft>
              <a:buSzPct val="235384"/>
              <a:buNone/>
            </a:pPr>
            <a:r>
              <a:t/>
            </a:r>
            <a:endParaRPr/>
          </a:p>
          <a:p>
            <a:pPr indent="-133985" lvl="0" marL="274320" rtl="0" algn="l">
              <a:lnSpc>
                <a:spcPct val="100000"/>
              </a:lnSpc>
              <a:spcBef>
                <a:spcPts val="580"/>
              </a:spcBef>
              <a:spcAft>
                <a:spcPts val="0"/>
              </a:spcAft>
              <a:buSzPct val="85000"/>
              <a:buNone/>
            </a:pPr>
            <a:r>
              <a:t/>
            </a:r>
            <a:endParaRPr/>
          </a:p>
        </p:txBody>
      </p:sp>
      <p:sp>
        <p:nvSpPr>
          <p:cNvPr id="166" name="Google Shape;166;p5"/>
          <p:cNvSpPr txBox="1"/>
          <p:nvPr>
            <p:ph idx="11" type="ftr"/>
          </p:nvPr>
        </p:nvSpPr>
        <p:spPr>
          <a:xfrm>
            <a:off x="914400" y="6172200"/>
            <a:ext cx="792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SFIT-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pic>
        <p:nvPicPr>
          <p:cNvPr id="167" name="Google Shape;167;p5"/>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575d0427ea_0_0"/>
          <p:cNvSpPr txBox="1"/>
          <p:nvPr>
            <p:ph type="title"/>
          </p:nvPr>
        </p:nvSpPr>
        <p:spPr>
          <a:xfrm>
            <a:off x="2176275" y="59788"/>
            <a:ext cx="7772400" cy="11430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Review of Literature</a:t>
            </a:r>
            <a:endParaRPr/>
          </a:p>
        </p:txBody>
      </p:sp>
      <p:sp>
        <p:nvSpPr>
          <p:cNvPr id="174" name="Google Shape;174;g1575d0427ea_0_0"/>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175" name="Google Shape;175;g1575d0427ea_0_0"/>
          <p:cNvSpPr txBox="1"/>
          <p:nvPr>
            <p:ph idx="1" type="body"/>
          </p:nvPr>
        </p:nvSpPr>
        <p:spPr>
          <a:xfrm>
            <a:off x="836325" y="1470125"/>
            <a:ext cx="7772400" cy="4572000"/>
          </a:xfrm>
          <a:prstGeom prst="rect">
            <a:avLst/>
          </a:prstGeom>
        </p:spPr>
        <p:txBody>
          <a:bodyPr anchorCtr="0" anchor="t" bIns="45700" lIns="91425" spcFirstLastPara="1" rIns="91425" wrap="square" tIns="45700">
            <a:normAutofit/>
          </a:bodyPr>
          <a:lstStyle/>
          <a:p>
            <a:pPr indent="0" lvl="0" marL="0" rtl="0" algn="l">
              <a:spcBef>
                <a:spcPts val="580"/>
              </a:spcBef>
              <a:spcAft>
                <a:spcPts val="0"/>
              </a:spcAft>
              <a:buNone/>
            </a:pPr>
            <a:r>
              <a:rPr b="1" lang="en-US" sz="2300"/>
              <a:t>4.</a:t>
            </a:r>
            <a:r>
              <a:rPr b="1" lang="en-US" sz="2300">
                <a:latin typeface="Times New Roman"/>
                <a:ea typeface="Times New Roman"/>
                <a:cs typeface="Times New Roman"/>
                <a:sym typeface="Times New Roman"/>
              </a:rPr>
              <a:t>Neural Question Generation for Reading Comprehension</a:t>
            </a:r>
            <a:endParaRPr b="1" sz="23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900">
                <a:solidFill>
                  <a:srgbClr val="000000"/>
                </a:solidFill>
                <a:latin typeface="Times New Roman"/>
                <a:ea typeface="Times New Roman"/>
                <a:cs typeface="Times New Roman"/>
                <a:sym typeface="Times New Roman"/>
              </a:rPr>
              <a:t>Incorporated </a:t>
            </a:r>
            <a:r>
              <a:rPr lang="en-US" sz="1900" u="sng">
                <a:solidFill>
                  <a:srgbClr val="000000"/>
                </a:solidFill>
                <a:latin typeface="Times New Roman"/>
                <a:ea typeface="Times New Roman"/>
                <a:cs typeface="Times New Roman"/>
                <a:sym typeface="Times New Roman"/>
              </a:rPr>
              <a:t>SQuAD dataset</a:t>
            </a:r>
            <a:r>
              <a:rPr lang="en-US" sz="1900">
                <a:solidFill>
                  <a:srgbClr val="000000"/>
                </a:solidFill>
                <a:latin typeface="Times New Roman"/>
                <a:ea typeface="Times New Roman"/>
                <a:cs typeface="Times New Roman"/>
                <a:sym typeface="Times New Roman"/>
              </a:rPr>
              <a:t> wherein the questions are posed by crowd workers and are of relatively high quality. Used the </a:t>
            </a:r>
            <a:r>
              <a:rPr lang="en-US" sz="1900" u="sng">
                <a:solidFill>
                  <a:srgbClr val="000000"/>
                </a:solidFill>
                <a:latin typeface="Times New Roman"/>
                <a:ea typeface="Times New Roman"/>
                <a:cs typeface="Times New Roman"/>
                <a:sym typeface="Times New Roman"/>
              </a:rPr>
              <a:t>sequence-to-sequence approac</a:t>
            </a:r>
            <a:r>
              <a:rPr lang="en-US" sz="1900">
                <a:solidFill>
                  <a:srgbClr val="000000"/>
                </a:solidFill>
                <a:latin typeface="Times New Roman"/>
                <a:ea typeface="Times New Roman"/>
                <a:cs typeface="Times New Roman"/>
                <a:sym typeface="Times New Roman"/>
              </a:rPr>
              <a:t>h.</a:t>
            </a:r>
            <a:endParaRPr sz="19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900">
                <a:solidFill>
                  <a:srgbClr val="000000"/>
                </a:solidFill>
                <a:latin typeface="Times New Roman"/>
                <a:ea typeface="Times New Roman"/>
                <a:cs typeface="Times New Roman"/>
                <a:sym typeface="Times New Roman"/>
              </a:rPr>
              <a:t>Then investigated</a:t>
            </a:r>
            <a:r>
              <a:rPr lang="en-US" sz="1900" u="sng">
                <a:solidFill>
                  <a:srgbClr val="000000"/>
                </a:solidFill>
                <a:latin typeface="Times New Roman"/>
                <a:ea typeface="Times New Roman"/>
                <a:cs typeface="Times New Roman"/>
                <a:sym typeface="Times New Roman"/>
              </a:rPr>
              <a:t> the models</a:t>
            </a:r>
            <a:r>
              <a:rPr lang="en-US" sz="1900">
                <a:solidFill>
                  <a:srgbClr val="000000"/>
                </a:solidFill>
                <a:latin typeface="Times New Roman"/>
                <a:ea typeface="Times New Roman"/>
                <a:cs typeface="Times New Roman"/>
                <a:sym typeface="Times New Roman"/>
              </a:rPr>
              <a:t> using RNN encoder-decoder architecture.</a:t>
            </a:r>
            <a:endParaRPr sz="19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900">
                <a:solidFill>
                  <a:srgbClr val="000000"/>
                </a:solidFill>
                <a:latin typeface="Times New Roman"/>
                <a:ea typeface="Times New Roman"/>
                <a:cs typeface="Times New Roman"/>
                <a:sym typeface="Times New Roman"/>
              </a:rPr>
              <a:t>For training and inferencing/predicting the output, they have used </a:t>
            </a:r>
            <a:r>
              <a:rPr lang="en-US" sz="1900" u="sng">
                <a:solidFill>
                  <a:srgbClr val="000000"/>
                </a:solidFill>
                <a:latin typeface="Times New Roman"/>
                <a:ea typeface="Times New Roman"/>
                <a:cs typeface="Times New Roman"/>
                <a:sym typeface="Times New Roman"/>
              </a:rPr>
              <a:t>beam search</a:t>
            </a:r>
            <a:r>
              <a:rPr lang="en-US" sz="1900">
                <a:solidFill>
                  <a:srgbClr val="000000"/>
                </a:solidFill>
                <a:latin typeface="Times New Roman"/>
                <a:ea typeface="Times New Roman"/>
                <a:cs typeface="Times New Roman"/>
                <a:sym typeface="Times New Roman"/>
              </a:rPr>
              <a:t>. </a:t>
            </a:r>
            <a:endParaRPr sz="19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900">
                <a:solidFill>
                  <a:srgbClr val="000000"/>
                </a:solidFill>
                <a:latin typeface="Times New Roman"/>
                <a:ea typeface="Times New Roman"/>
                <a:cs typeface="Times New Roman"/>
                <a:sym typeface="Times New Roman"/>
              </a:rPr>
              <a:t>In implementations, they have </a:t>
            </a:r>
            <a:r>
              <a:rPr lang="en-US" sz="1900" u="sng">
                <a:solidFill>
                  <a:srgbClr val="000000"/>
                </a:solidFill>
                <a:latin typeface="Times New Roman"/>
                <a:ea typeface="Times New Roman"/>
                <a:cs typeface="Times New Roman"/>
                <a:sym typeface="Times New Roman"/>
              </a:rPr>
              <a:t>blended the model in Torch7 with OpenNMT</a:t>
            </a:r>
            <a:r>
              <a:rPr lang="en-US" sz="1900">
                <a:solidFill>
                  <a:srgbClr val="000000"/>
                </a:solidFill>
                <a:latin typeface="Times New Roman"/>
                <a:ea typeface="Times New Roman"/>
                <a:cs typeface="Times New Roman"/>
                <a:sym typeface="Times New Roman"/>
              </a:rPr>
              <a:t>.</a:t>
            </a:r>
            <a:endParaRPr sz="19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900">
                <a:solidFill>
                  <a:srgbClr val="000000"/>
                </a:solidFill>
                <a:latin typeface="Times New Roman"/>
                <a:ea typeface="Times New Roman"/>
                <a:cs typeface="Times New Roman"/>
                <a:sym typeface="Times New Roman"/>
              </a:rPr>
              <a:t>Compared to different Baselines like IR, Seq2seq, H&amp;S, etc. with packages/systems viz. Bleu1-4, Meteor, and Rogue. The resulting model could generate better quality questions than the H &amp; S system.</a:t>
            </a:r>
            <a:endParaRPr sz="1900">
              <a:solidFill>
                <a:srgbClr val="000000"/>
              </a:solidFill>
              <a:latin typeface="Times New Roman"/>
              <a:ea typeface="Times New Roman"/>
              <a:cs typeface="Times New Roman"/>
              <a:sym typeface="Times New Roman"/>
            </a:endParaRPr>
          </a:p>
          <a:p>
            <a:pPr indent="0" lvl="0" marL="0" rtl="0" algn="l">
              <a:spcBef>
                <a:spcPts val="580"/>
              </a:spcBef>
              <a:spcAft>
                <a:spcPts val="0"/>
              </a:spcAft>
              <a:buNone/>
            </a:pPr>
            <a:r>
              <a:t/>
            </a:r>
            <a:endParaRPr b="1" sz="2300">
              <a:latin typeface="Times New Roman"/>
              <a:ea typeface="Times New Roman"/>
              <a:cs typeface="Times New Roman"/>
              <a:sym typeface="Times New Roman"/>
            </a:endParaRPr>
          </a:p>
        </p:txBody>
      </p:sp>
      <p:sp>
        <p:nvSpPr>
          <p:cNvPr id="176" name="Google Shape;176;g1575d0427ea_0_0"/>
          <p:cNvSpPr txBox="1"/>
          <p:nvPr>
            <p:ph idx="11" type="ftr"/>
          </p:nvPr>
        </p:nvSpPr>
        <p:spPr>
          <a:xfrm>
            <a:off x="1013550" y="6309450"/>
            <a:ext cx="792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SFIT-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pic>
        <p:nvPicPr>
          <p:cNvPr id="177" name="Google Shape;177;g1575d0427ea_0_0"/>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4256ee6313_0_3"/>
          <p:cNvSpPr txBox="1"/>
          <p:nvPr>
            <p:ph type="title"/>
          </p:nvPr>
        </p:nvSpPr>
        <p:spPr>
          <a:xfrm>
            <a:off x="914400" y="274638"/>
            <a:ext cx="7772400" cy="11430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None/>
            </a:pPr>
            <a:r>
              <a:rPr lang="en-US"/>
              <a:t>Gap Analysis</a:t>
            </a:r>
            <a:endParaRPr/>
          </a:p>
        </p:txBody>
      </p:sp>
      <p:sp>
        <p:nvSpPr>
          <p:cNvPr id="184" name="Google Shape;184;g14256ee6313_0_3"/>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185" name="Google Shape;185;g14256ee6313_0_3"/>
          <p:cNvSpPr txBox="1"/>
          <p:nvPr>
            <p:ph idx="1" type="body"/>
          </p:nvPr>
        </p:nvSpPr>
        <p:spPr>
          <a:xfrm>
            <a:off x="914400" y="1447800"/>
            <a:ext cx="7772400" cy="4572000"/>
          </a:xfrm>
          <a:prstGeom prst="rect">
            <a:avLst/>
          </a:prstGeom>
        </p:spPr>
        <p:txBody>
          <a:bodyPr anchorCtr="0" anchor="t" bIns="45700" lIns="91425" spcFirstLastPara="1" rIns="91425" wrap="square" tIns="45700">
            <a:normAutofit/>
          </a:bodyPr>
          <a:lstStyle/>
          <a:p>
            <a:pPr indent="8644" lvl="0" marL="14781" marR="4504" rtl="0" algn="l">
              <a:lnSpc>
                <a:spcPct val="115000"/>
              </a:lnSpc>
              <a:spcBef>
                <a:spcPts val="77"/>
              </a:spcBef>
              <a:spcAft>
                <a:spcPts val="0"/>
              </a:spcAft>
              <a:buClr>
                <a:schemeClr val="dk1"/>
              </a:buClr>
              <a:buSzPts val="1100"/>
              <a:buFont typeface="Arial"/>
              <a:buNone/>
            </a:pPr>
            <a:r>
              <a:rPr lang="en-US" sz="2100">
                <a:latin typeface="Times New Roman"/>
                <a:ea typeface="Times New Roman"/>
                <a:cs typeface="Times New Roman"/>
                <a:sym typeface="Times New Roman"/>
              </a:rPr>
              <a:t>In [1], The drawbacks are they have very low BLEU 4 and ROUGE L score.</a:t>
            </a:r>
            <a:endParaRPr sz="2100">
              <a:latin typeface="Times New Roman"/>
              <a:ea typeface="Times New Roman"/>
              <a:cs typeface="Times New Roman"/>
              <a:sym typeface="Times New Roman"/>
            </a:endParaRPr>
          </a:p>
          <a:p>
            <a:pPr indent="8644" lvl="0" marL="14781" marR="4504" rtl="0" algn="l">
              <a:lnSpc>
                <a:spcPct val="115000"/>
              </a:lnSpc>
              <a:spcBef>
                <a:spcPts val="77"/>
              </a:spcBef>
              <a:spcAft>
                <a:spcPts val="0"/>
              </a:spcAft>
              <a:buClr>
                <a:schemeClr val="dk1"/>
              </a:buClr>
              <a:buSzPts val="1100"/>
              <a:buFont typeface="Arial"/>
              <a:buNone/>
            </a:pPr>
            <a:r>
              <a:rPr lang="en-US" sz="2100">
                <a:latin typeface="Times New Roman"/>
                <a:ea typeface="Times New Roman"/>
                <a:cs typeface="Times New Roman"/>
                <a:sym typeface="Times New Roman"/>
              </a:rPr>
              <a:t>In [2], Question Variety , a few students noted that there were repetitive questions tested on the same key concept.</a:t>
            </a:r>
            <a:endParaRPr sz="2100">
              <a:latin typeface="Times New Roman"/>
              <a:ea typeface="Times New Roman"/>
              <a:cs typeface="Times New Roman"/>
              <a:sym typeface="Times New Roman"/>
            </a:endParaRPr>
          </a:p>
          <a:p>
            <a:pPr indent="8644" lvl="0" marL="14781" marR="4504" rtl="0" algn="l">
              <a:lnSpc>
                <a:spcPct val="115000"/>
              </a:lnSpc>
              <a:spcBef>
                <a:spcPts val="77"/>
              </a:spcBef>
              <a:spcAft>
                <a:spcPts val="0"/>
              </a:spcAft>
              <a:buNone/>
            </a:pPr>
            <a:r>
              <a:rPr lang="en-US" sz="2100">
                <a:latin typeface="Times New Roman"/>
                <a:ea typeface="Times New Roman"/>
                <a:cs typeface="Times New Roman"/>
                <a:sym typeface="Times New Roman"/>
              </a:rPr>
              <a:t>In [3], The Main limitation is that their scores of  BLEU 4, METEOR and ROUGE L are very low.</a:t>
            </a:r>
            <a:endParaRPr sz="2100">
              <a:latin typeface="Times New Roman"/>
              <a:ea typeface="Times New Roman"/>
              <a:cs typeface="Times New Roman"/>
              <a:sym typeface="Times New Roman"/>
            </a:endParaRPr>
          </a:p>
          <a:p>
            <a:pPr indent="8644" lvl="0" marL="14781" marR="4504" rtl="0" algn="l">
              <a:lnSpc>
                <a:spcPct val="115000"/>
              </a:lnSpc>
              <a:spcBef>
                <a:spcPts val="77"/>
              </a:spcBef>
              <a:spcAft>
                <a:spcPts val="0"/>
              </a:spcAft>
              <a:buNone/>
            </a:pPr>
            <a:r>
              <a:rPr lang="en-US" sz="2100">
                <a:latin typeface="Times New Roman"/>
                <a:ea typeface="Times New Roman"/>
                <a:cs typeface="Times New Roman"/>
                <a:sym typeface="Times New Roman"/>
              </a:rPr>
              <a:t>In [4]</a:t>
            </a:r>
            <a:r>
              <a:rPr lang="en-US" sz="1700">
                <a:latin typeface="Times New Roman"/>
                <a:ea typeface="Times New Roman"/>
                <a:cs typeface="Times New Roman"/>
                <a:sym typeface="Times New Roman"/>
              </a:rPr>
              <a:t>The flaw in the model is that it only encodes sentence-level information and achieves the best performance across all the metrics and not in paragraph-level information that decreases the performance of QG systems regarding questions of all categories. Incorporating mechanisms for other language generation tasks (e.g., copy mechanism for dialogue generation) in their model to further improve the quality of generated questions.</a:t>
            </a:r>
            <a:endParaRPr>
              <a:latin typeface="Times New Roman"/>
              <a:ea typeface="Times New Roman"/>
              <a:cs typeface="Times New Roman"/>
              <a:sym typeface="Times New Roman"/>
            </a:endParaRPr>
          </a:p>
        </p:txBody>
      </p:sp>
      <p:sp>
        <p:nvSpPr>
          <p:cNvPr id="186" name="Google Shape;186;g14256ee6313_0_3"/>
          <p:cNvSpPr txBox="1"/>
          <p:nvPr>
            <p:ph idx="11" type="ftr"/>
          </p:nvPr>
        </p:nvSpPr>
        <p:spPr>
          <a:xfrm>
            <a:off x="914400" y="6172200"/>
            <a:ext cx="7924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SFIT- IT department                      </a:t>
            </a:r>
            <a:r>
              <a:rPr lang="en-US" sz="1600">
                <a:solidFill>
                  <a:srgbClr val="4A86E8"/>
                </a:solidFill>
                <a:latin typeface="Libre Franklin"/>
                <a:ea typeface="Libre Franklin"/>
                <a:cs typeface="Libre Franklin"/>
                <a:sym typeface="Libre Franklin"/>
              </a:rPr>
              <a:t>Automatic Question Generator in NLP</a:t>
            </a:r>
            <a:r>
              <a:rPr lang="en-US" sz="1600">
                <a:solidFill>
                  <a:srgbClr val="4A86E8"/>
                </a:solidFill>
              </a:rPr>
              <a:t> </a:t>
            </a:r>
            <a:r>
              <a:rPr lang="en-US" sz="1300">
                <a:solidFill>
                  <a:srgbClr val="4A86E8"/>
                </a:solidFill>
              </a:rPr>
              <a:t>    </a:t>
            </a:r>
            <a:r>
              <a:rPr lang="en-US" sz="1300">
                <a:solidFill>
                  <a:srgbClr val="6D9EEB"/>
                </a:solidFill>
              </a:rPr>
              <a:t> </a:t>
            </a:r>
            <a:r>
              <a:rPr lang="en-US"/>
              <a:t>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pic>
        <p:nvPicPr>
          <p:cNvPr id="187" name="Google Shape;187;g14256ee6313_0_3"/>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2013-09-17T11:11:49Z</dcterms:created>
  <dc:creator>mecomp</dc:creator>
</cp:coreProperties>
</file>