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44" name="Slide Image Placeholder 1"/>
          <p:cNvSpPr>
            <a:spLocks noChangeAspect="1" noRot="1" noGrp="1"/>
          </p:cNvSpPr>
          <p:nvPr>
            <p:ph type="sldImg"/>
          </p:nvPr>
        </p:nvSpPr>
        <p:spPr/>
      </p:sp>
      <p:sp>
        <p:nvSpPr>
          <p:cNvPr id="1048645" name="Notes Placeholder 2"/>
          <p:cNvSpPr>
            <a:spLocks noGrp="1"/>
          </p:cNvSpPr>
          <p:nvPr>
            <p:ph type="body" idx="1"/>
          </p:nvPr>
        </p:nvSpPr>
        <p:spPr/>
        <p:txBody>
          <a:bodyPr/>
          <a:p>
            <a:endParaRPr dirty="0" lang="en-IN"/>
          </a:p>
        </p:txBody>
      </p:sp>
      <p:sp>
        <p:nvSpPr>
          <p:cNvPr id="104864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7" name=""/>
        <p:cNvGrpSpPr/>
        <p:nvPr/>
      </p:nvGrpSpPr>
      <p:grpSpPr>
        <a:xfrm>
          <a:off x="0" y="0"/>
          <a:ext cx="0" cy="0"/>
          <a:chOff x="0" y="0"/>
          <a:chExt cx="0" cy="0"/>
        </a:xfrm>
      </p:grpSpPr>
      <p:sp>
        <p:nvSpPr>
          <p:cNvPr id="1048622"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23"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2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2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a:xfrm>
            <a:off x="609600" y="1577340"/>
            <a:ext cx="10972800" cy="266700"/>
          </a:xfrm>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2"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76299" y="990600"/>
            <a:ext cx="1743075" cy="1333500"/>
            <a:chOff x="742950" y="1104900"/>
            <a:chExt cx="1743075" cy="1333500"/>
          </a:xfrm>
        </p:grpSpPr>
        <p:sp>
          <p:nvSpPr>
            <p:cNvPr id="1048637"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38"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39"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40"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41" name="object 7"/>
          <p:cNvSpPr txBox="1">
            <a:spLocks noGrp="1"/>
          </p:cNvSpPr>
          <p:nvPr>
            <p:ph type="ctrTitle"/>
          </p:nvPr>
        </p:nvSpPr>
        <p:spPr>
          <a:xfrm>
            <a:off x="-3132595" y="386714"/>
            <a:ext cx="12755832" cy="4991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a:t>
            </a:r>
            <a:r>
              <a:rPr b="1" dirty="0" lang="en-US">
                <a:solidFill>
                  <a:srgbClr val="0F0F0F"/>
                </a:solidFill>
                <a:latin typeface="Times New Roman" panose="02020603050405020304" pitchFamily="18" charset="0"/>
                <a:cs typeface="Times New Roman" panose="02020603050405020304" pitchFamily="18" charset="0"/>
              </a:rPr>
              <a:t>A</a:t>
            </a:r>
            <a:r>
              <a:rPr b="1" dirty="0" lang="en-US">
                <a:solidFill>
                  <a:srgbClr val="0F0F0F"/>
                </a:solidFill>
                <a:latin typeface="Times New Roman" panose="02020603050405020304" pitchFamily="18" charset="0"/>
                <a:cs typeface="Times New Roman" panose="02020603050405020304" pitchFamily="18" charset="0"/>
              </a:rPr>
              <a:t>t</a:t>
            </a:r>
            <a:r>
              <a:rPr b="1" dirty="0" lang="en-US">
                <a:solidFill>
                  <a:srgbClr val="0F0F0F"/>
                </a:solidFill>
                <a:latin typeface="Times New Roman" panose="02020603050405020304" pitchFamily="18" charset="0"/>
                <a:cs typeface="Times New Roman" panose="02020603050405020304" pitchFamily="18" charset="0"/>
              </a:rPr>
              <a:t>t</a:t>
            </a:r>
            <a:r>
              <a:rPr b="1" dirty="0" lang="en-US">
                <a:solidFill>
                  <a:srgbClr val="0F0F0F"/>
                </a:solidFill>
                <a:latin typeface="Times New Roman" panose="02020603050405020304" pitchFamily="18" charset="0"/>
                <a:cs typeface="Times New Roman" panose="02020603050405020304" pitchFamily="18" charset="0"/>
              </a:rPr>
              <a:t>r</a:t>
            </a:r>
            <a:r>
              <a:rPr b="1" dirty="0" lang="en-US">
                <a:solidFill>
                  <a:srgbClr val="0F0F0F"/>
                </a:solidFill>
                <a:latin typeface="Times New Roman" panose="02020603050405020304" pitchFamily="18" charset="0"/>
                <a:cs typeface="Times New Roman" panose="02020603050405020304" pitchFamily="18" charset="0"/>
              </a:rPr>
              <a:t>i</a:t>
            </a:r>
            <a:r>
              <a:rPr b="1" dirty="0" lang="en-US">
                <a:solidFill>
                  <a:srgbClr val="0F0F0F"/>
                </a:solidFill>
                <a:latin typeface="Times New Roman" panose="02020603050405020304" pitchFamily="18" charset="0"/>
                <a:cs typeface="Times New Roman" panose="02020603050405020304" pitchFamily="18" charset="0"/>
              </a:rPr>
              <a:t>t</a:t>
            </a:r>
            <a:r>
              <a:rPr b="1" dirty="0" lang="en-US">
                <a:solidFill>
                  <a:srgbClr val="0F0F0F"/>
                </a:solidFill>
                <a:latin typeface="Times New Roman" panose="02020603050405020304" pitchFamily="18" charset="0"/>
                <a:cs typeface="Times New Roman" panose="02020603050405020304" pitchFamily="18" charset="0"/>
              </a:rPr>
              <a:t>i</a:t>
            </a:r>
            <a:r>
              <a:rPr b="1" dirty="0" lang="en-US">
                <a:solidFill>
                  <a:srgbClr val="0F0F0F"/>
                </a:solidFill>
                <a:latin typeface="Times New Roman" panose="02020603050405020304" pitchFamily="18" charset="0"/>
                <a:cs typeface="Times New Roman" panose="02020603050405020304" pitchFamily="18" charset="0"/>
              </a:rPr>
              <a:t>o</a:t>
            </a:r>
            <a:r>
              <a:rPr b="1" dirty="0" lang="en-US">
                <a:solidFill>
                  <a:srgbClr val="0F0F0F"/>
                </a:solidFill>
                <a:latin typeface="Times New Roman" panose="02020603050405020304" pitchFamily="18" charset="0"/>
                <a:cs typeface="Times New Roman" panose="02020603050405020304" pitchFamily="18" charset="0"/>
              </a:rPr>
              <a:t>n</a:t>
            </a:r>
            <a:r>
              <a:rPr b="1" dirty="0" lang="en-US">
                <a:solidFill>
                  <a:srgbClr val="0F0F0F"/>
                </a:solidFill>
                <a:latin typeface="Times New Roman" panose="02020603050405020304" pitchFamily="18" charset="0"/>
                <a:cs typeface="Times New Roman" panose="02020603050405020304" pitchFamily="18" charset="0"/>
              </a:rPr>
              <a:t> </a:t>
            </a:r>
            <a:r>
              <a:rPr b="1" dirty="0" lang="en-US">
                <a:solidFill>
                  <a:srgbClr val="0F0F0F"/>
                </a:solidFill>
                <a:latin typeface="Times New Roman" panose="02020603050405020304" pitchFamily="18" charset="0"/>
                <a:cs typeface="Times New Roman" panose="02020603050405020304" pitchFamily="18" charset="0"/>
              </a:rPr>
              <a:t>A</a:t>
            </a:r>
            <a:r>
              <a:rPr b="1" dirty="0" lang="en-US">
                <a:solidFill>
                  <a:srgbClr val="0F0F0F"/>
                </a:solidFill>
                <a:latin typeface="Times New Roman" panose="02020603050405020304" pitchFamily="18" charset="0"/>
                <a:cs typeface="Times New Roman" panose="02020603050405020304" pitchFamily="18" charset="0"/>
              </a:rPr>
              <a:t>n</a:t>
            </a:r>
            <a:r>
              <a:rPr b="1" dirty="0" lang="en-US">
                <a:solidFill>
                  <a:srgbClr val="0F0F0F"/>
                </a:solidFill>
                <a:latin typeface="Times New Roman" panose="02020603050405020304" pitchFamily="18" charset="0"/>
                <a:cs typeface="Times New Roman" panose="02020603050405020304" pitchFamily="18" charset="0"/>
              </a:rPr>
              <a:t>a</a:t>
            </a:r>
            <a:r>
              <a:rPr b="1" dirty="0" lang="en-US">
                <a:solidFill>
                  <a:srgbClr val="0F0F0F"/>
                </a:solidFill>
                <a:latin typeface="Times New Roman" panose="02020603050405020304" pitchFamily="18" charset="0"/>
                <a:cs typeface="Times New Roman" panose="02020603050405020304" pitchFamily="18" charset="0"/>
              </a:rPr>
              <a:t>l</a:t>
            </a:r>
            <a:r>
              <a:rPr b="1" dirty="0" lang="en-US">
                <a:solidFill>
                  <a:srgbClr val="0F0F0F"/>
                </a:solidFill>
                <a:latin typeface="Times New Roman" panose="02020603050405020304" pitchFamily="18" charset="0"/>
                <a:cs typeface="Times New Roman" panose="02020603050405020304" pitchFamily="18" charset="0"/>
              </a:rPr>
              <a:t>y</a:t>
            </a:r>
            <a:r>
              <a:rPr b="1" dirty="0" lang="en-US">
                <a:solidFill>
                  <a:srgbClr val="0F0F0F"/>
                </a:solidFill>
                <a:latin typeface="Times New Roman" panose="02020603050405020304" pitchFamily="18" charset="0"/>
                <a:cs typeface="Times New Roman" panose="02020603050405020304" pitchFamily="18" charset="0"/>
              </a:rPr>
              <a:t>s</a:t>
            </a:r>
            <a:r>
              <a:rPr b="1" dirty="0" lang="en-US">
                <a:solidFill>
                  <a:srgbClr val="0F0F0F"/>
                </a:solidFill>
                <a:latin typeface="Times New Roman" panose="02020603050405020304" pitchFamily="18" charset="0"/>
                <a:cs typeface="Times New Roman" panose="02020603050405020304" pitchFamily="18" charset="0"/>
              </a:rPr>
              <a:t>i</a:t>
            </a:r>
            <a:r>
              <a:rPr b="1" dirty="0" lang="en-US">
                <a:solidFill>
                  <a:srgbClr val="0F0F0F"/>
                </a:solidFill>
                <a:latin typeface="Times New Roman" panose="02020603050405020304" pitchFamily="18" charset="0"/>
                <a:cs typeface="Times New Roman" panose="02020603050405020304" pitchFamily="18" charset="0"/>
              </a:rPr>
              <a:t>s</a:t>
            </a:r>
            <a:r>
              <a:rPr b="1" dirty="0" lang="en-US">
                <a:solidFill>
                  <a:srgbClr val="0F0F0F"/>
                </a:solidFill>
                <a:latin typeface="Times New Roman" panose="02020603050405020304" pitchFamily="18" charset="0"/>
                <a:cs typeface="Times New Roman" panose="02020603050405020304" pitchFamily="18" charset="0"/>
              </a:rPr>
              <a:t> </a:t>
            </a:r>
            <a:r>
              <a:rPr b="1" dirty="0" lang="en-US">
                <a:solidFill>
                  <a:srgbClr val="0F0F0F"/>
                </a:solidFill>
                <a:latin typeface="Times New Roman" panose="02020603050405020304" pitchFamily="18" charset="0"/>
                <a:cs typeface="Times New Roman" panose="02020603050405020304" pitchFamily="18" charset="0"/>
              </a:rPr>
              <a:t>U</a:t>
            </a:r>
            <a:r>
              <a:rPr b="1" dirty="0" lang="en-US">
                <a:solidFill>
                  <a:srgbClr val="0F0F0F"/>
                </a:solidFill>
                <a:latin typeface="Times New Roman" panose="02020603050405020304" pitchFamily="18" charset="0"/>
                <a:cs typeface="Times New Roman" panose="02020603050405020304" pitchFamily="18" charset="0"/>
              </a:rPr>
              <a:t>s</a:t>
            </a:r>
            <a:r>
              <a:rPr b="1" dirty="0" lang="en-US">
                <a:solidFill>
                  <a:srgbClr val="0F0F0F"/>
                </a:solidFill>
                <a:latin typeface="Times New Roman" panose="02020603050405020304" pitchFamily="18" charset="0"/>
                <a:cs typeface="Times New Roman" panose="02020603050405020304" pitchFamily="18" charset="0"/>
              </a:rPr>
              <a:t>i</a:t>
            </a:r>
            <a:r>
              <a:rPr b="1" dirty="0" lang="en-US">
                <a:solidFill>
                  <a:srgbClr val="0F0F0F"/>
                </a:solidFill>
                <a:latin typeface="Times New Roman" panose="02020603050405020304" pitchFamily="18" charset="0"/>
                <a:cs typeface="Times New Roman" panose="02020603050405020304" pitchFamily="18" charset="0"/>
              </a:rPr>
              <a:t>n</a:t>
            </a:r>
            <a:r>
              <a:rPr b="1" dirty="0" lang="en-US">
                <a:solidFill>
                  <a:srgbClr val="0F0F0F"/>
                </a:solidFill>
                <a:latin typeface="Times New Roman" panose="02020603050405020304" pitchFamily="18" charset="0"/>
                <a:cs typeface="Times New Roman" panose="02020603050405020304" pitchFamily="18" charset="0"/>
              </a:rPr>
              <a:t>g</a:t>
            </a:r>
            <a:r>
              <a:rPr b="1" dirty="0" lang="en-US">
                <a:solidFill>
                  <a:srgbClr val="0F0F0F"/>
                </a:solidFill>
                <a:latin typeface="Times New Roman" panose="02020603050405020304" pitchFamily="18" charset="0"/>
                <a:cs typeface="Times New Roman" panose="02020603050405020304" pitchFamily="18" charset="0"/>
              </a:rPr>
              <a:t> </a:t>
            </a:r>
            <a:r>
              <a:rPr b="1" dirty="0" lang="en-US">
                <a:solidFill>
                  <a:srgbClr val="0F0F0F"/>
                </a:solidFill>
                <a:latin typeface="Times New Roman" panose="02020603050405020304" pitchFamily="18" charset="0"/>
                <a:cs typeface="Times New Roman" panose="02020603050405020304" pitchFamily="18" charset="0"/>
              </a:rPr>
              <a:t>E</a:t>
            </a:r>
            <a:r>
              <a:rPr b="1" dirty="0" lang="en-US">
                <a:solidFill>
                  <a:srgbClr val="0F0F0F"/>
                </a:solidFill>
                <a:latin typeface="Times New Roman" panose="02020603050405020304" pitchFamily="18" charset="0"/>
                <a:cs typeface="Times New Roman" panose="02020603050405020304" pitchFamily="18" charset="0"/>
              </a:rPr>
              <a:t>x</a:t>
            </a:r>
            <a:r>
              <a:rPr b="1" dirty="0" lang="en-US">
                <a:solidFill>
                  <a:srgbClr val="0F0F0F"/>
                </a:solidFill>
                <a:latin typeface="Times New Roman" panose="02020603050405020304" pitchFamily="18" charset="0"/>
                <a:cs typeface="Times New Roman" panose="02020603050405020304" pitchFamily="18" charset="0"/>
              </a:rPr>
              <a:t>c</a:t>
            </a:r>
            <a:r>
              <a:rPr b="1" dirty="0" lang="en-US">
                <a:solidFill>
                  <a:srgbClr val="0F0F0F"/>
                </a:solidFill>
                <a:latin typeface="Times New Roman" panose="02020603050405020304" pitchFamily="18" charset="0"/>
                <a:cs typeface="Times New Roman" panose="02020603050405020304" pitchFamily="18" charset="0"/>
              </a:rPr>
              <a:t>e</a:t>
            </a:r>
            <a:r>
              <a:rPr b="1" dirty="0" lang="en-US">
                <a:solidFill>
                  <a:srgbClr val="0F0F0F"/>
                </a:solidFill>
                <a:latin typeface="Times New Roman" panose="02020603050405020304" pitchFamily="18" charset="0"/>
                <a:cs typeface="Times New Roman" panose="02020603050405020304" pitchFamily="18" charset="0"/>
              </a:rPr>
              <a:t>l</a:t>
            </a:r>
            <a:r>
              <a:rPr b="1" dirty="0" lang="en-US">
                <a:solidFill>
                  <a:srgbClr val="0F0F0F"/>
                </a:solidFill>
                <a:latin typeface="Times New Roman" panose="02020603050405020304" pitchFamily="18" charset="0"/>
                <a:cs typeface="Times New Roman" panose="02020603050405020304" pitchFamily="18" charset="0"/>
              </a:rPr>
              <a:t> </a:t>
            </a:r>
            <a:r>
              <a:rPr b="1" dirty="0" lang="en-US">
                <a:solidFill>
                  <a:srgbClr val="0F0F0F"/>
                </a:solidFill>
                <a:latin typeface="Times New Roman" panose="02020603050405020304" pitchFamily="18" charset="0"/>
                <a:cs typeface="Times New Roman" panose="02020603050405020304" pitchFamily="18" charset="0"/>
              </a:rPr>
              <a:t>D</a:t>
            </a:r>
            <a:r>
              <a:rPr b="1" dirty="0" lang="en-US">
                <a:solidFill>
                  <a:srgbClr val="0F0F0F"/>
                </a:solidFill>
                <a:latin typeface="Times New Roman" panose="02020603050405020304" pitchFamily="18" charset="0"/>
                <a:cs typeface="Times New Roman" panose="02020603050405020304" pitchFamily="18" charset="0"/>
              </a:rPr>
              <a:t>a</a:t>
            </a:r>
            <a:r>
              <a:rPr b="1" dirty="0" lang="en-US">
                <a:solidFill>
                  <a:srgbClr val="0F0F0F"/>
                </a:solidFill>
                <a:latin typeface="Times New Roman" panose="02020603050405020304" pitchFamily="18" charset="0"/>
                <a:cs typeface="Times New Roman" panose="02020603050405020304" pitchFamily="18" charset="0"/>
              </a:rPr>
              <a:t>s</a:t>
            </a:r>
            <a:r>
              <a:rPr b="1" dirty="0" lang="en-US">
                <a:solidFill>
                  <a:srgbClr val="0F0F0F"/>
                </a:solidFill>
                <a:latin typeface="Times New Roman" panose="02020603050405020304" pitchFamily="18" charset="0"/>
                <a:cs typeface="Times New Roman" panose="02020603050405020304" pitchFamily="18" charset="0"/>
              </a:rPr>
              <a:t>h</a:t>
            </a:r>
            <a:r>
              <a:rPr b="1" dirty="0" lang="en-US">
                <a:solidFill>
                  <a:srgbClr val="0F0F0F"/>
                </a:solidFill>
                <a:latin typeface="Times New Roman" panose="02020603050405020304" pitchFamily="18" charset="0"/>
                <a:cs typeface="Times New Roman" panose="02020603050405020304" pitchFamily="18" charset="0"/>
              </a:rPr>
              <a:t>b</a:t>
            </a:r>
            <a:r>
              <a:rPr b="1" dirty="0" lang="en-US">
                <a:solidFill>
                  <a:srgbClr val="0F0F0F"/>
                </a:solidFill>
                <a:latin typeface="Times New Roman" panose="02020603050405020304" pitchFamily="18" charset="0"/>
                <a:cs typeface="Times New Roman" panose="02020603050405020304" pitchFamily="18" charset="0"/>
              </a:rPr>
              <a:t>o</a:t>
            </a:r>
            <a:r>
              <a:rPr b="1" dirty="0" lang="en-US">
                <a:solidFill>
                  <a:srgbClr val="0F0F0F"/>
                </a:solidFill>
                <a:latin typeface="Times New Roman" panose="02020603050405020304" pitchFamily="18" charset="0"/>
                <a:cs typeface="Times New Roman" panose="02020603050405020304" pitchFamily="18" charset="0"/>
              </a:rPr>
              <a:t>a</a:t>
            </a:r>
            <a:r>
              <a:rPr b="1" dirty="0" lang="en-US">
                <a:solidFill>
                  <a:srgbClr val="0F0F0F"/>
                </a:solidFill>
                <a:latin typeface="Times New Roman" panose="02020603050405020304" pitchFamily="18" charset="0"/>
                <a:cs typeface="Times New Roman" panose="02020603050405020304" pitchFamily="18" charset="0"/>
              </a:rPr>
              <a:t>r</a:t>
            </a:r>
            <a:r>
              <a:rPr b="1" dirty="0" lang="en-US">
                <a:solidFill>
                  <a:srgbClr val="0F0F0F"/>
                </a:solidFill>
                <a:latin typeface="Times New Roman" panose="02020603050405020304" pitchFamily="18" charset="0"/>
                <a:cs typeface="Times New Roman" panose="02020603050405020304" pitchFamily="18" charset="0"/>
              </a:rPr>
              <a:t>d</a:t>
            </a:r>
            <a:endParaRPr b="1" dirty="0" spc="15"/>
          </a:p>
        </p:txBody>
      </p:sp>
      <p:pic>
        <p:nvPicPr>
          <p:cNvPr id="2097161"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42"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43" name="TextBox 13"/>
          <p:cNvSpPr txBox="1"/>
          <p:nvPr/>
        </p:nvSpPr>
        <p:spPr>
          <a:xfrm>
            <a:off x="1788154" y="3314150"/>
            <a:ext cx="9376988" cy="1869440"/>
          </a:xfrm>
          <a:prstGeom prst="rect"/>
          <a:noFill/>
        </p:spPr>
        <p:txBody>
          <a:bodyPr rtlCol="0" wrap="square">
            <a:spAutoFit/>
          </a:bodyPr>
          <a:p>
            <a:r>
              <a:rPr sz="2400" lang="en-US"/>
              <a:t>STUDENT NAME:</a:t>
            </a:r>
            <a:r>
              <a:rPr sz="2400" lang="en-US"/>
              <a:t> </a:t>
            </a:r>
            <a:r>
              <a:rPr sz="2400" lang="en-US"/>
              <a:t>L</a:t>
            </a:r>
            <a:r>
              <a:rPr sz="2400" lang="en-US"/>
              <a:t>I</a:t>
            </a:r>
            <a:r>
              <a:rPr sz="2400" lang="en-US"/>
              <a:t>N</a:t>
            </a:r>
            <a:r>
              <a:rPr sz="2400" lang="en-US"/>
              <a:t>C</a:t>
            </a:r>
            <a:r>
              <a:rPr sz="2400" lang="en-US"/>
              <a:t>Y</a:t>
            </a:r>
            <a:r>
              <a:rPr sz="2400" lang="en-US"/>
              <a:t>A</a:t>
            </a:r>
            <a:r>
              <a:rPr sz="2400" lang="en-US"/>
              <a:t> </a:t>
            </a:r>
            <a:r>
              <a:rPr sz="2400" lang="en-US"/>
              <a:t>L</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0</a:t>
            </a:r>
            <a:r>
              <a:rPr dirty="0" sz="2400" lang="en-US"/>
              <a:t>4</a:t>
            </a:r>
            <a:r>
              <a:rPr dirty="0" sz="2400" lang="en-US"/>
              <a:t>2</a:t>
            </a:r>
            <a:r>
              <a:rPr dirty="0" sz="2400" lang="en-US"/>
              <a:t>4</a:t>
            </a:r>
            <a:r>
              <a:rPr dirty="0" sz="2400" lang="en-US"/>
              <a:t>1</a:t>
            </a:r>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A</a:t>
            </a:r>
            <a:r>
              <a:rPr dirty="0" sz="2400" lang="en-US"/>
              <a:t>/</a:t>
            </a:r>
            <a:r>
              <a:rPr dirty="0" sz="2400" lang="en-US"/>
              <a:t>F</a:t>
            </a:r>
            <a:endParaRPr altLang="en-US" lang="zh-CN"/>
          </a:p>
          <a:p>
            <a:r>
              <a:rPr dirty="0" sz="2400" lang="en-US"/>
              <a:t>COLLEGE</a:t>
            </a:r>
            <a:r>
              <a:rPr dirty="0" sz="2400" lang="en-US"/>
              <a:t>:</a:t>
            </a:r>
            <a:r>
              <a:rPr dirty="0" sz="2400" lang="en-US"/>
              <a:t> </a:t>
            </a:r>
            <a:r>
              <a:rPr dirty="0" sz="2400" lang="en-US"/>
              <a:t>A</a:t>
            </a:r>
            <a:r>
              <a:rPr dirty="0" sz="2400" lang="en-US"/>
              <a:t>N</a:t>
            </a:r>
            <a:r>
              <a:rPr dirty="0" sz="2400" lang="en-US"/>
              <a:t>N</a:t>
            </a:r>
            <a:r>
              <a:rPr dirty="0" sz="2400" lang="en-US"/>
              <a:t>A</a:t>
            </a:r>
            <a:r>
              <a:rPr dirty="0" sz="2400" lang="en-US"/>
              <a:t>I</a:t>
            </a:r>
            <a:r>
              <a:rPr dirty="0" sz="2400" lang="en-US"/>
              <a:t> </a:t>
            </a:r>
            <a:r>
              <a:rPr dirty="0" sz="2400" lang="en-US"/>
              <a:t>V</a:t>
            </a:r>
            <a:r>
              <a:rPr dirty="0" sz="2400" lang="en-US"/>
              <a:t>I</a:t>
            </a:r>
            <a:r>
              <a:rPr dirty="0" sz="2400" lang="en-US"/>
              <a:t>O</a:t>
            </a:r>
            <a:r>
              <a:rPr dirty="0" sz="2400" lang="en-US"/>
              <a:t>L</a:t>
            </a:r>
            <a:r>
              <a:rPr dirty="0" sz="2400" lang="en-US"/>
              <a:t>E</a:t>
            </a:r>
            <a:r>
              <a:rPr dirty="0" sz="2400" lang="en-US"/>
              <a:t>T</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2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2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29" name="object 8"/>
          <p:cNvSpPr txBox="1"/>
          <p:nvPr/>
        </p:nvSpPr>
        <p:spPr>
          <a:xfrm>
            <a:off x="2224416" y="525141"/>
            <a:ext cx="4148539"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3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0" name=""/>
          <p:cNvSpPr txBox="1"/>
          <p:nvPr/>
        </p:nvSpPr>
        <p:spPr>
          <a:xfrm>
            <a:off x="441400" y="2024527"/>
            <a:ext cx="8483313" cy="3444240"/>
          </a:xfrm>
          <a:prstGeom prst="rect"/>
        </p:spPr>
        <p:txBody>
          <a:bodyPr rtlCol="0" wrap="square">
            <a:spAutoFit/>
          </a:bodyPr>
          <a:p>
            <a:r>
              <a:rPr sz="2800" lang="en-IN">
                <a:solidFill>
                  <a:srgbClr val="000000"/>
                </a:solidFill>
              </a:rPr>
              <a:t>To effectively analyze and predict employee attrition using an Excel dashboard, we employ a structured modeling approach that leverages statistical techniques, machine learning algorithms, and Excel’s native tools (such as PivotTables, formulas, and data visualization). Here’s a breakdown of the modeling process used in the employee attrition analysis: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29341" y="685531"/>
            <a:ext cx="3281765"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21600000">
            <a:off x="1277374" y="1857372"/>
            <a:ext cx="7435161" cy="462988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1" name=""/>
          <p:cNvSpPr txBox="1"/>
          <p:nvPr/>
        </p:nvSpPr>
        <p:spPr>
          <a:xfrm>
            <a:off x="1061684" y="1783914"/>
            <a:ext cx="7515231" cy="3863340"/>
          </a:xfrm>
          <a:prstGeom prst="rect"/>
        </p:spPr>
        <p:txBody>
          <a:bodyPr rtlCol="0" wrap="square">
            <a:spAutoFit/>
          </a:bodyPr>
          <a:p>
            <a:r>
              <a:rPr sz="2800" lang="en-IN">
                <a:solidFill>
                  <a:srgbClr val="000000"/>
                </a:solidFill>
              </a:rPr>
              <a:t>An Excel-based Employee Attrition Analysis Dashboard offers an accessible, powerful, and customizable solution for understanding and managing employee turnover. By leveraging descriptive analytics, predictive modeling, and intuitive data visualization, the dashboard provides HR professionals and business leaders with actionable insights to proactively address attrition challenges.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47"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8"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62"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3"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6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63" name="TextBox 22"/>
          <p:cNvSpPr txBox="1"/>
          <p:nvPr/>
        </p:nvSpPr>
        <p:spPr>
          <a:xfrm>
            <a:off x="819155" y="2709384"/>
            <a:ext cx="10117091"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M</a:t>
            </a:r>
            <a:r>
              <a:rPr b="1" dirty="0" sz="4400" lang="en-US">
                <a:solidFill>
                  <a:srgbClr val="0F0F0F"/>
                </a:solidFill>
                <a:latin typeface="Times New Roman" panose="02020603050405020304" pitchFamily="18" charset="0"/>
                <a:cs typeface="Times New Roman" panose="02020603050405020304" pitchFamily="18" charset="0"/>
              </a:rPr>
              <a:t>P</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O</a:t>
            </a:r>
            <a:r>
              <a:rPr b="1" dirty="0" sz="4400" lang="en-US">
                <a:solidFill>
                  <a:srgbClr val="0F0F0F"/>
                </a:solidFill>
                <a:latin typeface="Times New Roman" panose="02020603050405020304" pitchFamily="18" charset="0"/>
                <a:cs typeface="Times New Roman" panose="02020603050405020304" pitchFamily="18" charset="0"/>
              </a:rPr>
              <a:t>YEE</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T</a:t>
            </a:r>
            <a:r>
              <a:rPr b="1" dirty="0" sz="4400" lang="en-US">
                <a:solidFill>
                  <a:srgbClr val="0F0F0F"/>
                </a:solidFill>
                <a:latin typeface="Times New Roman" panose="02020603050405020304" pitchFamily="18" charset="0"/>
                <a:cs typeface="Times New Roman" panose="02020603050405020304" pitchFamily="18" charset="0"/>
              </a:rPr>
              <a:t>T</a:t>
            </a:r>
            <a:r>
              <a:rPr b="1" dirty="0" sz="4400" lang="en-US">
                <a:solidFill>
                  <a:srgbClr val="0F0F0F"/>
                </a:solidFill>
                <a:latin typeface="Times New Roman" panose="02020603050405020304" pitchFamily="18" charset="0"/>
                <a:cs typeface="Times New Roman" panose="02020603050405020304" pitchFamily="18" charset="0"/>
              </a:rPr>
              <a:t>R</a:t>
            </a:r>
            <a:r>
              <a:rPr b="1" dirty="0" sz="4400" lang="en-US">
                <a:solidFill>
                  <a:srgbClr val="0F0F0F"/>
                </a:solidFill>
                <a:latin typeface="Times New Roman" panose="02020603050405020304" pitchFamily="18" charset="0"/>
                <a:cs typeface="Times New Roman" panose="02020603050405020304" pitchFamily="18" charset="0"/>
              </a:rPr>
              <a:t>I</a:t>
            </a:r>
            <a:r>
              <a:rPr b="1" dirty="0" sz="4400" lang="en-US">
                <a:solidFill>
                  <a:srgbClr val="0F0F0F"/>
                </a:solidFill>
                <a:latin typeface="Times New Roman" panose="02020603050405020304" pitchFamily="18" charset="0"/>
                <a:cs typeface="Times New Roman" panose="02020603050405020304" pitchFamily="18" charset="0"/>
              </a:rPr>
              <a:t>T</a:t>
            </a:r>
            <a:r>
              <a:rPr b="1" dirty="0" sz="4400" lang="en-US">
                <a:solidFill>
                  <a:srgbClr val="0F0F0F"/>
                </a:solidFill>
                <a:latin typeface="Times New Roman" panose="02020603050405020304" pitchFamily="18" charset="0"/>
                <a:cs typeface="Times New Roman" panose="02020603050405020304" pitchFamily="18" charset="0"/>
              </a:rPr>
              <a:t>I</a:t>
            </a:r>
            <a:r>
              <a:rPr b="1" dirty="0" sz="4400" lang="en-US">
                <a:solidFill>
                  <a:srgbClr val="0F0F0F"/>
                </a:solidFill>
                <a:latin typeface="Times New Roman" panose="02020603050405020304" pitchFamily="18" charset="0"/>
                <a:cs typeface="Times New Roman" panose="02020603050405020304" pitchFamily="18" charset="0"/>
              </a:rPr>
              <a:t>O</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Y</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I</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U</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I</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G</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X</a:t>
            </a:r>
            <a:r>
              <a:rPr b="1" dirty="0" sz="4400" lang="en-US">
                <a:solidFill>
                  <a:srgbClr val="0F0F0F"/>
                </a:solidFill>
                <a:latin typeface="Times New Roman" panose="02020603050405020304" pitchFamily="18" charset="0"/>
                <a:cs typeface="Times New Roman" panose="02020603050405020304" pitchFamily="18" charset="0"/>
              </a:rPr>
              <a:t>C</a:t>
            </a:r>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D</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H</a:t>
            </a:r>
            <a:r>
              <a:rPr b="1" dirty="0" sz="4400" lang="en-US">
                <a:solidFill>
                  <a:srgbClr val="0F0F0F"/>
                </a:solidFill>
                <a:latin typeface="Times New Roman" panose="02020603050405020304" pitchFamily="18" charset="0"/>
                <a:cs typeface="Times New Roman" panose="02020603050405020304" pitchFamily="18" charset="0"/>
              </a:rPr>
              <a:t>B</a:t>
            </a:r>
            <a:r>
              <a:rPr b="1" dirty="0" sz="4400" lang="en-US">
                <a:solidFill>
                  <a:srgbClr val="0F0F0F"/>
                </a:solidFill>
                <a:latin typeface="Times New Roman" panose="02020603050405020304" pitchFamily="18" charset="0"/>
                <a:cs typeface="Times New Roman" panose="02020603050405020304" pitchFamily="18" charset="0"/>
              </a:rPr>
              <a:t>O</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R</a:t>
            </a:r>
            <a:r>
              <a:rPr b="1" dirty="0" sz="4400" lang="en-US">
                <a:solidFill>
                  <a:srgbClr val="0F0F0F"/>
                </a:solidFill>
                <a:latin typeface="Times New Roman" panose="02020603050405020304" pitchFamily="18" charset="0"/>
                <a:cs typeface="Times New Roman" panose="02020603050405020304" pitchFamily="18" charset="0"/>
              </a:rPr>
              <a:t>D</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64"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9" name="object 3"/>
          <p:cNvGrpSpPr/>
          <p:nvPr/>
        </p:nvGrpSpPr>
        <p:grpSpPr>
          <a:xfrm>
            <a:off x="7443849" y="0"/>
            <a:ext cx="4752975" cy="6863080"/>
            <a:chOff x="7443849" y="0"/>
            <a:chExt cx="4752975" cy="6863080"/>
          </a:xfrm>
        </p:grpSpPr>
        <p:sp>
          <p:nvSpPr>
            <p:cNvPr id="104866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6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6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6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6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7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7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7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7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7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75"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77"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4"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0" name="object 18"/>
          <p:cNvGrpSpPr/>
          <p:nvPr/>
        </p:nvGrpSpPr>
        <p:grpSpPr>
          <a:xfrm>
            <a:off x="47625" y="3819523"/>
            <a:ext cx="4124325" cy="3009900"/>
            <a:chOff x="47625" y="3819523"/>
            <a:chExt cx="4124325" cy="3009900"/>
          </a:xfrm>
        </p:grpSpPr>
        <p:pic>
          <p:nvPicPr>
            <p:cNvPr id="2097165"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6"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78"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7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80"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7991475" y="2933700"/>
            <a:ext cx="2762250" cy="3257550"/>
            <a:chOff x="7991475" y="2933700"/>
            <a:chExt cx="2762250" cy="3257550"/>
          </a:xfrm>
        </p:grpSpPr>
        <p:sp>
          <p:nvSpPr>
            <p:cNvPr id="104863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3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4" name="object 7"/>
          <p:cNvSpPr txBox="1">
            <a:spLocks noGrp="1"/>
          </p:cNvSpPr>
          <p:nvPr>
            <p:ph type="title"/>
          </p:nvPr>
        </p:nvSpPr>
        <p:spPr>
          <a:xfrm>
            <a:off x="336448" y="1050920"/>
            <a:ext cx="7962794"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0"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36" name=""/>
          <p:cNvSpPr txBox="1"/>
          <p:nvPr/>
        </p:nvSpPr>
        <p:spPr>
          <a:xfrm>
            <a:off x="336449" y="2566032"/>
            <a:ext cx="7655025" cy="3025142"/>
          </a:xfrm>
          <a:prstGeom prst="rect"/>
        </p:spPr>
        <p:txBody>
          <a:bodyPr rtlCol="0" wrap="square">
            <a:spAutoFit/>
          </a:bodyPr>
          <a:p>
            <a:r>
              <a:rPr sz="2800" lang="en-IN">
                <a:solidFill>
                  <a:srgbClr val="000000"/>
                </a:solidFill>
              </a:rPr>
              <a:t>Successful employees meet deadlines, make sales, and build the brand through positive customer interactions. Employee attrition is a major cost to an organization and predicting such attritions is the most important requirement of the Human Resources department in many organizations.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object 2"/>
          <p:cNvGrpSpPr/>
          <p:nvPr/>
        </p:nvGrpSpPr>
        <p:grpSpPr>
          <a:xfrm>
            <a:off x="8658225" y="2647950"/>
            <a:ext cx="3533775" cy="3810000"/>
            <a:chOff x="8658225" y="2647950"/>
            <a:chExt cx="3533775" cy="3810000"/>
          </a:xfrm>
        </p:grpSpPr>
        <p:sp>
          <p:nvSpPr>
            <p:cNvPr id="104861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6"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1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7"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57"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19"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20" name="TextBox 10"/>
          <p:cNvSpPr txBox="1"/>
          <p:nvPr/>
        </p:nvSpPr>
        <p:spPr>
          <a:xfrm>
            <a:off x="1143000" y="2286000"/>
            <a:ext cx="7924800" cy="8026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21" name=""/>
          <p:cNvSpPr txBox="1"/>
          <p:nvPr/>
        </p:nvSpPr>
        <p:spPr>
          <a:xfrm>
            <a:off x="256091" y="1857374"/>
            <a:ext cx="8659309" cy="4701540"/>
          </a:xfrm>
          <a:prstGeom prst="rect"/>
        </p:spPr>
        <p:txBody>
          <a:bodyPr rtlCol="0" wrap="square">
            <a:spAutoFit/>
          </a:bodyPr>
          <a:p>
            <a:r>
              <a:rPr sz="2800" lang="en-IN">
                <a:solidFill>
                  <a:srgbClr val="000000"/>
                </a:solidFill>
              </a:rPr>
              <a:t>The goal of the Employee Attrition Analysis project is to provide insights into employee turnover by analyzing key metrics and identifying trends that lead to attrition. 
 Key components:
         Data Collection
         Analysis Met rice
         Dashboard Designer
         Methodology
         Implementation</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4"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4"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0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06" name=""/>
          <p:cNvSpPr txBox="1"/>
          <p:nvPr/>
        </p:nvSpPr>
        <p:spPr>
          <a:xfrm>
            <a:off x="699451" y="1857375"/>
            <a:ext cx="9918894" cy="4701540"/>
          </a:xfrm>
          <a:prstGeom prst="rect"/>
        </p:spPr>
        <p:txBody>
          <a:bodyPr rtlCol="0" wrap="square">
            <a:spAutoFit/>
          </a:bodyPr>
          <a:p>
            <a:r>
              <a:rPr sz="2800" lang="en-IN">
                <a:solidFill>
                  <a:srgbClr val="000000"/>
                </a:solidFill>
              </a:rPr>
              <a:t>For an image related to "Employee Attrition Analysis Using Excel Dashboard," here are some suggestions:
Dashboard Overview: Visualize a sample Excel dashboard with charts and graphs showing attrition rates, employee demographics, and reasons for leaving.
End Users: Represent the end users who would benefit from this analysis, such as HR managers, team leaders, and executives, possibly depicted as silhouettes or avatars interacting with the dashboard.</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pic>
        <p:nvPicPr>
          <p:cNvPr id="2097152"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598"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53"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59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7" name=""/>
          <p:cNvSpPr txBox="1"/>
          <p:nvPr/>
        </p:nvSpPr>
        <p:spPr>
          <a:xfrm>
            <a:off x="3084646" y="2019299"/>
            <a:ext cx="7222857" cy="3444240"/>
          </a:xfrm>
          <a:prstGeom prst="rect"/>
        </p:spPr>
        <p:txBody>
          <a:bodyPr rtlCol="0" wrap="square">
            <a:spAutoFit/>
          </a:bodyPr>
          <a:p>
            <a:r>
              <a:rPr sz="2800" lang="en-IN">
                <a:solidFill>
                  <a:srgbClr val="000000"/>
                </a:solidFill>
              </a:rPr>
              <a:t>An Excel dashboard for employee attrition analysis is a powerful tool that allows HR departments and business leaders to track, analyze, and predict employee turnover. This dashboard provides a clear, visual representation of key attrition metrics, empowering decision-makers to implement strategies to improve employee retention.</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0" name="Title 1"/>
          <p:cNvSpPr>
            <a:spLocks noGrp="1"/>
          </p:cNvSpPr>
          <p:nvPr>
            <p:ph type="title"/>
          </p:nvPr>
        </p:nvSpPr>
        <p:spPr>
          <a:xfrm>
            <a:off x="755332" y="385444"/>
            <a:ext cx="10681335" cy="723901"/>
          </a:xfrm>
        </p:spPr>
        <p:txBody>
          <a:bodyPr/>
          <a:p>
            <a:r>
              <a:rPr dirty="0" lang="en-IN"/>
              <a:t>Dataset Description</a:t>
            </a:r>
          </a:p>
        </p:txBody>
      </p:sp>
      <p:sp>
        <p:nvSpPr>
          <p:cNvPr id="1048708" name=""/>
          <p:cNvSpPr txBox="1"/>
          <p:nvPr/>
        </p:nvSpPr>
        <p:spPr>
          <a:xfrm rot="21586152">
            <a:off x="764765" y="1498379"/>
            <a:ext cx="8580512" cy="4701541"/>
          </a:xfrm>
          <a:prstGeom prst="rect"/>
        </p:spPr>
        <p:txBody>
          <a:bodyPr rtlCol="0" wrap="square">
            <a:spAutoFit/>
          </a:bodyPr>
          <a:p>
            <a:r>
              <a:rPr sz="2800" lang="en-IN">
                <a:solidFill>
                  <a:srgbClr val="000000"/>
                </a:solidFill>
              </a:rPr>
              <a:t>A typical dataset for employee attrition analysis in Excel would contain several key attributes, which are used to explore, analyze, and visualize the factors contributing to employee turnover. Below is a breakdown of commonly used data columns in such a dataset:
 Employee Information
 Employment Dataset
 Attrition-Related Data
Work Environment &amp;  Engagement Data
Compensation and Benefits</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1"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3"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9" name=""/>
          <p:cNvSpPr txBox="1"/>
          <p:nvPr/>
        </p:nvSpPr>
        <p:spPr>
          <a:xfrm rot="26975">
            <a:off x="2241213" y="2534728"/>
            <a:ext cx="6861465" cy="3025140"/>
          </a:xfrm>
          <a:prstGeom prst="rect"/>
        </p:spPr>
        <p:txBody>
          <a:bodyPr rtlCol="0" wrap="square">
            <a:spAutoFit/>
          </a:bodyPr>
          <a:p>
            <a:r>
              <a:rPr sz="2800" lang="en-IN">
                <a:solidFill>
                  <a:srgbClr val="000000"/>
                </a:solidFill>
              </a:rPr>
              <a:t>Our Excel-based employee attrition analysis dashboard offers unique and innovative features that make it stand out from traditional HR reporting tools. These key elements create a "wow" factor that sets our solution apart and delivers exceptional value to users.</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2024-09-28T05:05:04Z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e962a91ea19647aaa7abc3b8073f61bd</vt:lpwstr>
  </property>
</Properties>
</file>