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541" r:id="rId2"/>
    <p:sldId id="551" r:id="rId3"/>
    <p:sldId id="533" r:id="rId4"/>
    <p:sldId id="553" r:id="rId5"/>
    <p:sldId id="554" r:id="rId6"/>
    <p:sldId id="531" r:id="rId7"/>
    <p:sldId id="555" r:id="rId8"/>
    <p:sldId id="535" r:id="rId9"/>
    <p:sldId id="542" r:id="rId10"/>
    <p:sldId id="543" r:id="rId11"/>
    <p:sldId id="257" r:id="rId12"/>
    <p:sldId id="503" r:id="rId13"/>
    <p:sldId id="544" r:id="rId14"/>
    <p:sldId id="524" r:id="rId15"/>
    <p:sldId id="545" r:id="rId16"/>
    <p:sldId id="258" r:id="rId17"/>
    <p:sldId id="546" r:id="rId18"/>
    <p:sldId id="556" r:id="rId19"/>
    <p:sldId id="55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7C6CF"/>
    <a:srgbClr val="202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92746-314B-4770-BB17-B2F8F388C494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072B3-8B7F-4567-A49F-2E4B59CBCE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89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05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68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56B5-113C-405F-A00E-0519E5284C3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F37E-C092-4E6B-B2D2-EA4BDAA00F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56B5-113C-405F-A00E-0519E5284C3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F37E-C092-4E6B-B2D2-EA4BDAA00F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56B5-113C-405F-A00E-0519E5284C3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F37E-C092-4E6B-B2D2-EA4BDAA00F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综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6508234"/>
            <a:ext cx="12192000" cy="34976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25" name="文本框 24"/>
          <p:cNvSpPr txBox="1"/>
          <p:nvPr userDrawn="1"/>
        </p:nvSpPr>
        <p:spPr>
          <a:xfrm>
            <a:off x="561476" y="6508234"/>
            <a:ext cx="2130711" cy="33855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    材料方法</a:t>
            </a:r>
          </a:p>
        </p:txBody>
      </p:sp>
      <p:sp>
        <p:nvSpPr>
          <p:cNvPr id="26" name="矩形 25"/>
          <p:cNvSpPr/>
          <p:nvPr userDrawn="1"/>
        </p:nvSpPr>
        <p:spPr>
          <a:xfrm>
            <a:off x="0" y="0"/>
            <a:ext cx="12192000" cy="89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 userDrawn="1"/>
        </p:nvSpPr>
        <p:spPr>
          <a:xfrm>
            <a:off x="10732168" y="6508234"/>
            <a:ext cx="1459832" cy="349767"/>
          </a:xfrm>
          <a:prstGeom prst="rect">
            <a:avLst/>
          </a:prstGeom>
          <a:solidFill>
            <a:srgbClr val="57C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12" name="等腰三角形 11"/>
          <p:cNvSpPr/>
          <p:nvPr userDrawn="1"/>
        </p:nvSpPr>
        <p:spPr>
          <a:xfrm rot="5400000">
            <a:off x="11767559" y="6623926"/>
            <a:ext cx="160020" cy="137948"/>
          </a:xfrm>
          <a:prstGeom prst="triangl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等腰三角形 12"/>
          <p:cNvSpPr/>
          <p:nvPr userDrawn="1"/>
        </p:nvSpPr>
        <p:spPr>
          <a:xfrm rot="16200000">
            <a:off x="11035359" y="6623927"/>
            <a:ext cx="160020" cy="137948"/>
          </a:xfrm>
          <a:prstGeom prst="triangl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矩形 13"/>
          <p:cNvSpPr/>
          <p:nvPr userDrawn="1"/>
        </p:nvSpPr>
        <p:spPr>
          <a:xfrm>
            <a:off x="1" y="144380"/>
            <a:ext cx="128337" cy="553453"/>
          </a:xfrm>
          <a:prstGeom prst="rect">
            <a:avLst/>
          </a:prstGeom>
          <a:solidFill>
            <a:srgbClr val="57C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矩形 14"/>
          <p:cNvSpPr/>
          <p:nvPr userDrawn="1"/>
        </p:nvSpPr>
        <p:spPr>
          <a:xfrm>
            <a:off x="11274522" y="6524069"/>
            <a:ext cx="413895" cy="318100"/>
          </a:xfrm>
          <a:prstGeom prst="rect">
            <a:avLst/>
          </a:prstGeom>
        </p:spPr>
        <p:txBody>
          <a:bodyPr wrap="none" lIns="91440" tIns="45720" rIns="91440" bIns="45720" anchor="ctr">
            <a:spAutoFit/>
          </a:bodyPr>
          <a:lstStyle/>
          <a:p>
            <a:pPr algn="ctr" fontAlgn="ctr"/>
            <a:fld id="{170C0C04-E408-48A9-82A4-3716296300DE}" type="slidenum">
              <a:rPr lang="zh-CN" altLang="en-US" sz="1465" smtClean="0">
                <a:solidFill>
                  <a:srgbClr val="202A36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sz="1865" kern="0" dirty="0">
              <a:solidFill>
                <a:srgbClr val="202A36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auto">
          <a:xfrm>
            <a:off x="-7598" y="7101409"/>
            <a:ext cx="12199599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66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浏览更多搜索：</a:t>
            </a:r>
            <a:r>
              <a:rPr lang="en-US" altLang="zh-CN" sz="266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COOLLA       </a:t>
            </a:r>
            <a:r>
              <a:rPr lang="zh-CN" altLang="en-US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技术支持、合作、定制</a:t>
            </a:r>
            <a:r>
              <a:rPr lang="en-US" altLang="zh-CN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 </a:t>
            </a:r>
            <a:r>
              <a:rPr lang="en-US" altLang="zh-CN" sz="26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QQ:34865632</a:t>
            </a:r>
            <a:endParaRPr lang="zh-CN" altLang="zh-CN" sz="2665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Rectangle 4"/>
          <p:cNvSpPr txBox="1">
            <a:spLocks noChangeArrowheads="1"/>
          </p:cNvSpPr>
          <p:nvPr userDrawn="1"/>
        </p:nvSpPr>
        <p:spPr bwMode="auto">
          <a:xfrm>
            <a:off x="-7598" y="7101409"/>
            <a:ext cx="12199599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66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浏览更多搜索：</a:t>
            </a:r>
            <a:r>
              <a:rPr lang="en-US" altLang="zh-CN" sz="266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COOLLA       </a:t>
            </a:r>
            <a:r>
              <a:rPr lang="zh-CN" altLang="en-US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技术支持、合作、定制</a:t>
            </a:r>
            <a:r>
              <a:rPr lang="en-US" altLang="zh-CN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 </a:t>
            </a:r>
            <a:r>
              <a:rPr lang="en-US" altLang="zh-CN" sz="26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QQ:34865632</a:t>
            </a:r>
            <a:endParaRPr lang="zh-CN" altLang="zh-CN" sz="2665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6508234"/>
            <a:ext cx="12192000" cy="34976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25" name="文本框 24"/>
          <p:cNvSpPr txBox="1"/>
          <p:nvPr userDrawn="1"/>
        </p:nvSpPr>
        <p:spPr>
          <a:xfrm>
            <a:off x="561476" y="6508234"/>
            <a:ext cx="2130711" cy="33855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    命题假说</a:t>
            </a:r>
          </a:p>
        </p:txBody>
      </p:sp>
      <p:sp>
        <p:nvSpPr>
          <p:cNvPr id="26" name="矩形 25"/>
          <p:cNvSpPr/>
          <p:nvPr userDrawn="1"/>
        </p:nvSpPr>
        <p:spPr>
          <a:xfrm>
            <a:off x="0" y="0"/>
            <a:ext cx="12192000" cy="89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 userDrawn="1"/>
        </p:nvSpPr>
        <p:spPr>
          <a:xfrm>
            <a:off x="10732168" y="6508234"/>
            <a:ext cx="1459832" cy="349767"/>
          </a:xfrm>
          <a:prstGeom prst="rect">
            <a:avLst/>
          </a:prstGeom>
          <a:solidFill>
            <a:srgbClr val="57C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12" name="等腰三角形 11"/>
          <p:cNvSpPr/>
          <p:nvPr userDrawn="1"/>
        </p:nvSpPr>
        <p:spPr>
          <a:xfrm rot="5400000">
            <a:off x="11767559" y="6623926"/>
            <a:ext cx="160020" cy="137948"/>
          </a:xfrm>
          <a:prstGeom prst="triangl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等腰三角形 12"/>
          <p:cNvSpPr/>
          <p:nvPr userDrawn="1"/>
        </p:nvSpPr>
        <p:spPr>
          <a:xfrm rot="16200000">
            <a:off x="11035359" y="6623927"/>
            <a:ext cx="160020" cy="137948"/>
          </a:xfrm>
          <a:prstGeom prst="triangl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矩形 13"/>
          <p:cNvSpPr/>
          <p:nvPr userDrawn="1"/>
        </p:nvSpPr>
        <p:spPr>
          <a:xfrm>
            <a:off x="1" y="144380"/>
            <a:ext cx="128337" cy="553453"/>
          </a:xfrm>
          <a:prstGeom prst="rect">
            <a:avLst/>
          </a:prstGeom>
          <a:solidFill>
            <a:srgbClr val="57C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矩形 14"/>
          <p:cNvSpPr/>
          <p:nvPr userDrawn="1"/>
        </p:nvSpPr>
        <p:spPr>
          <a:xfrm>
            <a:off x="11274522" y="6524069"/>
            <a:ext cx="413895" cy="318100"/>
          </a:xfrm>
          <a:prstGeom prst="rect">
            <a:avLst/>
          </a:prstGeom>
        </p:spPr>
        <p:txBody>
          <a:bodyPr wrap="none" lIns="91440" tIns="45720" rIns="91440" bIns="45720" anchor="ctr">
            <a:spAutoFit/>
          </a:bodyPr>
          <a:lstStyle/>
          <a:p>
            <a:pPr algn="ctr" fontAlgn="ctr"/>
            <a:fld id="{170C0C04-E408-48A9-82A4-3716296300DE}" type="slidenum">
              <a:rPr lang="zh-CN" altLang="en-US" sz="1465" smtClean="0">
                <a:solidFill>
                  <a:srgbClr val="202A36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sz="1865" kern="0" dirty="0">
              <a:solidFill>
                <a:srgbClr val="202A36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auto">
          <a:xfrm>
            <a:off x="-7598" y="7101409"/>
            <a:ext cx="12199599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66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浏览更多搜索：</a:t>
            </a:r>
            <a:r>
              <a:rPr lang="en-US" altLang="zh-CN" sz="266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COOLLA       </a:t>
            </a:r>
            <a:r>
              <a:rPr lang="zh-CN" altLang="en-US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技术支持、合作、定制</a:t>
            </a:r>
            <a:r>
              <a:rPr lang="en-US" altLang="zh-CN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 </a:t>
            </a:r>
            <a:r>
              <a:rPr lang="en-US" altLang="zh-CN" sz="26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QQ:34865632</a:t>
            </a:r>
            <a:endParaRPr lang="zh-CN" altLang="zh-CN" sz="2665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成果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6508234"/>
            <a:ext cx="12192000" cy="34976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25" name="文本框 24"/>
          <p:cNvSpPr txBox="1"/>
          <p:nvPr userDrawn="1"/>
        </p:nvSpPr>
        <p:spPr>
          <a:xfrm>
            <a:off x="561476" y="6508234"/>
            <a:ext cx="2130711" cy="33855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     实验结论</a:t>
            </a:r>
          </a:p>
        </p:txBody>
      </p:sp>
      <p:sp>
        <p:nvSpPr>
          <p:cNvPr id="26" name="矩形 25"/>
          <p:cNvSpPr/>
          <p:nvPr userDrawn="1"/>
        </p:nvSpPr>
        <p:spPr>
          <a:xfrm>
            <a:off x="0" y="0"/>
            <a:ext cx="12192000" cy="89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 userDrawn="1"/>
        </p:nvSpPr>
        <p:spPr>
          <a:xfrm>
            <a:off x="10732168" y="6508234"/>
            <a:ext cx="1459832" cy="349767"/>
          </a:xfrm>
          <a:prstGeom prst="rect">
            <a:avLst/>
          </a:prstGeom>
          <a:solidFill>
            <a:srgbClr val="57C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12" name="等腰三角形 11"/>
          <p:cNvSpPr/>
          <p:nvPr userDrawn="1"/>
        </p:nvSpPr>
        <p:spPr>
          <a:xfrm rot="5400000">
            <a:off x="11767559" y="6623926"/>
            <a:ext cx="160020" cy="137948"/>
          </a:xfrm>
          <a:prstGeom prst="triangl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等腰三角形 12"/>
          <p:cNvSpPr/>
          <p:nvPr userDrawn="1"/>
        </p:nvSpPr>
        <p:spPr>
          <a:xfrm rot="16200000">
            <a:off x="11035359" y="6623927"/>
            <a:ext cx="160020" cy="137948"/>
          </a:xfrm>
          <a:prstGeom prst="triangl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矩形 13"/>
          <p:cNvSpPr/>
          <p:nvPr userDrawn="1"/>
        </p:nvSpPr>
        <p:spPr>
          <a:xfrm>
            <a:off x="1" y="144380"/>
            <a:ext cx="128337" cy="553453"/>
          </a:xfrm>
          <a:prstGeom prst="rect">
            <a:avLst/>
          </a:prstGeom>
          <a:solidFill>
            <a:srgbClr val="57C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矩形 14"/>
          <p:cNvSpPr/>
          <p:nvPr userDrawn="1"/>
        </p:nvSpPr>
        <p:spPr>
          <a:xfrm>
            <a:off x="11274522" y="6524069"/>
            <a:ext cx="413895" cy="318100"/>
          </a:xfrm>
          <a:prstGeom prst="rect">
            <a:avLst/>
          </a:prstGeom>
        </p:spPr>
        <p:txBody>
          <a:bodyPr wrap="none" lIns="91440" tIns="45720" rIns="91440" bIns="45720" anchor="ctr">
            <a:spAutoFit/>
          </a:bodyPr>
          <a:lstStyle/>
          <a:p>
            <a:pPr algn="ctr" fontAlgn="ctr"/>
            <a:fld id="{170C0C04-E408-48A9-82A4-3716296300DE}" type="slidenum">
              <a:rPr lang="zh-CN" altLang="en-US" sz="1465" smtClean="0">
                <a:solidFill>
                  <a:srgbClr val="202A36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sz="1865" kern="0" dirty="0">
              <a:solidFill>
                <a:srgbClr val="202A36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auto">
          <a:xfrm>
            <a:off x="-7598" y="7101409"/>
            <a:ext cx="12199599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66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浏览更多搜索：</a:t>
            </a:r>
            <a:r>
              <a:rPr lang="en-US" altLang="zh-CN" sz="266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COOLLA       </a:t>
            </a:r>
            <a:r>
              <a:rPr lang="zh-CN" altLang="en-US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技术支持、合作、定制</a:t>
            </a:r>
            <a:r>
              <a:rPr lang="en-US" altLang="zh-CN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 </a:t>
            </a:r>
            <a:r>
              <a:rPr lang="en-US" altLang="zh-CN" sz="26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QQ:34865632</a:t>
            </a:r>
            <a:endParaRPr lang="zh-CN" altLang="zh-CN" sz="2665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6508234"/>
            <a:ext cx="12192000" cy="34976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25" name="文本框 24"/>
          <p:cNvSpPr txBox="1"/>
          <p:nvPr userDrawn="1"/>
        </p:nvSpPr>
        <p:spPr>
          <a:xfrm>
            <a:off x="561476" y="6508234"/>
            <a:ext cx="2130711" cy="33855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     思考探讨</a:t>
            </a:r>
          </a:p>
        </p:txBody>
      </p:sp>
      <p:sp>
        <p:nvSpPr>
          <p:cNvPr id="26" name="矩形 25"/>
          <p:cNvSpPr/>
          <p:nvPr userDrawn="1"/>
        </p:nvSpPr>
        <p:spPr>
          <a:xfrm>
            <a:off x="0" y="0"/>
            <a:ext cx="12192000" cy="89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 userDrawn="1"/>
        </p:nvSpPr>
        <p:spPr>
          <a:xfrm>
            <a:off x="10732168" y="6508234"/>
            <a:ext cx="1459832" cy="349767"/>
          </a:xfrm>
          <a:prstGeom prst="rect">
            <a:avLst/>
          </a:prstGeom>
          <a:solidFill>
            <a:srgbClr val="57C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12" name="等腰三角形 11"/>
          <p:cNvSpPr/>
          <p:nvPr userDrawn="1"/>
        </p:nvSpPr>
        <p:spPr>
          <a:xfrm rot="5400000">
            <a:off x="11767559" y="6623926"/>
            <a:ext cx="160020" cy="137948"/>
          </a:xfrm>
          <a:prstGeom prst="triangl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等腰三角形 12"/>
          <p:cNvSpPr/>
          <p:nvPr userDrawn="1"/>
        </p:nvSpPr>
        <p:spPr>
          <a:xfrm rot="16200000">
            <a:off x="11035359" y="6623927"/>
            <a:ext cx="160020" cy="137948"/>
          </a:xfrm>
          <a:prstGeom prst="triangl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矩形 13"/>
          <p:cNvSpPr/>
          <p:nvPr userDrawn="1"/>
        </p:nvSpPr>
        <p:spPr>
          <a:xfrm>
            <a:off x="1" y="144380"/>
            <a:ext cx="128337" cy="553453"/>
          </a:xfrm>
          <a:prstGeom prst="rect">
            <a:avLst/>
          </a:prstGeom>
          <a:solidFill>
            <a:srgbClr val="57C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矩形 14"/>
          <p:cNvSpPr/>
          <p:nvPr userDrawn="1"/>
        </p:nvSpPr>
        <p:spPr>
          <a:xfrm>
            <a:off x="11274522" y="6524069"/>
            <a:ext cx="413895" cy="318100"/>
          </a:xfrm>
          <a:prstGeom prst="rect">
            <a:avLst/>
          </a:prstGeom>
        </p:spPr>
        <p:txBody>
          <a:bodyPr wrap="none" lIns="91440" tIns="45720" rIns="91440" bIns="45720" anchor="ctr">
            <a:spAutoFit/>
          </a:bodyPr>
          <a:lstStyle/>
          <a:p>
            <a:pPr algn="ctr" fontAlgn="ctr"/>
            <a:fld id="{170C0C04-E408-48A9-82A4-3716296300DE}" type="slidenum">
              <a:rPr lang="zh-CN" altLang="en-US" sz="1467" smtClean="0">
                <a:solidFill>
                  <a:srgbClr val="202A36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 fontAlgn="ctr"/>
              <a:t>‹#›</a:t>
            </a:fld>
            <a:endParaRPr lang="zh-CN" altLang="en-US" sz="1867" kern="0" dirty="0">
              <a:solidFill>
                <a:srgbClr val="202A36"/>
              </a:solidFill>
              <a:latin typeface="+mn-lt"/>
              <a:ea typeface="宋体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auto">
          <a:xfrm>
            <a:off x="-7598" y="7101409"/>
            <a:ext cx="12199599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667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浏览更多搜索：</a:t>
            </a:r>
            <a:r>
              <a:rPr lang="en-US" altLang="zh-CN" sz="2667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COOLLA       </a:t>
            </a:r>
            <a:r>
              <a:rPr lang="zh-CN" altLang="en-US" sz="26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技术支持、合作、定制</a:t>
            </a:r>
            <a:r>
              <a:rPr lang="en-US" altLang="zh-CN" sz="26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6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 </a:t>
            </a:r>
            <a:r>
              <a:rPr lang="en-US" altLang="zh-CN" sz="266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QQ:34865632</a:t>
            </a:r>
            <a:endParaRPr lang="zh-CN" altLang="zh-CN" sz="2667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822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56B5-113C-405F-A00E-0519E5284C3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F37E-C092-4E6B-B2D2-EA4BDAA00F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56B5-113C-405F-A00E-0519E5284C3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F37E-C092-4E6B-B2D2-EA4BDAA00F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56B5-113C-405F-A00E-0519E5284C3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F37E-C092-4E6B-B2D2-EA4BDAA00F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56B5-113C-405F-A00E-0519E5284C3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F37E-C092-4E6B-B2D2-EA4BDAA00F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56B5-113C-405F-A00E-0519E5284C3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F37E-C092-4E6B-B2D2-EA4BDAA00F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56B5-113C-405F-A00E-0519E5284C3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F37E-C092-4E6B-B2D2-EA4BDAA00F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56B5-113C-405F-A00E-0519E5284C3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F37E-C092-4E6B-B2D2-EA4BDAA00F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56B5-113C-405F-A00E-0519E5284C3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F37E-C092-4E6B-B2D2-EA4BDAA00F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156B5-113C-405F-A00E-0519E5284C3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2F37E-C092-4E6B-B2D2-EA4BDAA00F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d - 大调卡农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14300" y="-1884887"/>
            <a:ext cx="609600" cy="6096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-114300" y="5829297"/>
            <a:ext cx="12415839" cy="1057275"/>
          </a:xfrm>
          <a:prstGeom prst="rect">
            <a:avLst/>
          </a:prstGeom>
          <a:solidFill>
            <a:srgbClr val="202A36"/>
          </a:solidFill>
          <a:ln w="76200">
            <a:solidFill>
              <a:srgbClr val="32A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等腰三角形 20"/>
          <p:cNvSpPr/>
          <p:nvPr/>
        </p:nvSpPr>
        <p:spPr>
          <a:xfrm flipV="1">
            <a:off x="5681691" y="-7975"/>
            <a:ext cx="828619" cy="406627"/>
          </a:xfrm>
          <a:prstGeom prst="triangle">
            <a:avLst/>
          </a:prstGeom>
          <a:solidFill>
            <a:srgbClr val="57C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TextBox 37"/>
          <p:cNvSpPr>
            <a:spLocks noChangeArrowheads="1"/>
          </p:cNvSpPr>
          <p:nvPr/>
        </p:nvSpPr>
        <p:spPr bwMode="auto">
          <a:xfrm>
            <a:off x="1713672" y="3020561"/>
            <a:ext cx="8764659" cy="1200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7200" b="1" spc="300" dirty="0">
                <a:solidFill>
                  <a:srgbClr val="57C6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人工智能实验</a:t>
            </a:r>
          </a:p>
        </p:txBody>
      </p:sp>
      <p:sp>
        <p:nvSpPr>
          <p:cNvPr id="26" name="矩形 25"/>
          <p:cNvSpPr/>
          <p:nvPr/>
        </p:nvSpPr>
        <p:spPr>
          <a:xfrm>
            <a:off x="1406205" y="4167960"/>
            <a:ext cx="9347603" cy="33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Artificial Intelligence Experiment</a:t>
            </a:r>
            <a:endParaRPr lang="zh-CN" altLang="en-US" sz="1600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971060" y="6122755"/>
            <a:ext cx="624988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小组成员：韩雪婷 陈抒语 廖思瑀 卢茉莉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310896" y="1568654"/>
            <a:ext cx="3570208" cy="83099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57C6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哈尔滨工业大学（深圳）</a:t>
            </a:r>
            <a:endParaRPr lang="en-US" altLang="zh-CN" sz="2400" b="1" dirty="0">
              <a:solidFill>
                <a:srgbClr val="57C6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400" b="1" dirty="0">
                <a:solidFill>
                  <a:srgbClr val="57C6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计算机科学与技术学院</a:t>
            </a:r>
            <a:endParaRPr lang="en-US" altLang="zh-CN" sz="2400" b="1" dirty="0">
              <a:solidFill>
                <a:srgbClr val="57C6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542027" y="463311"/>
            <a:ext cx="1107947" cy="110794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-7598" y="7101408"/>
            <a:ext cx="12199599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66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浏览更多搜索：</a:t>
            </a:r>
            <a:r>
              <a:rPr lang="en-US" altLang="zh-CN" sz="266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COOLLA       </a:t>
            </a:r>
            <a:r>
              <a:rPr lang="zh-CN" altLang="en-US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技术支持、合作、定制</a:t>
            </a:r>
            <a:r>
              <a:rPr lang="en-US" altLang="zh-CN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 </a:t>
            </a:r>
            <a:r>
              <a:rPr lang="en-US" altLang="zh-CN" sz="26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QQ:34865632</a:t>
            </a:r>
            <a:endParaRPr lang="zh-CN" altLang="zh-CN" sz="2665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75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39" showWhenStopped="0">
                <p:cTn id="3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0" grpId="0" animBg="1"/>
      <p:bldP spid="21" grpId="0" animBg="1"/>
      <p:bldP spid="25" grpId="0"/>
      <p:bldP spid="26" grpId="0"/>
      <p:bldP spid="27" grpId="0"/>
      <p:bldP spid="29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1592239" y="4759591"/>
            <a:ext cx="9007523" cy="48568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22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75" name="矩形 47"/>
          <p:cNvSpPr>
            <a:spLocks noChangeArrowheads="1"/>
          </p:cNvSpPr>
          <p:nvPr/>
        </p:nvSpPr>
        <p:spPr bwMode="auto">
          <a:xfrm>
            <a:off x="1486255" y="5433271"/>
            <a:ext cx="9145352" cy="6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6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代价一致算法找到的是最小代价路径，而最小代价路径不一定是最短路径。</a:t>
            </a:r>
            <a:endParaRPr lang="en-US" altLang="zh-CN" sz="146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6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A</a:t>
            </a:r>
            <a:r>
              <a:rPr lang="zh-CN" altLang="en-US" sz="146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*算法一定能结束在最佳路径上。</a:t>
            </a:r>
          </a:p>
        </p:txBody>
      </p:sp>
      <p:sp>
        <p:nvSpPr>
          <p:cNvPr id="72" name="矩形 3"/>
          <p:cNvSpPr>
            <a:spLocks noChangeArrowheads="1"/>
          </p:cNvSpPr>
          <p:nvPr/>
        </p:nvSpPr>
        <p:spPr bwMode="auto">
          <a:xfrm>
            <a:off x="296645" y="145417"/>
            <a:ext cx="3114745" cy="56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0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3&amp;4 </a:t>
            </a:r>
            <a:r>
              <a:rPr lang="zh-CN" altLang="en-US" sz="30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代价一致 </a:t>
            </a:r>
            <a:r>
              <a:rPr lang="en-US" altLang="zh-CN" sz="30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lang="zh-CN" altLang="en-US" sz="30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*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182767"/>
              </p:ext>
            </p:extLst>
          </p:nvPr>
        </p:nvGraphicFramePr>
        <p:xfrm>
          <a:off x="1558121" y="1334001"/>
          <a:ext cx="9075763" cy="30240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081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3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3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77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地图类型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搜索耗时（</a:t>
                      </a:r>
                      <a: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路径代价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拓展节点数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代价一致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mediumMaze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269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mediumDottedMaze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mediumScaryMaze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68719479864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tinyMaze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mediumMaze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bigMaze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549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296645" y="6533965"/>
            <a:ext cx="2739518" cy="31515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5" grpId="0"/>
      <p:bldP spid="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1592239" y="4759591"/>
            <a:ext cx="9007523" cy="48568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22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75" name="矩形 47"/>
          <p:cNvSpPr>
            <a:spLocks noChangeArrowheads="1"/>
          </p:cNvSpPr>
          <p:nvPr/>
        </p:nvSpPr>
        <p:spPr bwMode="auto">
          <a:xfrm>
            <a:off x="1486255" y="5433271"/>
            <a:ext cx="9145352" cy="6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6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在角落问题中，广度优先和</a:t>
            </a:r>
            <a:r>
              <a:rPr lang="en-US" altLang="zh-CN" sz="146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A</a:t>
            </a:r>
            <a:r>
              <a:rPr lang="zh-CN" altLang="en-US" sz="146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*算法都可以找到最短路径，但是</a:t>
            </a:r>
            <a:r>
              <a:rPr lang="en-US" altLang="zh-CN" sz="146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A</a:t>
            </a:r>
            <a:r>
              <a:rPr lang="zh-CN" altLang="en-US" sz="146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*算法效率更高。</a:t>
            </a:r>
            <a:endParaRPr lang="en-US" altLang="zh-CN" sz="146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6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此处</a:t>
            </a:r>
            <a:r>
              <a:rPr lang="en-US" altLang="zh-CN" sz="146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A</a:t>
            </a:r>
            <a:r>
              <a:rPr lang="zh-CN" altLang="en-US" sz="146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*算法采用的启发函数是曼哈顿距离。</a:t>
            </a:r>
          </a:p>
        </p:txBody>
      </p: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760161"/>
              </p:ext>
            </p:extLst>
          </p:nvPr>
        </p:nvGraphicFramePr>
        <p:xfrm>
          <a:off x="1002082" y="1029610"/>
          <a:ext cx="10187836" cy="3488339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75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39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00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地图类型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搜索耗时（</a:t>
                      </a:r>
                      <a: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路径代价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扩展节点数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384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查找所有角落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BFS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tinyCorners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28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252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512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38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mediumCorners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0.3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106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1996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434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38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bigCorners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4.8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162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7949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378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384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角落问题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（启发式 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A*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tinyCorners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28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154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512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38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mediumCorners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0.1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106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692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434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38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bigCorners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162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1725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378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96645" y="6533965"/>
            <a:ext cx="2739518" cy="31515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296645" y="145417"/>
            <a:ext cx="2802352" cy="56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0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5&amp;6 </a:t>
            </a:r>
            <a:r>
              <a:rPr lang="zh-CN" altLang="en-US" sz="30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角落问题 </a:t>
            </a:r>
            <a:r>
              <a:rPr lang="en-US" altLang="zh-CN" sz="30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CN" altLang="en-US" sz="306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86256" y="1556802"/>
            <a:ext cx="4308054" cy="1521604"/>
            <a:chOff x="1486256" y="1542907"/>
            <a:chExt cx="4308054" cy="1521604"/>
          </a:xfrm>
        </p:grpSpPr>
        <p:sp>
          <p:nvSpPr>
            <p:cNvPr id="20" name="Freeform 476"/>
            <p:cNvSpPr>
              <a:spLocks noEditPoints="1"/>
            </p:cNvSpPr>
            <p:nvPr/>
          </p:nvSpPr>
          <p:spPr bwMode="auto">
            <a:xfrm>
              <a:off x="1611479" y="1542907"/>
              <a:ext cx="1041341" cy="754547"/>
            </a:xfrm>
            <a:custGeom>
              <a:avLst/>
              <a:gdLst>
                <a:gd name="T0" fmla="*/ 125 w 125"/>
                <a:gd name="T1" fmla="*/ 71 h 73"/>
                <a:gd name="T2" fmla="*/ 124 w 125"/>
                <a:gd name="T3" fmla="*/ 73 h 73"/>
                <a:gd name="T4" fmla="*/ 2 w 125"/>
                <a:gd name="T5" fmla="*/ 73 h 73"/>
                <a:gd name="T6" fmla="*/ 0 w 125"/>
                <a:gd name="T7" fmla="*/ 71 h 73"/>
                <a:gd name="T8" fmla="*/ 0 w 125"/>
                <a:gd name="T9" fmla="*/ 68 h 73"/>
                <a:gd name="T10" fmla="*/ 2 w 125"/>
                <a:gd name="T11" fmla="*/ 66 h 73"/>
                <a:gd name="T12" fmla="*/ 124 w 125"/>
                <a:gd name="T13" fmla="*/ 66 h 73"/>
                <a:gd name="T14" fmla="*/ 125 w 125"/>
                <a:gd name="T15" fmla="*/ 68 h 73"/>
                <a:gd name="T16" fmla="*/ 125 w 125"/>
                <a:gd name="T17" fmla="*/ 71 h 73"/>
                <a:gd name="T18" fmla="*/ 118 w 125"/>
                <a:gd name="T19" fmla="*/ 5 h 73"/>
                <a:gd name="T20" fmla="*/ 118 w 125"/>
                <a:gd name="T21" fmla="*/ 58 h 73"/>
                <a:gd name="T22" fmla="*/ 113 w 125"/>
                <a:gd name="T23" fmla="*/ 63 h 73"/>
                <a:gd name="T24" fmla="*/ 12 w 125"/>
                <a:gd name="T25" fmla="*/ 63 h 73"/>
                <a:gd name="T26" fmla="*/ 7 w 125"/>
                <a:gd name="T27" fmla="*/ 58 h 73"/>
                <a:gd name="T28" fmla="*/ 7 w 125"/>
                <a:gd name="T29" fmla="*/ 5 h 73"/>
                <a:gd name="T30" fmla="*/ 12 w 125"/>
                <a:gd name="T31" fmla="*/ 0 h 73"/>
                <a:gd name="T32" fmla="*/ 113 w 125"/>
                <a:gd name="T33" fmla="*/ 0 h 73"/>
                <a:gd name="T34" fmla="*/ 118 w 125"/>
                <a:gd name="T35" fmla="*/ 5 h 73"/>
                <a:gd name="T36" fmla="*/ 113 w 125"/>
                <a:gd name="T37" fmla="*/ 6 h 73"/>
                <a:gd name="T38" fmla="*/ 12 w 125"/>
                <a:gd name="T39" fmla="*/ 6 h 73"/>
                <a:gd name="T40" fmla="*/ 12 w 125"/>
                <a:gd name="T41" fmla="*/ 59 h 73"/>
                <a:gd name="T42" fmla="*/ 113 w 125"/>
                <a:gd name="T43" fmla="*/ 59 h 73"/>
                <a:gd name="T44" fmla="*/ 113 w 125"/>
                <a:gd name="T45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73">
                  <a:moveTo>
                    <a:pt x="125" y="71"/>
                  </a:moveTo>
                  <a:cubicBezTo>
                    <a:pt x="125" y="72"/>
                    <a:pt x="124" y="73"/>
                    <a:pt x="124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7"/>
                    <a:pt x="1" y="66"/>
                    <a:pt x="2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4" y="66"/>
                    <a:pt x="125" y="67"/>
                    <a:pt x="125" y="68"/>
                  </a:cubicBezTo>
                  <a:lnTo>
                    <a:pt x="125" y="71"/>
                  </a:lnTo>
                  <a:close/>
                  <a:moveTo>
                    <a:pt x="118" y="5"/>
                  </a:moveTo>
                  <a:cubicBezTo>
                    <a:pt x="118" y="58"/>
                    <a:pt x="118" y="58"/>
                    <a:pt x="118" y="58"/>
                  </a:cubicBezTo>
                  <a:cubicBezTo>
                    <a:pt x="118" y="61"/>
                    <a:pt x="116" y="63"/>
                    <a:pt x="113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9" y="63"/>
                    <a:pt x="7" y="61"/>
                    <a:pt x="7" y="5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2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6" y="0"/>
                    <a:pt x="118" y="2"/>
                    <a:pt x="118" y="5"/>
                  </a:cubicBezTo>
                  <a:close/>
                  <a:moveTo>
                    <a:pt x="113" y="6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3" y="59"/>
                    <a:pt x="113" y="59"/>
                    <a:pt x="113" y="59"/>
                  </a:cubicBezTo>
                  <a:lnTo>
                    <a:pt x="113" y="6"/>
                  </a:lnTo>
                  <a:close/>
                </a:path>
              </a:pathLst>
            </a:custGeom>
            <a:solidFill>
              <a:srgbClr val="57C6C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1611479" y="2389687"/>
              <a:ext cx="403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498"/>
            <p:cNvSpPr txBox="1"/>
            <p:nvPr/>
          </p:nvSpPr>
          <p:spPr>
            <a:xfrm>
              <a:off x="4000228" y="1787539"/>
              <a:ext cx="1794082" cy="44121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ctr">
              <a:spAutoFit/>
            </a:bodyPr>
            <a:lstStyle/>
            <a:p>
              <a:pPr lvl="0" algn="r"/>
              <a:r>
                <a:rPr lang="en-US" altLang="zh-CN" sz="22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UKIJ Qolyazma" pitchFamily="18" charset="0"/>
                </a:rPr>
                <a:t>Manhattan</a:t>
              </a:r>
              <a:endParaRPr lang="zh-CN" altLang="en-US" sz="22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503"/>
                <p:cNvSpPr txBox="1"/>
                <p:nvPr/>
              </p:nvSpPr>
              <p:spPr>
                <a:xfrm>
                  <a:off x="1486256" y="2479736"/>
                  <a:ext cx="4296169" cy="58477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𝑔𝑜𝑎𝑙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𝑔𝑜𝑎𝑙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适用于只能四方向移动的网格地图。</a:t>
                  </a:r>
                  <a:endPara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4" name="TextBox 5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256" y="2479736"/>
                  <a:ext cx="4296169" cy="5847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3" name="组合 2"/>
          <p:cNvGrpSpPr/>
          <p:nvPr/>
        </p:nvGrpSpPr>
        <p:grpSpPr>
          <a:xfrm>
            <a:off x="6553802" y="1542908"/>
            <a:ext cx="4296169" cy="1638173"/>
            <a:chOff x="6553802" y="1542908"/>
            <a:chExt cx="4296169" cy="1638173"/>
          </a:xfrm>
        </p:grpSpPr>
        <p:sp>
          <p:nvSpPr>
            <p:cNvPr id="22" name="Freeform 497"/>
            <p:cNvSpPr>
              <a:spLocks noEditPoints="1"/>
            </p:cNvSpPr>
            <p:nvPr/>
          </p:nvSpPr>
          <p:spPr bwMode="auto">
            <a:xfrm>
              <a:off x="6655402" y="1542908"/>
              <a:ext cx="563836" cy="777833"/>
            </a:xfrm>
            <a:custGeom>
              <a:avLst/>
              <a:gdLst>
                <a:gd name="T0" fmla="*/ 125 w 128"/>
                <a:gd name="T1" fmla="*/ 83 h 177"/>
                <a:gd name="T2" fmla="*/ 64 w 128"/>
                <a:gd name="T3" fmla="*/ 177 h 177"/>
                <a:gd name="T4" fmla="*/ 0 w 128"/>
                <a:gd name="T5" fmla="*/ 71 h 177"/>
                <a:gd name="T6" fmla="*/ 0 w 128"/>
                <a:gd name="T7" fmla="*/ 70 h 177"/>
                <a:gd name="T8" fmla="*/ 0 w 128"/>
                <a:gd name="T9" fmla="*/ 64 h 177"/>
                <a:gd name="T10" fmla="*/ 64 w 128"/>
                <a:gd name="T11" fmla="*/ 0 h 177"/>
                <a:gd name="T12" fmla="*/ 128 w 128"/>
                <a:gd name="T13" fmla="*/ 64 h 177"/>
                <a:gd name="T14" fmla="*/ 127 w 128"/>
                <a:gd name="T15" fmla="*/ 68 h 177"/>
                <a:gd name="T16" fmla="*/ 125 w 128"/>
                <a:gd name="T17" fmla="*/ 83 h 177"/>
                <a:gd name="T18" fmla="*/ 64 w 128"/>
                <a:gd name="T19" fmla="*/ 20 h 177"/>
                <a:gd name="T20" fmla="*/ 22 w 128"/>
                <a:gd name="T21" fmla="*/ 62 h 177"/>
                <a:gd name="T22" fmla="*/ 64 w 128"/>
                <a:gd name="T23" fmla="*/ 104 h 177"/>
                <a:gd name="T24" fmla="*/ 106 w 128"/>
                <a:gd name="T25" fmla="*/ 62 h 177"/>
                <a:gd name="T26" fmla="*/ 64 w 128"/>
                <a:gd name="T27" fmla="*/ 20 h 177"/>
                <a:gd name="T28" fmla="*/ 64 w 128"/>
                <a:gd name="T29" fmla="*/ 40 h 177"/>
                <a:gd name="T30" fmla="*/ 44 w 128"/>
                <a:gd name="T31" fmla="*/ 60 h 177"/>
                <a:gd name="T32" fmla="*/ 64 w 128"/>
                <a:gd name="T33" fmla="*/ 80 h 177"/>
                <a:gd name="T34" fmla="*/ 84 w 128"/>
                <a:gd name="T35" fmla="*/ 60 h 177"/>
                <a:gd name="T36" fmla="*/ 64 w 128"/>
                <a:gd name="T37" fmla="*/ 4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177">
                  <a:moveTo>
                    <a:pt x="125" y="83"/>
                  </a:moveTo>
                  <a:cubicBezTo>
                    <a:pt x="120" y="104"/>
                    <a:pt x="105" y="138"/>
                    <a:pt x="64" y="177"/>
                  </a:cubicBezTo>
                  <a:cubicBezTo>
                    <a:pt x="64" y="177"/>
                    <a:pt x="5" y="122"/>
                    <a:pt x="0" y="71"/>
                  </a:cubicBezTo>
                  <a:cubicBezTo>
                    <a:pt x="0" y="71"/>
                    <a:pt x="0" y="70"/>
                    <a:pt x="0" y="70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0" y="29"/>
                    <a:pt x="28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64"/>
                    <a:pt x="128" y="65"/>
                    <a:pt x="127" y="68"/>
                  </a:cubicBezTo>
                  <a:cubicBezTo>
                    <a:pt x="127" y="73"/>
                    <a:pt x="126" y="78"/>
                    <a:pt x="125" y="83"/>
                  </a:cubicBezTo>
                  <a:close/>
                  <a:moveTo>
                    <a:pt x="64" y="20"/>
                  </a:moveTo>
                  <a:cubicBezTo>
                    <a:pt x="40" y="20"/>
                    <a:pt x="22" y="39"/>
                    <a:pt x="22" y="62"/>
                  </a:cubicBezTo>
                  <a:cubicBezTo>
                    <a:pt x="22" y="85"/>
                    <a:pt x="40" y="104"/>
                    <a:pt x="64" y="104"/>
                  </a:cubicBezTo>
                  <a:cubicBezTo>
                    <a:pt x="87" y="104"/>
                    <a:pt x="106" y="85"/>
                    <a:pt x="106" y="62"/>
                  </a:cubicBezTo>
                  <a:cubicBezTo>
                    <a:pt x="106" y="39"/>
                    <a:pt x="87" y="20"/>
                    <a:pt x="64" y="20"/>
                  </a:cubicBezTo>
                  <a:close/>
                  <a:moveTo>
                    <a:pt x="64" y="40"/>
                  </a:moveTo>
                  <a:cubicBezTo>
                    <a:pt x="53" y="40"/>
                    <a:pt x="44" y="49"/>
                    <a:pt x="44" y="60"/>
                  </a:cubicBezTo>
                  <a:cubicBezTo>
                    <a:pt x="44" y="71"/>
                    <a:pt x="53" y="80"/>
                    <a:pt x="64" y="80"/>
                  </a:cubicBezTo>
                  <a:cubicBezTo>
                    <a:pt x="75" y="80"/>
                    <a:pt x="84" y="71"/>
                    <a:pt x="84" y="60"/>
                  </a:cubicBezTo>
                  <a:cubicBezTo>
                    <a:pt x="84" y="49"/>
                    <a:pt x="75" y="40"/>
                    <a:pt x="64" y="40"/>
                  </a:cubicBezTo>
                  <a:close/>
                </a:path>
              </a:pathLst>
            </a:custGeom>
            <a:solidFill>
              <a:srgbClr val="202A3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655400" y="2389687"/>
              <a:ext cx="403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99"/>
            <p:cNvSpPr txBox="1"/>
            <p:nvPr/>
          </p:nvSpPr>
          <p:spPr>
            <a:xfrm>
              <a:off x="9040595" y="1787539"/>
              <a:ext cx="1768433" cy="44121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ctr">
              <a:spAutoFit/>
            </a:bodyPr>
            <a:lstStyle/>
            <a:p>
              <a:pPr lvl="0" algn="r"/>
              <a:r>
                <a:rPr lang="en-US" altLang="zh-CN" sz="22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UKIJ Qolyazma" pitchFamily="18" charset="0"/>
                </a:rPr>
                <a:t>Chebyshev</a:t>
              </a:r>
              <a:endParaRPr lang="zh-CN" altLang="en-US" sz="22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504"/>
                <p:cNvSpPr txBox="1"/>
                <p:nvPr/>
              </p:nvSpPr>
              <p:spPr>
                <a:xfrm>
                  <a:off x="6553802" y="2479735"/>
                  <a:ext cx="4296169" cy="70134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ct val="130000"/>
                    </a:lnSpc>
                    <a:defRPr sz="14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𝑔𝑜𝑎𝑙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𝑔𝑜𝑎𝑙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altLang="zh-CN" sz="1600" dirty="0"/>
                </a:p>
                <a:p>
                  <a:r>
                    <a:rPr lang="en-US" altLang="zh-CN" sz="1600" dirty="0"/>
                    <a:t>  </a:t>
                  </a:r>
                  <a:r>
                    <a:rPr lang="zh-CN" altLang="en-US" sz="1600" dirty="0"/>
                    <a:t>适用于可以八方向移动的网格地图。</a:t>
                  </a:r>
                  <a:endParaRPr lang="zh-CN" altLang="zh-CN" sz="1600" dirty="0"/>
                </a:p>
              </p:txBody>
            </p:sp>
          </mc:Choice>
          <mc:Fallback xmlns="">
            <p:sp>
              <p:nvSpPr>
                <p:cNvPr id="45" name="TextBox 5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802" y="2479735"/>
                  <a:ext cx="4296169" cy="7013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5" name="组合 4"/>
          <p:cNvGrpSpPr/>
          <p:nvPr/>
        </p:nvGrpSpPr>
        <p:grpSpPr>
          <a:xfrm>
            <a:off x="1486256" y="3971455"/>
            <a:ext cx="4308054" cy="1954871"/>
            <a:chOff x="1486256" y="3923447"/>
            <a:chExt cx="4308054" cy="1954871"/>
          </a:xfrm>
        </p:grpSpPr>
        <p:sp>
          <p:nvSpPr>
            <p:cNvPr id="21" name="Oval 493"/>
            <p:cNvSpPr>
              <a:spLocks noChangeArrowheads="1"/>
            </p:cNvSpPr>
            <p:nvPr/>
          </p:nvSpPr>
          <p:spPr bwMode="auto">
            <a:xfrm>
              <a:off x="1611479" y="3923447"/>
              <a:ext cx="730404" cy="662683"/>
            </a:xfrm>
            <a:custGeom>
              <a:avLst/>
              <a:gdLst/>
              <a:ahLst/>
              <a:cxnLst/>
              <a:rect l="l" t="t" r="r" b="b"/>
              <a:pathLst>
                <a:path w="239713" h="217487">
                  <a:moveTo>
                    <a:pt x="67420" y="131762"/>
                  </a:moveTo>
                  <a:lnTo>
                    <a:pt x="71346" y="131762"/>
                  </a:lnTo>
                  <a:lnTo>
                    <a:pt x="80061" y="131762"/>
                  </a:lnTo>
                  <a:lnTo>
                    <a:pt x="80262" y="131762"/>
                  </a:lnTo>
                  <a:lnTo>
                    <a:pt x="97384" y="131762"/>
                  </a:lnTo>
                  <a:lnTo>
                    <a:pt x="100603" y="131762"/>
                  </a:lnTo>
                  <a:lnTo>
                    <a:pt x="101129" y="131762"/>
                  </a:lnTo>
                  <a:lnTo>
                    <a:pt x="102183" y="131762"/>
                  </a:lnTo>
                  <a:lnTo>
                    <a:pt x="109088" y="131762"/>
                  </a:lnTo>
                  <a:lnTo>
                    <a:pt x="109557" y="131762"/>
                  </a:lnTo>
                  <a:lnTo>
                    <a:pt x="129513" y="131762"/>
                  </a:lnTo>
                  <a:lnTo>
                    <a:pt x="129572" y="131762"/>
                  </a:lnTo>
                  <a:lnTo>
                    <a:pt x="168548" y="131762"/>
                  </a:lnTo>
                  <a:lnTo>
                    <a:pt x="195469" y="137003"/>
                  </a:lnTo>
                  <a:lnTo>
                    <a:pt x="218177" y="151330"/>
                  </a:lnTo>
                  <a:lnTo>
                    <a:pt x="233861" y="172645"/>
                  </a:lnTo>
                  <a:lnTo>
                    <a:pt x="239713" y="198851"/>
                  </a:lnTo>
                  <a:lnTo>
                    <a:pt x="239713" y="201181"/>
                  </a:lnTo>
                  <a:lnTo>
                    <a:pt x="239713" y="201181"/>
                  </a:lnTo>
                  <a:lnTo>
                    <a:pt x="239713" y="217487"/>
                  </a:lnTo>
                  <a:lnTo>
                    <a:pt x="0" y="217487"/>
                  </a:lnTo>
                  <a:cubicBezTo>
                    <a:pt x="0" y="217487"/>
                    <a:pt x="0" y="217487"/>
                    <a:pt x="0" y="215158"/>
                  </a:cubicBezTo>
                  <a:lnTo>
                    <a:pt x="0" y="198851"/>
                  </a:lnTo>
                  <a:cubicBezTo>
                    <a:pt x="0" y="161580"/>
                    <a:pt x="29964" y="131762"/>
                    <a:pt x="67420" y="131762"/>
                  </a:cubicBezTo>
                  <a:close/>
                  <a:moveTo>
                    <a:pt x="119063" y="0"/>
                  </a:moveTo>
                  <a:lnTo>
                    <a:pt x="142545" y="4741"/>
                  </a:lnTo>
                  <a:lnTo>
                    <a:pt x="161720" y="17669"/>
                  </a:lnTo>
                  <a:lnTo>
                    <a:pt x="174648" y="36844"/>
                  </a:lnTo>
                  <a:lnTo>
                    <a:pt x="179388" y="60325"/>
                  </a:lnTo>
                  <a:lnTo>
                    <a:pt x="174648" y="83807"/>
                  </a:lnTo>
                  <a:lnTo>
                    <a:pt x="161720" y="102981"/>
                  </a:lnTo>
                  <a:lnTo>
                    <a:pt x="142545" y="115910"/>
                  </a:lnTo>
                  <a:cubicBezTo>
                    <a:pt x="135327" y="118962"/>
                    <a:pt x="127393" y="120650"/>
                    <a:pt x="119063" y="120650"/>
                  </a:cubicBezTo>
                  <a:cubicBezTo>
                    <a:pt x="102405" y="120650"/>
                    <a:pt x="87323" y="113898"/>
                    <a:pt x="76407" y="102981"/>
                  </a:cubicBezTo>
                  <a:cubicBezTo>
                    <a:pt x="70949" y="97523"/>
                    <a:pt x="66531" y="91024"/>
                    <a:pt x="63479" y="83807"/>
                  </a:cubicBezTo>
                  <a:cubicBezTo>
                    <a:pt x="60426" y="76589"/>
                    <a:pt x="58738" y="68654"/>
                    <a:pt x="58738" y="60325"/>
                  </a:cubicBezTo>
                  <a:cubicBezTo>
                    <a:pt x="58738" y="43667"/>
                    <a:pt x="65490" y="28585"/>
                    <a:pt x="76407" y="17669"/>
                  </a:cubicBezTo>
                  <a:cubicBezTo>
                    <a:pt x="81865" y="12210"/>
                    <a:pt x="88365" y="7793"/>
                    <a:pt x="95582" y="4741"/>
                  </a:cubicBezTo>
                  <a:cubicBezTo>
                    <a:pt x="102799" y="1688"/>
                    <a:pt x="110734" y="0"/>
                    <a:pt x="119063" y="0"/>
                  </a:cubicBezTo>
                  <a:close/>
                </a:path>
              </a:pathLst>
            </a:custGeom>
            <a:solidFill>
              <a:srgbClr val="202A3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1611479" y="4745124"/>
              <a:ext cx="403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500"/>
            <p:cNvSpPr txBox="1"/>
            <p:nvPr/>
          </p:nvSpPr>
          <p:spPr>
            <a:xfrm>
              <a:off x="4208620" y="4112521"/>
              <a:ext cx="1585690" cy="44121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ctr">
              <a:spAutoFit/>
            </a:bodyPr>
            <a:lstStyle/>
            <a:p>
              <a:pPr lvl="0" algn="r"/>
              <a:r>
                <a:rPr lang="en-US" altLang="zh-CN" sz="22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UKIJ Qolyazma" pitchFamily="18" charset="0"/>
                </a:rPr>
                <a:t>Euclidean</a:t>
              </a:r>
              <a:endParaRPr lang="zh-CN" altLang="en-US" sz="22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505"/>
                <p:cNvSpPr txBox="1"/>
                <p:nvPr/>
              </p:nvSpPr>
              <p:spPr>
                <a:xfrm>
                  <a:off x="1486256" y="4845599"/>
                  <a:ext cx="4296169" cy="103271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ct val="130000"/>
                    </a:lnSpc>
                    <a:defRPr sz="14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d>
                                  <m:d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𝑛𝑜𝑑𝑒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𝑔𝑜𝑎𝑙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𝑛𝑜𝑑𝑒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𝑔𝑜𝑎𝑙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rad>
                      </m:oMath>
                    </m:oMathPara>
                  </a14:m>
                  <a:endParaRPr lang="en-US" altLang="zh-CN" sz="1600" dirty="0"/>
                </a:p>
                <a:p>
                  <a:r>
                    <a:rPr lang="zh-CN" altLang="en-US" sz="1600" dirty="0"/>
                    <a:t>  适用于可以向任何方向移动的地图。</a:t>
                  </a:r>
                  <a:endParaRPr lang="zh-CN" altLang="zh-CN" sz="1600" dirty="0"/>
                </a:p>
              </p:txBody>
            </p:sp>
          </mc:Choice>
          <mc:Fallback xmlns="">
            <p:sp>
              <p:nvSpPr>
                <p:cNvPr id="46" name="TextBox 5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256" y="4845599"/>
                  <a:ext cx="4296169" cy="103271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710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6553802" y="3847163"/>
            <a:ext cx="4296169" cy="2403372"/>
            <a:chOff x="6553802" y="3847163"/>
            <a:chExt cx="4296169" cy="2403372"/>
          </a:xfrm>
        </p:grpSpPr>
        <p:sp>
          <p:nvSpPr>
            <p:cNvPr id="19" name="Freeform 471"/>
            <p:cNvSpPr>
              <a:spLocks noEditPoints="1"/>
            </p:cNvSpPr>
            <p:nvPr/>
          </p:nvSpPr>
          <p:spPr bwMode="auto">
            <a:xfrm>
              <a:off x="6655401" y="3847163"/>
              <a:ext cx="967236" cy="738967"/>
            </a:xfrm>
            <a:custGeom>
              <a:avLst/>
              <a:gdLst>
                <a:gd name="T0" fmla="*/ 103 w 106"/>
                <a:gd name="T1" fmla="*/ 44 h 81"/>
                <a:gd name="T2" fmla="*/ 85 w 106"/>
                <a:gd name="T3" fmla="*/ 26 h 81"/>
                <a:gd name="T4" fmla="*/ 66 w 106"/>
                <a:gd name="T5" fmla="*/ 7 h 81"/>
                <a:gd name="T6" fmla="*/ 47 w 106"/>
                <a:gd name="T7" fmla="*/ 26 h 81"/>
                <a:gd name="T8" fmla="*/ 29 w 106"/>
                <a:gd name="T9" fmla="*/ 44 h 81"/>
                <a:gd name="T10" fmla="*/ 4 w 106"/>
                <a:gd name="T11" fmla="*/ 44 h 81"/>
                <a:gd name="T12" fmla="*/ 4 w 106"/>
                <a:gd name="T13" fmla="*/ 81 h 81"/>
                <a:gd name="T14" fmla="*/ 66 w 106"/>
                <a:gd name="T15" fmla="*/ 81 h 81"/>
                <a:gd name="T16" fmla="*/ 66 w 106"/>
                <a:gd name="T17" fmla="*/ 53 h 81"/>
                <a:gd name="T18" fmla="*/ 84 w 106"/>
                <a:gd name="T19" fmla="*/ 53 h 81"/>
                <a:gd name="T20" fmla="*/ 84 w 106"/>
                <a:gd name="T21" fmla="*/ 81 h 81"/>
                <a:gd name="T22" fmla="*/ 103 w 106"/>
                <a:gd name="T23" fmla="*/ 81 h 81"/>
                <a:gd name="T24" fmla="*/ 103 w 106"/>
                <a:gd name="T25" fmla="*/ 44 h 81"/>
                <a:gd name="T26" fmla="*/ 25 w 106"/>
                <a:gd name="T27" fmla="*/ 66 h 81"/>
                <a:gd name="T28" fmla="*/ 11 w 106"/>
                <a:gd name="T29" fmla="*/ 66 h 81"/>
                <a:gd name="T30" fmla="*/ 11 w 106"/>
                <a:gd name="T31" fmla="*/ 52 h 81"/>
                <a:gd name="T32" fmla="*/ 25 w 106"/>
                <a:gd name="T33" fmla="*/ 52 h 81"/>
                <a:gd name="T34" fmla="*/ 25 w 106"/>
                <a:gd name="T35" fmla="*/ 66 h 81"/>
                <a:gd name="T36" fmla="*/ 47 w 106"/>
                <a:gd name="T37" fmla="*/ 66 h 81"/>
                <a:gd name="T38" fmla="*/ 33 w 106"/>
                <a:gd name="T39" fmla="*/ 66 h 81"/>
                <a:gd name="T40" fmla="*/ 33 w 106"/>
                <a:gd name="T41" fmla="*/ 52 h 81"/>
                <a:gd name="T42" fmla="*/ 47 w 106"/>
                <a:gd name="T43" fmla="*/ 52 h 81"/>
                <a:gd name="T44" fmla="*/ 47 w 106"/>
                <a:gd name="T45" fmla="*/ 66 h 81"/>
                <a:gd name="T46" fmla="*/ 63 w 106"/>
                <a:gd name="T47" fmla="*/ 38 h 81"/>
                <a:gd name="T48" fmla="*/ 56 w 106"/>
                <a:gd name="T49" fmla="*/ 31 h 81"/>
                <a:gd name="T50" fmla="*/ 63 w 106"/>
                <a:gd name="T51" fmla="*/ 25 h 81"/>
                <a:gd name="T52" fmla="*/ 70 w 106"/>
                <a:gd name="T53" fmla="*/ 31 h 81"/>
                <a:gd name="T54" fmla="*/ 63 w 106"/>
                <a:gd name="T55" fmla="*/ 38 h 81"/>
                <a:gd name="T56" fmla="*/ 106 w 106"/>
                <a:gd name="T57" fmla="*/ 40 h 81"/>
                <a:gd name="T58" fmla="*/ 104 w 106"/>
                <a:gd name="T59" fmla="*/ 42 h 81"/>
                <a:gd name="T60" fmla="*/ 66 w 106"/>
                <a:gd name="T61" fmla="*/ 3 h 81"/>
                <a:gd name="T62" fmla="*/ 28 w 106"/>
                <a:gd name="T63" fmla="*/ 41 h 81"/>
                <a:gd name="T64" fmla="*/ 28 w 106"/>
                <a:gd name="T65" fmla="*/ 42 h 81"/>
                <a:gd name="T66" fmla="*/ 0 w 106"/>
                <a:gd name="T67" fmla="*/ 42 h 81"/>
                <a:gd name="T68" fmla="*/ 21 w 106"/>
                <a:gd name="T69" fmla="*/ 20 h 81"/>
                <a:gd name="T70" fmla="*/ 47 w 106"/>
                <a:gd name="T71" fmla="*/ 20 h 81"/>
                <a:gd name="T72" fmla="*/ 66 w 106"/>
                <a:gd name="T73" fmla="*/ 0 h 81"/>
                <a:gd name="T74" fmla="*/ 87 w 106"/>
                <a:gd name="T75" fmla="*/ 21 h 81"/>
                <a:gd name="T76" fmla="*/ 87 w 106"/>
                <a:gd name="T77" fmla="*/ 9 h 81"/>
                <a:gd name="T78" fmla="*/ 95 w 106"/>
                <a:gd name="T79" fmla="*/ 9 h 81"/>
                <a:gd name="T80" fmla="*/ 95 w 106"/>
                <a:gd name="T81" fmla="*/ 30 h 81"/>
                <a:gd name="T82" fmla="*/ 106 w 106"/>
                <a:gd name="T8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6" h="81">
                  <a:moveTo>
                    <a:pt x="103" y="44"/>
                  </a:moveTo>
                  <a:cubicBezTo>
                    <a:pt x="85" y="26"/>
                    <a:pt x="85" y="26"/>
                    <a:pt x="85" y="26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103" y="81"/>
                    <a:pt x="103" y="81"/>
                    <a:pt x="103" y="81"/>
                  </a:cubicBezTo>
                  <a:cubicBezTo>
                    <a:pt x="103" y="44"/>
                    <a:pt x="103" y="44"/>
                    <a:pt x="103" y="44"/>
                  </a:cubicBezTo>
                  <a:close/>
                  <a:moveTo>
                    <a:pt x="25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25" y="52"/>
                    <a:pt x="25" y="52"/>
                    <a:pt x="25" y="52"/>
                  </a:cubicBezTo>
                  <a:lnTo>
                    <a:pt x="25" y="66"/>
                  </a:lnTo>
                  <a:close/>
                  <a:moveTo>
                    <a:pt x="47" y="66"/>
                  </a:moveTo>
                  <a:cubicBezTo>
                    <a:pt x="33" y="66"/>
                    <a:pt x="33" y="66"/>
                    <a:pt x="33" y="66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47" y="52"/>
                    <a:pt x="47" y="52"/>
                    <a:pt x="47" y="52"/>
                  </a:cubicBezTo>
                  <a:lnTo>
                    <a:pt x="47" y="66"/>
                  </a:lnTo>
                  <a:close/>
                  <a:moveTo>
                    <a:pt x="63" y="38"/>
                  </a:moveTo>
                  <a:cubicBezTo>
                    <a:pt x="59" y="38"/>
                    <a:pt x="56" y="35"/>
                    <a:pt x="56" y="31"/>
                  </a:cubicBezTo>
                  <a:cubicBezTo>
                    <a:pt x="56" y="28"/>
                    <a:pt x="59" y="25"/>
                    <a:pt x="63" y="25"/>
                  </a:cubicBezTo>
                  <a:cubicBezTo>
                    <a:pt x="67" y="25"/>
                    <a:pt x="70" y="28"/>
                    <a:pt x="70" y="31"/>
                  </a:cubicBezTo>
                  <a:cubicBezTo>
                    <a:pt x="70" y="35"/>
                    <a:pt x="67" y="38"/>
                    <a:pt x="63" y="38"/>
                  </a:cubicBezTo>
                  <a:close/>
                  <a:moveTo>
                    <a:pt x="106" y="40"/>
                  </a:moveTo>
                  <a:cubicBezTo>
                    <a:pt x="104" y="42"/>
                    <a:pt x="104" y="42"/>
                    <a:pt x="104" y="42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30"/>
                    <a:pt x="95" y="30"/>
                    <a:pt x="95" y="30"/>
                  </a:cubicBezTo>
                  <a:lnTo>
                    <a:pt x="106" y="40"/>
                  </a:lnTo>
                  <a:close/>
                </a:path>
              </a:pathLst>
            </a:custGeom>
            <a:solidFill>
              <a:srgbClr val="57C6C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6655400" y="4745124"/>
              <a:ext cx="403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501"/>
            <p:cNvSpPr txBox="1"/>
            <p:nvPr/>
          </p:nvSpPr>
          <p:spPr>
            <a:xfrm>
              <a:off x="9773167" y="4112521"/>
              <a:ext cx="1035861" cy="44121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ctr">
              <a:spAutoFit/>
            </a:bodyPr>
            <a:lstStyle/>
            <a:p>
              <a:pPr lvl="0" algn="r"/>
              <a:r>
                <a:rPr lang="en-US" altLang="zh-CN" sz="22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UKIJ Qolyazma" pitchFamily="18" charset="0"/>
                </a:rPr>
                <a:t>Octile</a:t>
              </a:r>
              <a:endParaRPr lang="zh-CN" altLang="en-US" sz="22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506"/>
                <p:cNvSpPr txBox="1"/>
                <p:nvPr/>
              </p:nvSpPr>
              <p:spPr>
                <a:xfrm>
                  <a:off x="6553802" y="4845599"/>
                  <a:ext cx="4296169" cy="140493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ct val="130000"/>
                    </a:lnSpc>
                    <a:defRPr sz="14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=|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𝑔𝑜𝑎𝑙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zh-CN" altLang="zh-CN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=|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𝑔𝑜𝑎𝑙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zh-CN" altLang="zh-CN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min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altLang="zh-CN" sz="1600" dirty="0"/>
                </a:p>
                <a:p>
                  <a:r>
                    <a:rPr lang="zh-CN" altLang="en-US" sz="1600" dirty="0"/>
                    <a:t>       欧氏距离的改良，减少开方计算开销。</a:t>
                  </a:r>
                  <a:endParaRPr lang="zh-CN" altLang="zh-CN" sz="1600" dirty="0"/>
                </a:p>
              </p:txBody>
            </p:sp>
          </mc:Choice>
          <mc:Fallback xmlns="">
            <p:sp>
              <p:nvSpPr>
                <p:cNvPr id="47" name="TextBox 5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802" y="4845599"/>
                  <a:ext cx="4296169" cy="140493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27" name="Rectangle 4"/>
          <p:cNvSpPr txBox="1">
            <a:spLocks noChangeArrowheads="1"/>
          </p:cNvSpPr>
          <p:nvPr/>
        </p:nvSpPr>
        <p:spPr bwMode="auto">
          <a:xfrm>
            <a:off x="-7598" y="7101408"/>
            <a:ext cx="12199599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66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浏览更多搜索：</a:t>
            </a:r>
            <a:r>
              <a:rPr lang="en-US" altLang="zh-CN" sz="266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COOLLA       </a:t>
            </a:r>
            <a:r>
              <a:rPr lang="zh-CN" altLang="en-US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技术支持、合作、定制</a:t>
            </a:r>
            <a:r>
              <a:rPr lang="en-US" altLang="zh-CN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 </a:t>
            </a:r>
            <a:r>
              <a:rPr lang="en-US" altLang="zh-CN" sz="26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QQ:34865632</a:t>
            </a:r>
            <a:endParaRPr lang="zh-CN" altLang="zh-CN" sz="2665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6645" y="6533965"/>
            <a:ext cx="2739518" cy="31515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"/>
          <p:cNvSpPr>
            <a:spLocks noChangeArrowheads="1"/>
          </p:cNvSpPr>
          <p:nvPr/>
        </p:nvSpPr>
        <p:spPr bwMode="auto">
          <a:xfrm>
            <a:off x="296645" y="145417"/>
            <a:ext cx="3478819" cy="56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0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 </a:t>
            </a:r>
            <a:r>
              <a:rPr lang="zh-CN" altLang="en-US" sz="30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吃掉所有的豆子 </a:t>
            </a:r>
            <a:r>
              <a:rPr lang="en-US" altLang="zh-CN" sz="30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CN" altLang="en-US" sz="306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4373838" y="506286"/>
            <a:ext cx="6178859" cy="6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6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针对此问题，只需要在第四问</a:t>
            </a:r>
            <a:r>
              <a:rPr lang="en-US" altLang="zh-CN" sz="146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A</a:t>
            </a:r>
            <a:r>
              <a:rPr lang="zh-CN" altLang="en-US" sz="146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*的基础上稍作修改就可解决。</a:t>
            </a:r>
            <a:endParaRPr lang="en-US" altLang="zh-CN" sz="146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6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我们对于选择合适的启发函数做了如下探究。</a:t>
            </a:r>
          </a:p>
        </p:txBody>
      </p:sp>
    </p:spTree>
  </p:cSld>
  <p:clrMapOvr>
    <a:masterClrMapping/>
  </p:clrMapOvr>
  <p:transition spd="med" advClick="0" advTm="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1592239" y="4759591"/>
            <a:ext cx="9007523" cy="48568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22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75" name="矩形 47"/>
          <p:cNvSpPr>
            <a:spLocks noChangeArrowheads="1"/>
          </p:cNvSpPr>
          <p:nvPr/>
        </p:nvSpPr>
        <p:spPr bwMode="auto">
          <a:xfrm>
            <a:off x="1486255" y="5433271"/>
            <a:ext cx="9145352" cy="34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6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吃豆人属于网格地图中只能四方向移动的寻路问题，此时采用曼哈顿距离作为启发函数效果最好。</a:t>
            </a:r>
          </a:p>
        </p:txBody>
      </p:sp>
      <p:graphicFrame>
        <p:nvGraphicFramePr>
          <p:cNvPr id="71" name="表格 70"/>
          <p:cNvGraphicFramePr>
            <a:graphicFrameLocks noGrp="1"/>
          </p:cNvGraphicFramePr>
          <p:nvPr/>
        </p:nvGraphicFramePr>
        <p:xfrm>
          <a:off x="1002082" y="1100634"/>
          <a:ext cx="10187836" cy="2525571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65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39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00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启发式函数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搜索耗时（</a:t>
                      </a:r>
                      <a: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路径代价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扩展节点数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384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吃掉所有豆子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Manhattan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7553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38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Chebyshev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8.9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8869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38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Euclidean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8513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38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Octile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11302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96645" y="6533965"/>
            <a:ext cx="2739518" cy="31515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296645" y="145417"/>
            <a:ext cx="3478819" cy="56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0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 </a:t>
            </a:r>
            <a:r>
              <a:rPr lang="zh-CN" altLang="en-US" sz="30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吃掉所有的豆子 </a:t>
            </a:r>
            <a:r>
              <a:rPr lang="en-US" altLang="zh-CN" sz="30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CN" altLang="en-US" sz="306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 rot="5400000">
            <a:off x="3049177" y="3130824"/>
            <a:ext cx="1503912" cy="723424"/>
          </a:xfrm>
          <a:custGeom>
            <a:avLst/>
            <a:gdLst>
              <a:gd name="connsiteX0" fmla="*/ 0 w 1503912"/>
              <a:gd name="connsiteY0" fmla="*/ 487471 h 723424"/>
              <a:gd name="connsiteX1" fmla="*/ 546441 w 1503912"/>
              <a:gd name="connsiteY1" fmla="*/ 194123 h 723424"/>
              <a:gd name="connsiteX2" fmla="*/ 622201 w 1503912"/>
              <a:gd name="connsiteY2" fmla="*/ 182561 h 723424"/>
              <a:gd name="connsiteX3" fmla="*/ 759473 w 1503912"/>
              <a:gd name="connsiteY3" fmla="*/ 0 h 723424"/>
              <a:gd name="connsiteX4" fmla="*/ 896982 w 1503912"/>
              <a:gd name="connsiteY4" fmla="*/ 182876 h 723424"/>
              <a:gd name="connsiteX5" fmla="*/ 951826 w 1503912"/>
              <a:gd name="connsiteY5" fmla="*/ 190149 h 723424"/>
              <a:gd name="connsiteX6" fmla="*/ 1503912 w 1503912"/>
              <a:gd name="connsiteY6" fmla="*/ 472727 h 723424"/>
              <a:gd name="connsiteX7" fmla="*/ 1272630 w 1503912"/>
              <a:gd name="connsiteY7" fmla="*/ 713261 h 723424"/>
              <a:gd name="connsiteX8" fmla="*/ 235953 w 1503912"/>
              <a:gd name="connsiteY8" fmla="*/ 723424 h 72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3912" h="723424">
                <a:moveTo>
                  <a:pt x="0" y="487471"/>
                </a:moveTo>
                <a:cubicBezTo>
                  <a:pt x="155116" y="332355"/>
                  <a:pt x="346085" y="234486"/>
                  <a:pt x="546441" y="194123"/>
                </a:cubicBezTo>
                <a:lnTo>
                  <a:pt x="622201" y="182561"/>
                </a:lnTo>
                <a:lnTo>
                  <a:pt x="759473" y="0"/>
                </a:lnTo>
                <a:lnTo>
                  <a:pt x="896982" y="182876"/>
                </a:lnTo>
                <a:lnTo>
                  <a:pt x="951826" y="190149"/>
                </a:lnTo>
                <a:cubicBezTo>
                  <a:pt x="1152934" y="226576"/>
                  <a:pt x="1345785" y="320682"/>
                  <a:pt x="1503912" y="472727"/>
                </a:cubicBezTo>
                <a:lnTo>
                  <a:pt x="1272630" y="713261"/>
                </a:lnTo>
                <a:cubicBezTo>
                  <a:pt x="981963" y="433774"/>
                  <a:pt x="521086" y="438291"/>
                  <a:pt x="235953" y="723424"/>
                </a:cubicBezTo>
                <a:close/>
              </a:path>
            </a:pathLst>
          </a:custGeom>
          <a:solidFill>
            <a:srgbClr val="57C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8900000">
            <a:off x="1510391" y="2950553"/>
            <a:ext cx="1059543" cy="1073851"/>
          </a:xfrm>
          <a:custGeom>
            <a:avLst/>
            <a:gdLst>
              <a:gd name="connsiteX0" fmla="*/ 1053001 w 1059543"/>
              <a:gd name="connsiteY0" fmla="*/ 0 h 1073851"/>
              <a:gd name="connsiteX1" fmla="*/ 1059543 w 1059543"/>
              <a:gd name="connsiteY1" fmla="*/ 333624 h 1073851"/>
              <a:gd name="connsiteX2" fmla="*/ 333688 w 1059543"/>
              <a:gd name="connsiteY2" fmla="*/ 1073851 h 1073851"/>
              <a:gd name="connsiteX3" fmla="*/ 0 w 1059543"/>
              <a:gd name="connsiteY3" fmla="*/ 1073851 h 1073851"/>
              <a:gd name="connsiteX4" fmla="*/ 178963 w 1059543"/>
              <a:gd name="connsiteY4" fmla="*/ 480031 h 1073851"/>
              <a:gd name="connsiteX5" fmla="*/ 224358 w 1059543"/>
              <a:gd name="connsiteY5" fmla="*/ 418287 h 1073851"/>
              <a:gd name="connsiteX6" fmla="*/ 192333 w 1059543"/>
              <a:gd name="connsiteY6" fmla="*/ 192129 h 1073851"/>
              <a:gd name="connsiteX7" fmla="*/ 418880 w 1059543"/>
              <a:gd name="connsiteY7" fmla="*/ 224209 h 1073851"/>
              <a:gd name="connsiteX8" fmla="*/ 462804 w 1059543"/>
              <a:gd name="connsiteY8" fmla="*/ 190570 h 1073851"/>
              <a:gd name="connsiteX9" fmla="*/ 1053001 w 1059543"/>
              <a:gd name="connsiteY9" fmla="*/ 0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9543" h="1073851">
                <a:moveTo>
                  <a:pt x="1053001" y="0"/>
                </a:move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54484"/>
                  <a:pt x="65832" y="650244"/>
                  <a:pt x="178963" y="480031"/>
                </a:cubicBezTo>
                <a:lnTo>
                  <a:pt x="224358" y="418287"/>
                </a:lnTo>
                <a:lnTo>
                  <a:pt x="192333" y="192129"/>
                </a:lnTo>
                <a:lnTo>
                  <a:pt x="418880" y="22420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close/>
              </a:path>
            </a:pathLst>
          </a:custGeom>
          <a:solidFill>
            <a:srgbClr val="57C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18900000" flipV="1">
            <a:off x="2337155" y="3776435"/>
            <a:ext cx="1059543" cy="1073851"/>
          </a:xfrm>
          <a:custGeom>
            <a:avLst/>
            <a:gdLst>
              <a:gd name="connsiteX0" fmla="*/ 333688 w 1059543"/>
              <a:gd name="connsiteY0" fmla="*/ 1073851 h 1073851"/>
              <a:gd name="connsiteX1" fmla="*/ 1059543 w 1059543"/>
              <a:gd name="connsiteY1" fmla="*/ 333624 h 1073851"/>
              <a:gd name="connsiteX2" fmla="*/ 1053001 w 1059543"/>
              <a:gd name="connsiteY2" fmla="*/ 0 h 1073851"/>
              <a:gd name="connsiteX3" fmla="*/ 462804 w 1059543"/>
              <a:gd name="connsiteY3" fmla="*/ 190570 h 1073851"/>
              <a:gd name="connsiteX4" fmla="*/ 418881 w 1059543"/>
              <a:gd name="connsiteY4" fmla="*/ 224208 h 1073851"/>
              <a:gd name="connsiteX5" fmla="*/ 192334 w 1059543"/>
              <a:gd name="connsiteY5" fmla="*/ 192128 h 1073851"/>
              <a:gd name="connsiteX6" fmla="*/ 224359 w 1059543"/>
              <a:gd name="connsiteY6" fmla="*/ 418285 h 1073851"/>
              <a:gd name="connsiteX7" fmla="*/ 178964 w 1059543"/>
              <a:gd name="connsiteY7" fmla="*/ 480031 h 1073851"/>
              <a:gd name="connsiteX8" fmla="*/ 0 w 1059543"/>
              <a:gd name="connsiteY8" fmla="*/ 107385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333688" y="1073851"/>
                </a:moveTo>
                <a:cubicBezTo>
                  <a:pt x="333688" y="670613"/>
                  <a:pt x="656383" y="341529"/>
                  <a:pt x="1059543" y="333624"/>
                </a:cubicBezTo>
                <a:lnTo>
                  <a:pt x="1053001" y="0"/>
                </a:lnTo>
                <a:cubicBezTo>
                  <a:pt x="833676" y="4300"/>
                  <a:pt x="630767" y="74123"/>
                  <a:pt x="462804" y="190570"/>
                </a:cubicBezTo>
                <a:lnTo>
                  <a:pt x="418881" y="224208"/>
                </a:lnTo>
                <a:lnTo>
                  <a:pt x="192334" y="192128"/>
                </a:lnTo>
                <a:lnTo>
                  <a:pt x="224359" y="418285"/>
                </a:lnTo>
                <a:lnTo>
                  <a:pt x="178964" y="480031"/>
                </a:lnTo>
                <a:cubicBezTo>
                  <a:pt x="65832" y="650245"/>
                  <a:pt x="0" y="854484"/>
                  <a:pt x="0" y="1073851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rot="2700000">
            <a:off x="2318104" y="2121607"/>
            <a:ext cx="1059543" cy="1073851"/>
          </a:xfrm>
          <a:custGeom>
            <a:avLst/>
            <a:gdLst>
              <a:gd name="connsiteX0" fmla="*/ 219275 w 1059543"/>
              <a:gd name="connsiteY0" fmla="*/ 192128 h 1073851"/>
              <a:gd name="connsiteX1" fmla="*/ 423085 w 1059543"/>
              <a:gd name="connsiteY1" fmla="*/ 220989 h 1073851"/>
              <a:gd name="connsiteX2" fmla="*/ 462804 w 1059543"/>
              <a:gd name="connsiteY2" fmla="*/ 190570 h 1073851"/>
              <a:gd name="connsiteX3" fmla="*/ 1053001 w 1059543"/>
              <a:gd name="connsiteY3" fmla="*/ 0 h 1073851"/>
              <a:gd name="connsiteX4" fmla="*/ 1059543 w 1059543"/>
              <a:gd name="connsiteY4" fmla="*/ 333624 h 1073851"/>
              <a:gd name="connsiteX5" fmla="*/ 333688 w 1059543"/>
              <a:gd name="connsiteY5" fmla="*/ 1073851 h 1073851"/>
              <a:gd name="connsiteX6" fmla="*/ 0 w 1059543"/>
              <a:gd name="connsiteY6" fmla="*/ 1073851 h 1073851"/>
              <a:gd name="connsiteX7" fmla="*/ 239386 w 1059543"/>
              <a:gd name="connsiteY7" fmla="*/ 397847 h 1073851"/>
              <a:gd name="connsiteX8" fmla="*/ 247170 w 1059543"/>
              <a:gd name="connsiteY8" fmla="*/ 38912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219275" y="192128"/>
                </a:moveTo>
                <a:lnTo>
                  <a:pt x="423085" y="22098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17923"/>
                  <a:pt x="89604" y="582585"/>
                  <a:pt x="239386" y="397847"/>
                </a:cubicBezTo>
                <a:lnTo>
                  <a:pt x="247170" y="389121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心形 9"/>
          <p:cNvSpPr/>
          <p:nvPr/>
        </p:nvSpPr>
        <p:spPr>
          <a:xfrm>
            <a:off x="2696284" y="1777848"/>
            <a:ext cx="351692" cy="293077"/>
          </a:xfrm>
          <a:prstGeom prst="hear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326994" y="3244750"/>
            <a:ext cx="224872" cy="564609"/>
            <a:chOff x="3114596" y="2996938"/>
            <a:chExt cx="224872" cy="564609"/>
          </a:xfrm>
          <a:solidFill>
            <a:srgbClr val="57C6CF"/>
          </a:solidFill>
        </p:grpSpPr>
        <p:sp>
          <p:nvSpPr>
            <p:cNvPr id="12" name="椭圆 11"/>
            <p:cNvSpPr/>
            <p:nvPr/>
          </p:nvSpPr>
          <p:spPr>
            <a:xfrm>
              <a:off x="3184508" y="2996938"/>
              <a:ext cx="90487" cy="904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同侧圆角矩形 12"/>
            <p:cNvSpPr/>
            <p:nvPr/>
          </p:nvSpPr>
          <p:spPr>
            <a:xfrm>
              <a:off x="3114865" y="3096786"/>
              <a:ext cx="224603" cy="6314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70785" y="3159935"/>
              <a:ext cx="112763" cy="154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同侧圆角矩形 14"/>
            <p:cNvSpPr/>
            <p:nvPr/>
          </p:nvSpPr>
          <p:spPr>
            <a:xfrm rot="10800000">
              <a:off x="3170785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同侧圆角矩形 15"/>
            <p:cNvSpPr/>
            <p:nvPr/>
          </p:nvSpPr>
          <p:spPr>
            <a:xfrm rot="10800000">
              <a:off x="3237416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同侧圆角矩形 16"/>
            <p:cNvSpPr/>
            <p:nvPr/>
          </p:nvSpPr>
          <p:spPr>
            <a:xfrm rot="10800000">
              <a:off x="3114596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同侧圆角矩形 17"/>
            <p:cNvSpPr/>
            <p:nvPr/>
          </p:nvSpPr>
          <p:spPr>
            <a:xfrm rot="10800000">
              <a:off x="3307081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18526" y="3332352"/>
            <a:ext cx="439857" cy="311768"/>
            <a:chOff x="4979939" y="3638125"/>
            <a:chExt cx="439857" cy="311768"/>
          </a:xfrm>
          <a:solidFill>
            <a:srgbClr val="57C6CF"/>
          </a:solidFill>
        </p:grpSpPr>
        <p:grpSp>
          <p:nvGrpSpPr>
            <p:cNvPr id="20" name="组合 19"/>
            <p:cNvGrpSpPr/>
            <p:nvPr/>
          </p:nvGrpSpPr>
          <p:grpSpPr>
            <a:xfrm>
              <a:off x="4979939" y="3681386"/>
              <a:ext cx="439857" cy="268507"/>
              <a:chOff x="4975778" y="3669385"/>
              <a:chExt cx="439857" cy="268507"/>
            </a:xfrm>
            <a:grpFill/>
          </p:grpSpPr>
          <p:grpSp>
            <p:nvGrpSpPr>
              <p:cNvPr id="22" name="组合 21"/>
              <p:cNvGrpSpPr/>
              <p:nvPr/>
            </p:nvGrpSpPr>
            <p:grpSpPr>
              <a:xfrm>
                <a:off x="4975778" y="3689944"/>
                <a:ext cx="439857" cy="24689"/>
                <a:chOff x="4902784" y="3688900"/>
                <a:chExt cx="439857" cy="24689"/>
              </a:xfrm>
              <a:grpFill/>
            </p:grpSpPr>
            <p:sp>
              <p:nvSpPr>
                <p:cNvPr id="26" name="矩形 25"/>
                <p:cNvSpPr/>
                <p:nvPr/>
              </p:nvSpPr>
              <p:spPr>
                <a:xfrm rot="19380000">
                  <a:off x="4902784" y="3688900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 rot="2220000" flipH="1">
                  <a:off x="5090641" y="3688901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23" name="等腰三角形 22"/>
              <p:cNvSpPr/>
              <p:nvPr/>
            </p:nvSpPr>
            <p:spPr>
              <a:xfrm>
                <a:off x="5044333" y="3669385"/>
                <a:ext cx="302746" cy="12780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043860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238624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1" name="剪去单角的矩形 20"/>
            <p:cNvSpPr/>
            <p:nvPr/>
          </p:nvSpPr>
          <p:spPr>
            <a:xfrm flipH="1" flipV="1">
              <a:off x="5266528" y="3638125"/>
              <a:ext cx="45719" cy="88107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638195" y="4917812"/>
            <a:ext cx="465359" cy="418456"/>
            <a:chOff x="2928203" y="5369694"/>
            <a:chExt cx="465358" cy="418456"/>
          </a:xfrm>
          <a:solidFill>
            <a:srgbClr val="202A36"/>
          </a:solidFill>
        </p:grpSpPr>
        <p:grpSp>
          <p:nvGrpSpPr>
            <p:cNvPr id="29" name="组合 28"/>
            <p:cNvGrpSpPr/>
            <p:nvPr/>
          </p:nvGrpSpPr>
          <p:grpSpPr>
            <a:xfrm>
              <a:off x="2928203" y="5369694"/>
              <a:ext cx="460390" cy="418456"/>
              <a:chOff x="10760386" y="4041158"/>
              <a:chExt cx="460390" cy="418456"/>
            </a:xfrm>
            <a:grpFill/>
          </p:grpSpPr>
          <p:sp>
            <p:nvSpPr>
              <p:cNvPr id="32" name="任意多边形 31"/>
              <p:cNvSpPr/>
              <p:nvPr/>
            </p:nvSpPr>
            <p:spPr>
              <a:xfrm>
                <a:off x="10813541" y="4041158"/>
                <a:ext cx="407235" cy="357637"/>
              </a:xfrm>
              <a:custGeom>
                <a:avLst/>
                <a:gdLst>
                  <a:gd name="connsiteX0" fmla="*/ 6665 w 406232"/>
                  <a:gd name="connsiteY0" fmla="*/ 305095 h 348959"/>
                  <a:gd name="connsiteX1" fmla="*/ 6665 w 406232"/>
                  <a:gd name="connsiteY1" fmla="*/ 226514 h 348959"/>
                  <a:gd name="connsiteX2" fmla="*/ 73340 w 406232"/>
                  <a:gd name="connsiteY2" fmla="*/ 128882 h 348959"/>
                  <a:gd name="connsiteX3" fmla="*/ 244790 w 406232"/>
                  <a:gd name="connsiteY3" fmla="*/ 43157 h 348959"/>
                  <a:gd name="connsiteX4" fmla="*/ 401952 w 406232"/>
                  <a:gd name="connsiteY4" fmla="*/ 295 h 348959"/>
                  <a:gd name="connsiteX5" fmla="*/ 359090 w 406232"/>
                  <a:gd name="connsiteY5" fmla="*/ 26489 h 348959"/>
                  <a:gd name="connsiteX6" fmla="*/ 330515 w 406232"/>
                  <a:gd name="connsiteY6" fmla="*/ 69351 h 348959"/>
                  <a:gd name="connsiteX7" fmla="*/ 304321 w 406232"/>
                  <a:gd name="connsiteY7" fmla="*/ 114595 h 348959"/>
                  <a:gd name="connsiteX8" fmla="*/ 278127 w 406232"/>
                  <a:gd name="connsiteY8" fmla="*/ 209845 h 348959"/>
                  <a:gd name="connsiteX9" fmla="*/ 211452 w 406232"/>
                  <a:gd name="connsiteY9" fmla="*/ 305095 h 348959"/>
                  <a:gd name="connsiteX10" fmla="*/ 128108 w 406232"/>
                  <a:gd name="connsiteY10" fmla="*/ 345576 h 348959"/>
                  <a:gd name="connsiteX11" fmla="*/ 44765 w 406232"/>
                  <a:gd name="connsiteY11" fmla="*/ 345576 h 348959"/>
                  <a:gd name="connsiteX12" fmla="*/ 6665 w 406232"/>
                  <a:gd name="connsiteY12" fmla="*/ 305095 h 348959"/>
                  <a:gd name="connsiteX0-1" fmla="*/ 6665 w 406232"/>
                  <a:gd name="connsiteY0-2" fmla="*/ 305095 h 348959"/>
                  <a:gd name="connsiteX1-3" fmla="*/ 6665 w 406232"/>
                  <a:gd name="connsiteY1-4" fmla="*/ 226514 h 348959"/>
                  <a:gd name="connsiteX2-5" fmla="*/ 73340 w 406232"/>
                  <a:gd name="connsiteY2-6" fmla="*/ 128882 h 348959"/>
                  <a:gd name="connsiteX3-7" fmla="*/ 244790 w 406232"/>
                  <a:gd name="connsiteY3-8" fmla="*/ 43157 h 348959"/>
                  <a:gd name="connsiteX4-9" fmla="*/ 401952 w 406232"/>
                  <a:gd name="connsiteY4-10" fmla="*/ 295 h 348959"/>
                  <a:gd name="connsiteX5-11" fmla="*/ 359090 w 406232"/>
                  <a:gd name="connsiteY5-12" fmla="*/ 26489 h 348959"/>
                  <a:gd name="connsiteX6-13" fmla="*/ 330515 w 406232"/>
                  <a:gd name="connsiteY6-14" fmla="*/ 69351 h 348959"/>
                  <a:gd name="connsiteX7-15" fmla="*/ 278127 w 406232"/>
                  <a:gd name="connsiteY7-16" fmla="*/ 209845 h 348959"/>
                  <a:gd name="connsiteX8-17" fmla="*/ 211452 w 406232"/>
                  <a:gd name="connsiteY8-18" fmla="*/ 305095 h 348959"/>
                  <a:gd name="connsiteX9-19" fmla="*/ 128108 w 406232"/>
                  <a:gd name="connsiteY9-20" fmla="*/ 345576 h 348959"/>
                  <a:gd name="connsiteX10-21" fmla="*/ 44765 w 406232"/>
                  <a:gd name="connsiteY10-22" fmla="*/ 345576 h 348959"/>
                  <a:gd name="connsiteX11-23" fmla="*/ 6665 w 406232"/>
                  <a:gd name="connsiteY11-24" fmla="*/ 305095 h 348959"/>
                  <a:gd name="connsiteX0-25" fmla="*/ 6665 w 406232"/>
                  <a:gd name="connsiteY0-26" fmla="*/ 305095 h 357637"/>
                  <a:gd name="connsiteX1-27" fmla="*/ 6665 w 406232"/>
                  <a:gd name="connsiteY1-28" fmla="*/ 226514 h 357637"/>
                  <a:gd name="connsiteX2-29" fmla="*/ 73340 w 406232"/>
                  <a:gd name="connsiteY2-30" fmla="*/ 128882 h 357637"/>
                  <a:gd name="connsiteX3-31" fmla="*/ 244790 w 406232"/>
                  <a:gd name="connsiteY3-32" fmla="*/ 43157 h 357637"/>
                  <a:gd name="connsiteX4-33" fmla="*/ 401952 w 406232"/>
                  <a:gd name="connsiteY4-34" fmla="*/ 295 h 357637"/>
                  <a:gd name="connsiteX5-35" fmla="*/ 359090 w 406232"/>
                  <a:gd name="connsiteY5-36" fmla="*/ 26489 h 357637"/>
                  <a:gd name="connsiteX6-37" fmla="*/ 330515 w 406232"/>
                  <a:gd name="connsiteY6-38" fmla="*/ 69351 h 357637"/>
                  <a:gd name="connsiteX7-39" fmla="*/ 278127 w 406232"/>
                  <a:gd name="connsiteY7-40" fmla="*/ 209845 h 357637"/>
                  <a:gd name="connsiteX8-41" fmla="*/ 211452 w 406232"/>
                  <a:gd name="connsiteY8-42" fmla="*/ 305095 h 357637"/>
                  <a:gd name="connsiteX9-43" fmla="*/ 120964 w 406232"/>
                  <a:gd name="connsiteY9-44" fmla="*/ 355101 h 357637"/>
                  <a:gd name="connsiteX10-45" fmla="*/ 44765 w 406232"/>
                  <a:gd name="connsiteY10-46" fmla="*/ 345576 h 357637"/>
                  <a:gd name="connsiteX11-47" fmla="*/ 6665 w 406232"/>
                  <a:gd name="connsiteY11-48" fmla="*/ 305095 h 357637"/>
                  <a:gd name="connsiteX0-49" fmla="*/ 6665 w 406232"/>
                  <a:gd name="connsiteY0-50" fmla="*/ 305095 h 357637"/>
                  <a:gd name="connsiteX1-51" fmla="*/ 6665 w 406232"/>
                  <a:gd name="connsiteY1-52" fmla="*/ 226514 h 357637"/>
                  <a:gd name="connsiteX2-53" fmla="*/ 73340 w 406232"/>
                  <a:gd name="connsiteY2-54" fmla="*/ 128882 h 357637"/>
                  <a:gd name="connsiteX3-55" fmla="*/ 244790 w 406232"/>
                  <a:gd name="connsiteY3-56" fmla="*/ 43157 h 357637"/>
                  <a:gd name="connsiteX4-57" fmla="*/ 401952 w 406232"/>
                  <a:gd name="connsiteY4-58" fmla="*/ 295 h 357637"/>
                  <a:gd name="connsiteX5-59" fmla="*/ 359090 w 406232"/>
                  <a:gd name="connsiteY5-60" fmla="*/ 26489 h 357637"/>
                  <a:gd name="connsiteX6-61" fmla="*/ 330515 w 406232"/>
                  <a:gd name="connsiteY6-62" fmla="*/ 69351 h 357637"/>
                  <a:gd name="connsiteX7-63" fmla="*/ 278127 w 406232"/>
                  <a:gd name="connsiteY7-64" fmla="*/ 209845 h 357637"/>
                  <a:gd name="connsiteX8-65" fmla="*/ 211452 w 406232"/>
                  <a:gd name="connsiteY8-66" fmla="*/ 305095 h 357637"/>
                  <a:gd name="connsiteX9-67" fmla="*/ 120964 w 406232"/>
                  <a:gd name="connsiteY9-68" fmla="*/ 355101 h 357637"/>
                  <a:gd name="connsiteX10-69" fmla="*/ 44765 w 406232"/>
                  <a:gd name="connsiteY10-70" fmla="*/ 345576 h 357637"/>
                  <a:gd name="connsiteX11-71" fmla="*/ 6665 w 406232"/>
                  <a:gd name="connsiteY11-72" fmla="*/ 305095 h 357637"/>
                  <a:gd name="connsiteX0-73" fmla="*/ 6665 w 406232"/>
                  <a:gd name="connsiteY0-74" fmla="*/ 305095 h 357637"/>
                  <a:gd name="connsiteX1-75" fmla="*/ 6665 w 406232"/>
                  <a:gd name="connsiteY1-76" fmla="*/ 226514 h 357637"/>
                  <a:gd name="connsiteX2-77" fmla="*/ 73340 w 406232"/>
                  <a:gd name="connsiteY2-78" fmla="*/ 128882 h 357637"/>
                  <a:gd name="connsiteX3-79" fmla="*/ 244790 w 406232"/>
                  <a:gd name="connsiteY3-80" fmla="*/ 43157 h 357637"/>
                  <a:gd name="connsiteX4-81" fmla="*/ 401952 w 406232"/>
                  <a:gd name="connsiteY4-82" fmla="*/ 295 h 357637"/>
                  <a:gd name="connsiteX5-83" fmla="*/ 359090 w 406232"/>
                  <a:gd name="connsiteY5-84" fmla="*/ 26489 h 357637"/>
                  <a:gd name="connsiteX6-85" fmla="*/ 330515 w 406232"/>
                  <a:gd name="connsiteY6-86" fmla="*/ 69351 h 357637"/>
                  <a:gd name="connsiteX7-87" fmla="*/ 278127 w 406232"/>
                  <a:gd name="connsiteY7-88" fmla="*/ 209845 h 357637"/>
                  <a:gd name="connsiteX8-89" fmla="*/ 211452 w 406232"/>
                  <a:gd name="connsiteY8-90" fmla="*/ 305095 h 357637"/>
                  <a:gd name="connsiteX9-91" fmla="*/ 120964 w 406232"/>
                  <a:gd name="connsiteY9-92" fmla="*/ 355101 h 357637"/>
                  <a:gd name="connsiteX10-93" fmla="*/ 44765 w 406232"/>
                  <a:gd name="connsiteY10-94" fmla="*/ 345576 h 357637"/>
                  <a:gd name="connsiteX11-95" fmla="*/ 6665 w 406232"/>
                  <a:gd name="connsiteY11-96" fmla="*/ 305095 h 357637"/>
                  <a:gd name="connsiteX0-97" fmla="*/ 6665 w 406232"/>
                  <a:gd name="connsiteY0-98" fmla="*/ 305095 h 357637"/>
                  <a:gd name="connsiteX1-99" fmla="*/ 6665 w 406232"/>
                  <a:gd name="connsiteY1-100" fmla="*/ 226514 h 357637"/>
                  <a:gd name="connsiteX2-101" fmla="*/ 73340 w 406232"/>
                  <a:gd name="connsiteY2-102" fmla="*/ 128882 h 357637"/>
                  <a:gd name="connsiteX3-103" fmla="*/ 244790 w 406232"/>
                  <a:gd name="connsiteY3-104" fmla="*/ 43157 h 357637"/>
                  <a:gd name="connsiteX4-105" fmla="*/ 401952 w 406232"/>
                  <a:gd name="connsiteY4-106" fmla="*/ 295 h 357637"/>
                  <a:gd name="connsiteX5-107" fmla="*/ 359090 w 406232"/>
                  <a:gd name="connsiteY5-108" fmla="*/ 26489 h 357637"/>
                  <a:gd name="connsiteX6-109" fmla="*/ 330515 w 406232"/>
                  <a:gd name="connsiteY6-110" fmla="*/ 69351 h 357637"/>
                  <a:gd name="connsiteX7-111" fmla="*/ 278127 w 406232"/>
                  <a:gd name="connsiteY7-112" fmla="*/ 209845 h 357637"/>
                  <a:gd name="connsiteX8-113" fmla="*/ 211452 w 406232"/>
                  <a:gd name="connsiteY8-114" fmla="*/ 305095 h 357637"/>
                  <a:gd name="connsiteX9-115" fmla="*/ 120964 w 406232"/>
                  <a:gd name="connsiteY9-116" fmla="*/ 355101 h 357637"/>
                  <a:gd name="connsiteX10-117" fmla="*/ 44765 w 406232"/>
                  <a:gd name="connsiteY10-118" fmla="*/ 345576 h 357637"/>
                  <a:gd name="connsiteX11-119" fmla="*/ 6665 w 406232"/>
                  <a:gd name="connsiteY11-120" fmla="*/ 305095 h 357637"/>
                  <a:gd name="connsiteX0-121" fmla="*/ 7668 w 407235"/>
                  <a:gd name="connsiteY0-122" fmla="*/ 305095 h 357637"/>
                  <a:gd name="connsiteX1-123" fmla="*/ 7668 w 407235"/>
                  <a:gd name="connsiteY1-124" fmla="*/ 226514 h 357637"/>
                  <a:gd name="connsiteX2-125" fmla="*/ 74343 w 407235"/>
                  <a:gd name="connsiteY2-126" fmla="*/ 128882 h 357637"/>
                  <a:gd name="connsiteX3-127" fmla="*/ 245793 w 407235"/>
                  <a:gd name="connsiteY3-128" fmla="*/ 43157 h 357637"/>
                  <a:gd name="connsiteX4-129" fmla="*/ 402955 w 407235"/>
                  <a:gd name="connsiteY4-130" fmla="*/ 295 h 357637"/>
                  <a:gd name="connsiteX5-131" fmla="*/ 360093 w 407235"/>
                  <a:gd name="connsiteY5-132" fmla="*/ 26489 h 357637"/>
                  <a:gd name="connsiteX6-133" fmla="*/ 331518 w 407235"/>
                  <a:gd name="connsiteY6-134" fmla="*/ 69351 h 357637"/>
                  <a:gd name="connsiteX7-135" fmla="*/ 279130 w 407235"/>
                  <a:gd name="connsiteY7-136" fmla="*/ 209845 h 357637"/>
                  <a:gd name="connsiteX8-137" fmla="*/ 212455 w 407235"/>
                  <a:gd name="connsiteY8-138" fmla="*/ 305095 h 357637"/>
                  <a:gd name="connsiteX9-139" fmla="*/ 121967 w 407235"/>
                  <a:gd name="connsiteY9-140" fmla="*/ 355101 h 357637"/>
                  <a:gd name="connsiteX10-141" fmla="*/ 45768 w 407235"/>
                  <a:gd name="connsiteY10-142" fmla="*/ 345576 h 357637"/>
                  <a:gd name="connsiteX11-143" fmla="*/ 7668 w 407235"/>
                  <a:gd name="connsiteY11-144" fmla="*/ 305095 h 3576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407235" h="357637">
                    <a:moveTo>
                      <a:pt x="7668" y="305095"/>
                    </a:moveTo>
                    <a:cubicBezTo>
                      <a:pt x="1318" y="285251"/>
                      <a:pt x="-5826" y="270170"/>
                      <a:pt x="7668" y="226514"/>
                    </a:cubicBezTo>
                    <a:cubicBezTo>
                      <a:pt x="21162" y="182858"/>
                      <a:pt x="48943" y="149916"/>
                      <a:pt x="74343" y="128882"/>
                    </a:cubicBezTo>
                    <a:cubicBezTo>
                      <a:pt x="99743" y="107848"/>
                      <a:pt x="191024" y="64588"/>
                      <a:pt x="245793" y="43157"/>
                    </a:cubicBezTo>
                    <a:cubicBezTo>
                      <a:pt x="300562" y="21726"/>
                      <a:pt x="383905" y="3073"/>
                      <a:pt x="402955" y="295"/>
                    </a:cubicBezTo>
                    <a:cubicBezTo>
                      <a:pt x="422005" y="-2483"/>
                      <a:pt x="371999" y="14980"/>
                      <a:pt x="360093" y="26489"/>
                    </a:cubicBezTo>
                    <a:cubicBezTo>
                      <a:pt x="348187" y="37998"/>
                      <a:pt x="345012" y="38792"/>
                      <a:pt x="331518" y="69351"/>
                    </a:cubicBezTo>
                    <a:cubicBezTo>
                      <a:pt x="318024" y="99910"/>
                      <a:pt x="298974" y="170554"/>
                      <a:pt x="279130" y="209845"/>
                    </a:cubicBezTo>
                    <a:cubicBezTo>
                      <a:pt x="259286" y="249136"/>
                      <a:pt x="238649" y="280886"/>
                      <a:pt x="212455" y="305095"/>
                    </a:cubicBezTo>
                    <a:cubicBezTo>
                      <a:pt x="186261" y="329304"/>
                      <a:pt x="149748" y="348354"/>
                      <a:pt x="121967" y="355101"/>
                    </a:cubicBezTo>
                    <a:cubicBezTo>
                      <a:pt x="94186" y="361848"/>
                      <a:pt x="64818" y="353910"/>
                      <a:pt x="45768" y="345576"/>
                    </a:cubicBezTo>
                    <a:cubicBezTo>
                      <a:pt x="26718" y="337242"/>
                      <a:pt x="14018" y="324939"/>
                      <a:pt x="7668" y="30509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10760386" y="4337977"/>
                <a:ext cx="95196" cy="121637"/>
              </a:xfrm>
              <a:custGeom>
                <a:avLst/>
                <a:gdLst>
                  <a:gd name="connsiteX0" fmla="*/ 114303 w 114583"/>
                  <a:gd name="connsiteY0" fmla="*/ 621 h 110589"/>
                  <a:gd name="connsiteX1" fmla="*/ 66678 w 114583"/>
                  <a:gd name="connsiteY1" fmla="*/ 60153 h 110589"/>
                  <a:gd name="connsiteX2" fmla="*/ 40484 w 114583"/>
                  <a:gd name="connsiteY2" fmla="*/ 110159 h 110589"/>
                  <a:gd name="connsiteX3" fmla="*/ 3 w 114583"/>
                  <a:gd name="connsiteY3" fmla="*/ 81584 h 110589"/>
                  <a:gd name="connsiteX4" fmla="*/ 42865 w 114583"/>
                  <a:gd name="connsiteY4" fmla="*/ 33959 h 110589"/>
                  <a:gd name="connsiteX5" fmla="*/ 114303 w 114583"/>
                  <a:gd name="connsiteY5" fmla="*/ 621 h 110589"/>
                  <a:gd name="connsiteX0-1" fmla="*/ 114303 w 114766"/>
                  <a:gd name="connsiteY0-2" fmla="*/ 7143 h 117111"/>
                  <a:gd name="connsiteX1-3" fmla="*/ 66678 w 114766"/>
                  <a:gd name="connsiteY1-4" fmla="*/ 66675 h 117111"/>
                  <a:gd name="connsiteX2-5" fmla="*/ 40484 w 114766"/>
                  <a:gd name="connsiteY2-6" fmla="*/ 116681 h 117111"/>
                  <a:gd name="connsiteX3-7" fmla="*/ 3 w 114766"/>
                  <a:gd name="connsiteY3-8" fmla="*/ 88106 h 117111"/>
                  <a:gd name="connsiteX4-9" fmla="*/ 42865 w 114766"/>
                  <a:gd name="connsiteY4-10" fmla="*/ 40481 h 117111"/>
                  <a:gd name="connsiteX5-11" fmla="*/ 88109 w 114766"/>
                  <a:gd name="connsiteY5-12" fmla="*/ 4762 h 117111"/>
                  <a:gd name="connsiteX6" fmla="*/ 114303 w 114766"/>
                  <a:gd name="connsiteY6" fmla="*/ 7143 h 117111"/>
                  <a:gd name="connsiteX0-13" fmla="*/ 114306 w 114769"/>
                  <a:gd name="connsiteY0-14" fmla="*/ 7143 h 109586"/>
                  <a:gd name="connsiteX1-15" fmla="*/ 66681 w 114769"/>
                  <a:gd name="connsiteY1-16" fmla="*/ 66675 h 109586"/>
                  <a:gd name="connsiteX2-17" fmla="*/ 29099 w 114769"/>
                  <a:gd name="connsiteY2-18" fmla="*/ 108934 h 109586"/>
                  <a:gd name="connsiteX3-19" fmla="*/ 6 w 114769"/>
                  <a:gd name="connsiteY3-20" fmla="*/ 88106 h 109586"/>
                  <a:gd name="connsiteX4-21" fmla="*/ 42868 w 114769"/>
                  <a:gd name="connsiteY4-22" fmla="*/ 40481 h 109586"/>
                  <a:gd name="connsiteX5-23" fmla="*/ 88112 w 114769"/>
                  <a:gd name="connsiteY5-24" fmla="*/ 4762 h 109586"/>
                  <a:gd name="connsiteX6-25" fmla="*/ 114306 w 114769"/>
                  <a:gd name="connsiteY6-26" fmla="*/ 7143 h 109586"/>
                  <a:gd name="connsiteX0-27" fmla="*/ 148467 w 148642"/>
                  <a:gd name="connsiteY0-28" fmla="*/ 2864 h 123382"/>
                  <a:gd name="connsiteX1-29" fmla="*/ 66681 w 148642"/>
                  <a:gd name="connsiteY1-30" fmla="*/ 80472 h 123382"/>
                  <a:gd name="connsiteX2-31" fmla="*/ 29099 w 148642"/>
                  <a:gd name="connsiteY2-32" fmla="*/ 122731 h 123382"/>
                  <a:gd name="connsiteX3-33" fmla="*/ 6 w 148642"/>
                  <a:gd name="connsiteY3-34" fmla="*/ 101903 h 123382"/>
                  <a:gd name="connsiteX4-35" fmla="*/ 42868 w 148642"/>
                  <a:gd name="connsiteY4-36" fmla="*/ 54278 h 123382"/>
                  <a:gd name="connsiteX5-37" fmla="*/ 88112 w 148642"/>
                  <a:gd name="connsiteY5-38" fmla="*/ 18559 h 123382"/>
                  <a:gd name="connsiteX6-39" fmla="*/ 148467 w 148642"/>
                  <a:gd name="connsiteY6-40" fmla="*/ 2864 h 123382"/>
                  <a:gd name="connsiteX0-41" fmla="*/ 148467 w 151739"/>
                  <a:gd name="connsiteY0-42" fmla="*/ 11381 h 131899"/>
                  <a:gd name="connsiteX1-43" fmla="*/ 66681 w 151739"/>
                  <a:gd name="connsiteY1-44" fmla="*/ 88989 h 131899"/>
                  <a:gd name="connsiteX2-45" fmla="*/ 29099 w 151739"/>
                  <a:gd name="connsiteY2-46" fmla="*/ 131248 h 131899"/>
                  <a:gd name="connsiteX3-47" fmla="*/ 6 w 151739"/>
                  <a:gd name="connsiteY3-48" fmla="*/ 110420 h 131899"/>
                  <a:gd name="connsiteX4-49" fmla="*/ 42868 w 151739"/>
                  <a:gd name="connsiteY4-50" fmla="*/ 62795 h 131899"/>
                  <a:gd name="connsiteX5-51" fmla="*/ 129865 w 151739"/>
                  <a:gd name="connsiteY5-52" fmla="*/ 3837 h 131899"/>
                  <a:gd name="connsiteX6-53" fmla="*/ 148467 w 151739"/>
                  <a:gd name="connsiteY6-54" fmla="*/ 11381 h 13189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51739" h="131899">
                    <a:moveTo>
                      <a:pt x="148467" y="11381"/>
                    </a:moveTo>
                    <a:cubicBezTo>
                      <a:pt x="137936" y="25573"/>
                      <a:pt x="86576" y="69011"/>
                      <a:pt x="66681" y="88989"/>
                    </a:cubicBezTo>
                    <a:cubicBezTo>
                      <a:pt x="46786" y="108967"/>
                      <a:pt x="40211" y="127676"/>
                      <a:pt x="29099" y="131248"/>
                    </a:cubicBezTo>
                    <a:cubicBezTo>
                      <a:pt x="17987" y="134820"/>
                      <a:pt x="-391" y="123120"/>
                      <a:pt x="6" y="110420"/>
                    </a:cubicBezTo>
                    <a:cubicBezTo>
                      <a:pt x="403" y="97720"/>
                      <a:pt x="21225" y="80559"/>
                      <a:pt x="42868" y="62795"/>
                    </a:cubicBezTo>
                    <a:cubicBezTo>
                      <a:pt x="64511" y="45031"/>
                      <a:pt x="117959" y="9393"/>
                      <a:pt x="129865" y="3837"/>
                    </a:cubicBezTo>
                    <a:cubicBezTo>
                      <a:pt x="141771" y="-1719"/>
                      <a:pt x="158998" y="-2811"/>
                      <a:pt x="148467" y="113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0" name="任意多边形 29"/>
            <p:cNvSpPr/>
            <p:nvPr/>
          </p:nvSpPr>
          <p:spPr>
            <a:xfrm>
              <a:off x="3070141" y="5369694"/>
              <a:ext cx="323420" cy="355925"/>
            </a:xfrm>
            <a:custGeom>
              <a:avLst/>
              <a:gdLst>
                <a:gd name="connsiteX0" fmla="*/ 319140 w 323420"/>
                <a:gd name="connsiteY0" fmla="*/ 295 h 355925"/>
                <a:gd name="connsiteX1" fmla="*/ 276278 w 323420"/>
                <a:gd name="connsiteY1" fmla="*/ 26489 h 355925"/>
                <a:gd name="connsiteX2" fmla="*/ 247703 w 323420"/>
                <a:gd name="connsiteY2" fmla="*/ 69351 h 355925"/>
                <a:gd name="connsiteX3" fmla="*/ 195315 w 323420"/>
                <a:gd name="connsiteY3" fmla="*/ 209845 h 355925"/>
                <a:gd name="connsiteX4" fmla="*/ 128640 w 323420"/>
                <a:gd name="connsiteY4" fmla="*/ 305095 h 355925"/>
                <a:gd name="connsiteX5" fmla="*/ 84656 w 323420"/>
                <a:gd name="connsiteY5" fmla="*/ 336177 h 355925"/>
                <a:gd name="connsiteX6" fmla="*/ 36710 w 323420"/>
                <a:gd name="connsiteY6" fmla="*/ 355132 h 355925"/>
                <a:gd name="connsiteX7" fmla="*/ 0 w 323420"/>
                <a:gd name="connsiteY7" fmla="*/ 355925 h 355925"/>
                <a:gd name="connsiteX8" fmla="*/ 82794 w 323420"/>
                <a:gd name="connsiteY8" fmla="*/ 77974 h 355925"/>
                <a:gd name="connsiteX9" fmla="*/ 115655 w 323420"/>
                <a:gd name="connsiteY9" fmla="*/ 62635 h 355925"/>
                <a:gd name="connsiteX10" fmla="*/ 161978 w 323420"/>
                <a:gd name="connsiteY10" fmla="*/ 43157 h 355925"/>
                <a:gd name="connsiteX11" fmla="*/ 319140 w 323420"/>
                <a:gd name="connsiteY11" fmla="*/ 295 h 35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420" h="355925">
                  <a:moveTo>
                    <a:pt x="319140" y="295"/>
                  </a:moveTo>
                  <a:cubicBezTo>
                    <a:pt x="338190" y="-2483"/>
                    <a:pt x="288184" y="14980"/>
                    <a:pt x="276278" y="26489"/>
                  </a:cubicBezTo>
                  <a:cubicBezTo>
                    <a:pt x="264372" y="37998"/>
                    <a:pt x="261197" y="38792"/>
                    <a:pt x="247703" y="69351"/>
                  </a:cubicBezTo>
                  <a:cubicBezTo>
                    <a:pt x="234209" y="99910"/>
                    <a:pt x="215159" y="170554"/>
                    <a:pt x="195315" y="209845"/>
                  </a:cubicBezTo>
                  <a:cubicBezTo>
                    <a:pt x="175471" y="249136"/>
                    <a:pt x="154834" y="280886"/>
                    <a:pt x="128640" y="305095"/>
                  </a:cubicBezTo>
                  <a:lnTo>
                    <a:pt x="84656" y="336177"/>
                  </a:lnTo>
                  <a:lnTo>
                    <a:pt x="36710" y="355132"/>
                  </a:lnTo>
                  <a:lnTo>
                    <a:pt x="0" y="355925"/>
                  </a:lnTo>
                  <a:lnTo>
                    <a:pt x="82794" y="77974"/>
                  </a:lnTo>
                  <a:lnTo>
                    <a:pt x="115655" y="62635"/>
                  </a:lnTo>
                  <a:cubicBezTo>
                    <a:pt x="132312" y="55237"/>
                    <a:pt x="148286" y="48515"/>
                    <a:pt x="161978" y="43157"/>
                  </a:cubicBezTo>
                  <a:cubicBezTo>
                    <a:pt x="216747" y="21726"/>
                    <a:pt x="300090" y="3073"/>
                    <a:pt x="319140" y="2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2996123" y="5505148"/>
              <a:ext cx="181927" cy="183765"/>
            </a:xfrm>
            <a:custGeom>
              <a:avLst/>
              <a:gdLst>
                <a:gd name="connsiteX0" fmla="*/ 975 w 178496"/>
                <a:gd name="connsiteY0" fmla="*/ 166776 h 170879"/>
                <a:gd name="connsiteX1" fmla="*/ 91463 w 178496"/>
                <a:gd name="connsiteY1" fmla="*/ 64383 h 170879"/>
                <a:gd name="connsiteX2" fmla="*/ 177188 w 178496"/>
                <a:gd name="connsiteY2" fmla="*/ 89 h 170879"/>
                <a:gd name="connsiteX3" fmla="*/ 136706 w 178496"/>
                <a:gd name="connsiteY3" fmla="*/ 52476 h 170879"/>
                <a:gd name="connsiteX4" fmla="*/ 48600 w 178496"/>
                <a:gd name="connsiteY4" fmla="*/ 138201 h 170879"/>
                <a:gd name="connsiteX5" fmla="*/ 975 w 178496"/>
                <a:gd name="connsiteY5" fmla="*/ 166776 h 170879"/>
                <a:gd name="connsiteX0-1" fmla="*/ 3352 w 180873"/>
                <a:gd name="connsiteY0-2" fmla="*/ 166776 h 173137"/>
                <a:gd name="connsiteX1-3" fmla="*/ 93840 w 180873"/>
                <a:gd name="connsiteY1-4" fmla="*/ 64383 h 173137"/>
                <a:gd name="connsiteX2-5" fmla="*/ 179565 w 180873"/>
                <a:gd name="connsiteY2-6" fmla="*/ 89 h 173137"/>
                <a:gd name="connsiteX3-7" fmla="*/ 139083 w 180873"/>
                <a:gd name="connsiteY3-8" fmla="*/ 52476 h 173137"/>
                <a:gd name="connsiteX4-9" fmla="*/ 50977 w 180873"/>
                <a:gd name="connsiteY4-10" fmla="*/ 138201 h 173137"/>
                <a:gd name="connsiteX5-11" fmla="*/ 22402 w 180873"/>
                <a:gd name="connsiteY5-12" fmla="*/ 159633 h 173137"/>
                <a:gd name="connsiteX6" fmla="*/ 3352 w 180873"/>
                <a:gd name="connsiteY6" fmla="*/ 166776 h 173137"/>
                <a:gd name="connsiteX0-13" fmla="*/ 4789 w 182310"/>
                <a:gd name="connsiteY0-14" fmla="*/ 166776 h 185696"/>
                <a:gd name="connsiteX1-15" fmla="*/ 95277 w 182310"/>
                <a:gd name="connsiteY1-16" fmla="*/ 64383 h 185696"/>
                <a:gd name="connsiteX2-17" fmla="*/ 181002 w 182310"/>
                <a:gd name="connsiteY2-18" fmla="*/ 89 h 185696"/>
                <a:gd name="connsiteX3-19" fmla="*/ 140520 w 182310"/>
                <a:gd name="connsiteY3-20" fmla="*/ 52476 h 185696"/>
                <a:gd name="connsiteX4-21" fmla="*/ 52414 w 182310"/>
                <a:gd name="connsiteY4-22" fmla="*/ 138201 h 185696"/>
                <a:gd name="connsiteX5-23" fmla="*/ 16695 w 182310"/>
                <a:gd name="connsiteY5-24" fmla="*/ 183445 h 185696"/>
                <a:gd name="connsiteX6-25" fmla="*/ 4789 w 182310"/>
                <a:gd name="connsiteY6-26" fmla="*/ 166776 h 185696"/>
                <a:gd name="connsiteX0-27" fmla="*/ 4789 w 181809"/>
                <a:gd name="connsiteY0-28" fmla="*/ 166776 h 185696"/>
                <a:gd name="connsiteX1-29" fmla="*/ 95277 w 181809"/>
                <a:gd name="connsiteY1-30" fmla="*/ 64383 h 185696"/>
                <a:gd name="connsiteX2-31" fmla="*/ 181002 w 181809"/>
                <a:gd name="connsiteY2-32" fmla="*/ 89 h 185696"/>
                <a:gd name="connsiteX3-33" fmla="*/ 133376 w 181809"/>
                <a:gd name="connsiteY3-34" fmla="*/ 52476 h 185696"/>
                <a:gd name="connsiteX4-35" fmla="*/ 52414 w 181809"/>
                <a:gd name="connsiteY4-36" fmla="*/ 138201 h 185696"/>
                <a:gd name="connsiteX5-37" fmla="*/ 16695 w 181809"/>
                <a:gd name="connsiteY5-38" fmla="*/ 183445 h 185696"/>
                <a:gd name="connsiteX6-39" fmla="*/ 4789 w 181809"/>
                <a:gd name="connsiteY6-40" fmla="*/ 166776 h 185696"/>
                <a:gd name="connsiteX0-41" fmla="*/ 4789 w 181809"/>
                <a:gd name="connsiteY0-42" fmla="*/ 166776 h 185696"/>
                <a:gd name="connsiteX1-43" fmla="*/ 95277 w 181809"/>
                <a:gd name="connsiteY1-44" fmla="*/ 64383 h 185696"/>
                <a:gd name="connsiteX2-45" fmla="*/ 181002 w 181809"/>
                <a:gd name="connsiteY2-46" fmla="*/ 89 h 185696"/>
                <a:gd name="connsiteX3-47" fmla="*/ 133376 w 181809"/>
                <a:gd name="connsiteY3-48" fmla="*/ 52476 h 185696"/>
                <a:gd name="connsiteX4-49" fmla="*/ 52414 w 181809"/>
                <a:gd name="connsiteY4-50" fmla="*/ 133439 h 185696"/>
                <a:gd name="connsiteX5-51" fmla="*/ 16695 w 181809"/>
                <a:gd name="connsiteY5-52" fmla="*/ 183445 h 185696"/>
                <a:gd name="connsiteX6-53" fmla="*/ 4789 w 181809"/>
                <a:gd name="connsiteY6-54" fmla="*/ 166776 h 185696"/>
                <a:gd name="connsiteX0-55" fmla="*/ 6892 w 183912"/>
                <a:gd name="connsiteY0-56" fmla="*/ 166776 h 183799"/>
                <a:gd name="connsiteX1-57" fmla="*/ 97380 w 183912"/>
                <a:gd name="connsiteY1-58" fmla="*/ 64383 h 183799"/>
                <a:gd name="connsiteX2-59" fmla="*/ 183105 w 183912"/>
                <a:gd name="connsiteY2-60" fmla="*/ 89 h 183799"/>
                <a:gd name="connsiteX3-61" fmla="*/ 135479 w 183912"/>
                <a:gd name="connsiteY3-62" fmla="*/ 52476 h 183799"/>
                <a:gd name="connsiteX4-63" fmla="*/ 54517 w 183912"/>
                <a:gd name="connsiteY4-64" fmla="*/ 133439 h 183799"/>
                <a:gd name="connsiteX5-65" fmla="*/ 11655 w 183912"/>
                <a:gd name="connsiteY5-66" fmla="*/ 181064 h 183799"/>
                <a:gd name="connsiteX6-67" fmla="*/ 6892 w 183912"/>
                <a:gd name="connsiteY6-68" fmla="*/ 166776 h 183799"/>
                <a:gd name="connsiteX0-69" fmla="*/ 6892 w 183575"/>
                <a:gd name="connsiteY0-70" fmla="*/ 166823 h 183846"/>
                <a:gd name="connsiteX1-71" fmla="*/ 97380 w 183575"/>
                <a:gd name="connsiteY1-72" fmla="*/ 64430 h 183846"/>
                <a:gd name="connsiteX2-73" fmla="*/ 183105 w 183575"/>
                <a:gd name="connsiteY2-74" fmla="*/ 136 h 183846"/>
                <a:gd name="connsiteX3-75" fmla="*/ 128336 w 183575"/>
                <a:gd name="connsiteY3-76" fmla="*/ 50142 h 183846"/>
                <a:gd name="connsiteX4-77" fmla="*/ 54517 w 183575"/>
                <a:gd name="connsiteY4-78" fmla="*/ 133486 h 183846"/>
                <a:gd name="connsiteX5-79" fmla="*/ 11655 w 183575"/>
                <a:gd name="connsiteY5-80" fmla="*/ 181111 h 183846"/>
                <a:gd name="connsiteX6-81" fmla="*/ 6892 w 183575"/>
                <a:gd name="connsiteY6-82" fmla="*/ 166823 h 183846"/>
                <a:gd name="connsiteX0-83" fmla="*/ 6892 w 183417"/>
                <a:gd name="connsiteY0-84" fmla="*/ 166742 h 183765"/>
                <a:gd name="connsiteX1-85" fmla="*/ 97380 w 183417"/>
                <a:gd name="connsiteY1-86" fmla="*/ 64349 h 183765"/>
                <a:gd name="connsiteX2-87" fmla="*/ 183105 w 183417"/>
                <a:gd name="connsiteY2-88" fmla="*/ 55 h 183765"/>
                <a:gd name="connsiteX3-89" fmla="*/ 123574 w 183417"/>
                <a:gd name="connsiteY3-90" fmla="*/ 54824 h 183765"/>
                <a:gd name="connsiteX4-91" fmla="*/ 54517 w 183417"/>
                <a:gd name="connsiteY4-92" fmla="*/ 133405 h 183765"/>
                <a:gd name="connsiteX5-93" fmla="*/ 11655 w 183417"/>
                <a:gd name="connsiteY5-94" fmla="*/ 181030 h 183765"/>
                <a:gd name="connsiteX6-95" fmla="*/ 6892 w 183417"/>
                <a:gd name="connsiteY6-96" fmla="*/ 166742 h 183765"/>
                <a:gd name="connsiteX0-97" fmla="*/ 5402 w 181927"/>
                <a:gd name="connsiteY0-98" fmla="*/ 166742 h 183765"/>
                <a:gd name="connsiteX1-99" fmla="*/ 95890 w 181927"/>
                <a:gd name="connsiteY1-100" fmla="*/ 64349 h 183765"/>
                <a:gd name="connsiteX2-101" fmla="*/ 181615 w 181927"/>
                <a:gd name="connsiteY2-102" fmla="*/ 55 h 183765"/>
                <a:gd name="connsiteX3-103" fmla="*/ 122084 w 181927"/>
                <a:gd name="connsiteY3-104" fmla="*/ 54824 h 183765"/>
                <a:gd name="connsiteX4-105" fmla="*/ 53027 w 181927"/>
                <a:gd name="connsiteY4-106" fmla="*/ 133405 h 183765"/>
                <a:gd name="connsiteX5-107" fmla="*/ 14927 w 181927"/>
                <a:gd name="connsiteY5-108" fmla="*/ 181030 h 183765"/>
                <a:gd name="connsiteX6-109" fmla="*/ 5402 w 181927"/>
                <a:gd name="connsiteY6-110" fmla="*/ 166742 h 1837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81927" h="183765">
                  <a:moveTo>
                    <a:pt x="5402" y="166742"/>
                  </a:moveTo>
                  <a:cubicBezTo>
                    <a:pt x="18896" y="147295"/>
                    <a:pt x="66521" y="92130"/>
                    <a:pt x="95890" y="64349"/>
                  </a:cubicBezTo>
                  <a:cubicBezTo>
                    <a:pt x="125259" y="36568"/>
                    <a:pt x="177249" y="1642"/>
                    <a:pt x="181615" y="55"/>
                  </a:cubicBezTo>
                  <a:cubicBezTo>
                    <a:pt x="185981" y="-1532"/>
                    <a:pt x="143515" y="31805"/>
                    <a:pt x="122084" y="54824"/>
                  </a:cubicBezTo>
                  <a:cubicBezTo>
                    <a:pt x="100653" y="77843"/>
                    <a:pt x="70886" y="112371"/>
                    <a:pt x="53027" y="133405"/>
                  </a:cubicBezTo>
                  <a:cubicBezTo>
                    <a:pt x="35168" y="154439"/>
                    <a:pt x="22865" y="176268"/>
                    <a:pt x="14927" y="181030"/>
                  </a:cubicBezTo>
                  <a:cubicBezTo>
                    <a:pt x="6990" y="185793"/>
                    <a:pt x="-8092" y="186189"/>
                    <a:pt x="5402" y="16674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5421071" y="895948"/>
            <a:ext cx="5056366" cy="441203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值相等时的决胜法（</a:t>
            </a:r>
            <a:r>
              <a:rPr lang="en-US" altLang="zh-CN" sz="22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Breaking Ties</a:t>
            </a:r>
            <a:r>
              <a:rPr lang="zh-CN" altLang="en-US" sz="22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26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47"/>
              <p:cNvSpPr>
                <a:spLocks noChangeArrowheads="1"/>
              </p:cNvSpPr>
              <p:nvPr/>
            </p:nvSpPr>
            <p:spPr bwMode="auto">
              <a:xfrm>
                <a:off x="5366851" y="1380445"/>
                <a:ext cx="5154716" cy="4376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marL="285750" indent="-285750" algn="just">
                  <a:spcAft>
                    <a:spcPts val="600"/>
                  </a:spcAft>
                </a:pPr>
                <a:r>
                  <a:rPr lang="zh-CN" altLang="en-US" sz="1800" dirty="0"/>
                  <a:t>在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*算法中，我们有估价函数：</a:t>
                </a:r>
                <a:endParaRPr lang="en-US" altLang="zh-CN" sz="1800" dirty="0"/>
              </a:p>
              <a:p>
                <a:pPr algn="just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dirty="0"/>
              </a:p>
              <a:p>
                <a:pPr marL="285750" indent="-285750" algn="just">
                  <a:spcAft>
                    <a:spcPts val="600"/>
                  </a:spcAft>
                </a:pPr>
                <a:r>
                  <a:rPr lang="zh-CN" altLang="en-US" sz="1800" dirty="0"/>
                  <a:t>其中，</a:t>
                </a:r>
                <a:r>
                  <a:rPr lang="en-US" altLang="zh-CN" sz="1800" dirty="0"/>
                  <a:t>g*(n)</a:t>
                </a:r>
                <a:r>
                  <a:rPr lang="zh-CN" altLang="en-US" sz="1800" dirty="0"/>
                  <a:t>是从起点出发到达节点</a:t>
                </a:r>
                <a:r>
                  <a:rPr lang="en-US" altLang="zh-CN" sz="1800" dirty="0"/>
                  <a:t>n</a:t>
                </a:r>
                <a:r>
                  <a:rPr lang="zh-CN" altLang="en-US" sz="1800" dirty="0"/>
                  <a:t>的最小代价；</a:t>
                </a:r>
                <a:r>
                  <a:rPr lang="en-US" altLang="zh-CN" sz="1800" dirty="0"/>
                  <a:t>h*(n)</a:t>
                </a:r>
                <a:r>
                  <a:rPr lang="zh-CN" altLang="en-US" sz="1800" dirty="0"/>
                  <a:t>是从当前点</a:t>
                </a:r>
                <a:r>
                  <a:rPr lang="en-US" altLang="zh-CN" sz="1800" dirty="0"/>
                  <a:t>n</a:t>
                </a:r>
                <a:r>
                  <a:rPr lang="zh-CN" altLang="en-US" sz="1800" dirty="0"/>
                  <a:t>到终点的最小代价。</a:t>
                </a:r>
                <a:endParaRPr lang="en-US" altLang="zh-CN" sz="1800" dirty="0"/>
              </a:p>
              <a:p>
                <a:pPr marL="285750" indent="-285750" algn="just">
                  <a:spcAft>
                    <a:spcPts val="600"/>
                  </a:spcAft>
                </a:pPr>
                <a:r>
                  <a:rPr lang="zh-CN" altLang="en-US" sz="1800" dirty="0"/>
                  <a:t>当不同的点</a:t>
                </a:r>
                <a:r>
                  <a:rPr lang="en-US" altLang="zh-CN" sz="1800" dirty="0"/>
                  <a:t>n</a:t>
                </a:r>
                <a:r>
                  <a:rPr lang="zh-CN" altLang="en-US" sz="1800" dirty="0"/>
                  <a:t>有相同的</a:t>
                </a:r>
                <a:r>
                  <a:rPr lang="en-US" altLang="zh-CN" sz="1800" dirty="0"/>
                  <a:t>f</a:t>
                </a:r>
                <a:r>
                  <a:rPr lang="zh-CN" altLang="en-US" sz="1800" dirty="0"/>
                  <a:t>*</a:t>
                </a:r>
                <a:r>
                  <a:rPr lang="en-US" altLang="zh-CN" sz="1800" dirty="0"/>
                  <a:t>(n)</a:t>
                </a:r>
                <a:r>
                  <a:rPr lang="zh-CN" altLang="en-US" sz="1800" dirty="0"/>
                  <a:t>时，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*算法可能会搜索所有</a:t>
                </a:r>
                <a:r>
                  <a:rPr lang="en-US" altLang="zh-CN" sz="1800" dirty="0"/>
                  <a:t>f</a:t>
                </a:r>
                <a:r>
                  <a:rPr lang="zh-CN" altLang="en-US" sz="1800" dirty="0"/>
                  <a:t>*值的路径。我们稍微修改一下估价函数：</a:t>
                </a:r>
                <a:endParaRPr lang="en-US" altLang="zh-CN" sz="1400" dirty="0"/>
              </a:p>
              <a:p>
                <a:pPr algn="just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1800" dirty="0"/>
              </a:p>
              <a:p>
                <a:pPr marL="285750" indent="-285750" algn="just">
                  <a:spcAft>
                    <a:spcPts val="600"/>
                  </a:spcAft>
                </a:pPr>
                <a:r>
                  <a:rPr lang="zh-CN" altLang="en-US" sz="1800" dirty="0"/>
                  <a:t>其中，</a:t>
                </a:r>
                <a:r>
                  <a:rPr lang="en-US" altLang="zh-CN" sz="1800" dirty="0"/>
                  <a:t>p</a:t>
                </a:r>
                <a:r>
                  <a:rPr lang="zh-CN" altLang="en-US" sz="1800" dirty="0"/>
                  <a:t>是可选择的一个因子。当</a:t>
                </a:r>
                <a:r>
                  <a:rPr lang="en-US" altLang="zh-CN" sz="1800" dirty="0"/>
                  <a:t>p</a:t>
                </a:r>
                <a:r>
                  <a:rPr lang="zh-CN" altLang="en-US" sz="1800" dirty="0"/>
                  <a:t>越大，估价函数越向</a:t>
                </a:r>
                <a:r>
                  <a:rPr lang="en-US" altLang="zh-CN" sz="1800" dirty="0"/>
                  <a:t>h(n)</a:t>
                </a:r>
                <a:r>
                  <a:rPr lang="zh-CN" altLang="en-US" sz="1800" dirty="0"/>
                  <a:t>方向偏移，即此时算法倾向于选择到终点代价更小的路径。</a:t>
                </a:r>
                <a:endParaRPr lang="en-US" altLang="zh-CN" sz="1800" dirty="0"/>
              </a:p>
              <a:p>
                <a:pPr marL="285750" indent="-285750" algn="just">
                  <a:spcAft>
                    <a:spcPts val="600"/>
                  </a:spcAft>
                </a:pPr>
                <a:r>
                  <a:rPr lang="zh-CN" altLang="en-US" sz="1800" dirty="0"/>
                  <a:t>该算法不符合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*算法对估价函数的要求，当</a:t>
                </a:r>
                <a:r>
                  <a:rPr lang="en-US" altLang="zh-CN" sz="1800" dirty="0"/>
                  <a:t>p</a:t>
                </a:r>
                <a:r>
                  <a:rPr lang="zh-CN" altLang="en-US" sz="1800" dirty="0"/>
                  <a:t>过大时，退化成</a:t>
                </a:r>
                <a:r>
                  <a:rPr lang="zh-CN" altLang="zh-CN" sz="1800" dirty="0"/>
                  <a:t>贪婪最佳优先搜索算法</a:t>
                </a:r>
                <a:r>
                  <a:rPr lang="zh-CN" altLang="en-US" sz="1800" dirty="0"/>
                  <a:t>。</a:t>
                </a:r>
                <a:endParaRPr lang="zh-CN" altLang="zh-CN" sz="1800" dirty="0"/>
              </a:p>
            </p:txBody>
          </p:sp>
        </mc:Choice>
        <mc:Fallback>
          <p:sp>
            <p:nvSpPr>
              <p:cNvPr id="35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6851" y="1380445"/>
                <a:ext cx="5154716" cy="4376575"/>
              </a:xfrm>
              <a:prstGeom prst="rect">
                <a:avLst/>
              </a:prstGeom>
              <a:blipFill>
                <a:blip r:embed="rId2"/>
                <a:stretch>
                  <a:fillRect l="-709" t="-696" r="-946" b="-12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"/>
          <p:cNvSpPr txBox="1">
            <a:spLocks noChangeArrowheads="1"/>
          </p:cNvSpPr>
          <p:nvPr/>
        </p:nvSpPr>
        <p:spPr bwMode="auto">
          <a:xfrm>
            <a:off x="-7598" y="7101408"/>
            <a:ext cx="12199599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66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浏览更多搜索：</a:t>
            </a:r>
            <a:r>
              <a:rPr lang="en-US" altLang="zh-CN" sz="266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COOLLA       </a:t>
            </a:r>
            <a:r>
              <a:rPr lang="zh-CN" altLang="en-US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技术支持、合作、定制</a:t>
            </a:r>
            <a:r>
              <a:rPr lang="en-US" altLang="zh-CN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 </a:t>
            </a:r>
            <a:r>
              <a:rPr lang="en-US" altLang="zh-CN" sz="26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QQ:34865632</a:t>
            </a:r>
            <a:endParaRPr lang="zh-CN" altLang="zh-CN" sz="2665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3"/>
          <p:cNvSpPr>
            <a:spLocks noChangeArrowheads="1"/>
          </p:cNvSpPr>
          <p:nvPr/>
        </p:nvSpPr>
        <p:spPr bwMode="auto">
          <a:xfrm>
            <a:off x="296645" y="145417"/>
            <a:ext cx="3478819" cy="56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0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 </a:t>
            </a:r>
            <a:r>
              <a:rPr lang="zh-CN" altLang="en-US" sz="30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吃掉所有的豆子 </a:t>
            </a:r>
            <a:r>
              <a:rPr lang="en-US" altLang="zh-CN" sz="30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CN" altLang="en-US" sz="306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96645" y="6533965"/>
            <a:ext cx="2739518" cy="31515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4" grpId="0"/>
      <p:bldP spid="35" grpId="0"/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1592239" y="4759591"/>
            <a:ext cx="9007523" cy="48568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22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75" name="矩形 47"/>
          <p:cNvSpPr>
            <a:spLocks noChangeArrowheads="1"/>
          </p:cNvSpPr>
          <p:nvPr/>
        </p:nvSpPr>
        <p:spPr bwMode="auto">
          <a:xfrm>
            <a:off x="1486255" y="5433271"/>
            <a:ext cx="9145352" cy="6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6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Breaking Tie</a:t>
            </a:r>
            <a:r>
              <a:rPr lang="zh-CN" altLang="en-US" sz="146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策略可以使得搜索耗时和扩展节点数减少，且减少量与具体</a:t>
            </a:r>
            <a:r>
              <a:rPr lang="en-US" altLang="zh-CN" sz="146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p</a:t>
            </a:r>
            <a:r>
              <a:rPr lang="zh-CN" altLang="en-US" sz="146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值的选择相关。</a:t>
            </a:r>
            <a:endParaRPr lang="en-US" altLang="zh-CN" sz="146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6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在豆子更密集的地图</a:t>
            </a:r>
            <a:r>
              <a:rPr lang="en-US" altLang="zh-CN" sz="1465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tinySearch</a:t>
            </a:r>
            <a:r>
              <a:rPr lang="zh-CN" altLang="en-US" sz="146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中，</a:t>
            </a:r>
            <a:r>
              <a:rPr lang="en-US" altLang="zh-CN" sz="146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Breaking Tie</a:t>
            </a:r>
            <a:r>
              <a:rPr lang="zh-CN" altLang="en-US" sz="146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的影响更大。</a:t>
            </a:r>
          </a:p>
        </p:txBody>
      </p:sp>
      <p:graphicFrame>
        <p:nvGraphicFramePr>
          <p:cNvPr id="71" name="表格 70"/>
          <p:cNvGraphicFramePr>
            <a:graphicFrameLocks noGrp="1"/>
          </p:cNvGraphicFramePr>
          <p:nvPr/>
        </p:nvGraphicFramePr>
        <p:xfrm>
          <a:off x="1639122" y="954371"/>
          <a:ext cx="8913757" cy="331275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799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0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6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2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00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启发式函数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搜索耗时（</a:t>
                      </a:r>
                      <a: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路径代价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扩展节点数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2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吃掉所有豆子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Manhattan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trickySearch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7553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1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tinySearch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957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1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Manhattan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Breaking Tie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(p = 0.001)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trickySearch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7275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1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tinySearch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1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Manhattan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+Breaking Tie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(p = 0.75)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trickySearch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1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tinySearch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259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96645" y="6533965"/>
            <a:ext cx="2739518" cy="31515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296645" y="145417"/>
            <a:ext cx="3478819" cy="56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0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 </a:t>
            </a:r>
            <a:r>
              <a:rPr lang="zh-CN" altLang="en-US" sz="30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吃掉所有的豆子 </a:t>
            </a:r>
            <a:r>
              <a:rPr lang="en-US" altLang="zh-CN" sz="30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CN" altLang="en-US" sz="306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47"/>
          <p:cNvSpPr>
            <a:spLocks noChangeArrowheads="1"/>
          </p:cNvSpPr>
          <p:nvPr/>
        </p:nvSpPr>
        <p:spPr bwMode="auto">
          <a:xfrm>
            <a:off x="0" y="6543974"/>
            <a:ext cx="5253825" cy="29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bg1"/>
                </a:solidFill>
                <a:sym typeface="微软雅黑" panose="020B0503020204020204" pitchFamily="34" charset="-122"/>
              </a:rPr>
              <a:t>PS</a:t>
            </a:r>
            <a:r>
              <a:rPr lang="zh-CN" altLang="en-US" sz="1200" dirty="0">
                <a:solidFill>
                  <a:schemeClr val="bg1"/>
                </a:solidFill>
                <a:sym typeface="微软雅黑" panose="020B0503020204020204" pitchFamily="34" charset="-122"/>
              </a:rPr>
              <a:t>：测试这组数据的时候换了一台电脑，整体上搜索耗时比上一个表格长。</a:t>
            </a:r>
          </a:p>
        </p:txBody>
      </p:sp>
    </p:spTree>
  </p:cSld>
  <p:clrMapOvr>
    <a:masterClrMapping/>
  </p:clrMapOvr>
  <p:transition spd="slow" advClick="0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5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6684885" y="3907693"/>
            <a:ext cx="5508719" cy="271034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zh-CN" altLang="en-US" sz="2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-7597" y="2586442"/>
            <a:ext cx="4792662" cy="262673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zh-CN" altLang="en-US" sz="2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921406" y="1983811"/>
            <a:ext cx="6270593" cy="268787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zh-CN" altLang="en-US" sz="2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文本框 3"/>
          <p:cNvSpPr txBox="1"/>
          <p:nvPr/>
        </p:nvSpPr>
        <p:spPr>
          <a:xfrm>
            <a:off x="5434764" y="965363"/>
            <a:ext cx="963786" cy="840222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</a:p>
          <a:p>
            <a:pPr algn="ctr">
              <a:lnSpc>
                <a:spcPct val="90000"/>
              </a:lnSpc>
            </a:pPr>
            <a:r>
              <a:rPr lang="en-US" altLang="zh-CN" sz="360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600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5036699" y="505516"/>
            <a:ext cx="1759917" cy="1759917"/>
            <a:chOff x="6864437" y="1751529"/>
            <a:chExt cx="1970470" cy="19704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4" name="任意多边形 113"/>
            <p:cNvSpPr/>
            <p:nvPr/>
          </p:nvSpPr>
          <p:spPr>
            <a:xfrm>
              <a:off x="6864437" y="1751529"/>
              <a:ext cx="1970470" cy="1523844"/>
            </a:xfrm>
            <a:custGeom>
              <a:avLst/>
              <a:gdLst>
                <a:gd name="connsiteX0" fmla="*/ 985235 w 1970470"/>
                <a:gd name="connsiteY0" fmla="*/ 0 h 1523844"/>
                <a:gd name="connsiteX1" fmla="*/ 1970470 w 1970470"/>
                <a:gd name="connsiteY1" fmla="*/ 985235 h 1523844"/>
                <a:gd name="connsiteX2" fmla="*/ 1851557 w 1970470"/>
                <a:gd name="connsiteY2" fmla="*/ 1454856 h 1523844"/>
                <a:gd name="connsiteX3" fmla="*/ 1809646 w 1970470"/>
                <a:gd name="connsiteY3" fmla="*/ 1523844 h 1523844"/>
                <a:gd name="connsiteX4" fmla="*/ 1380307 w 1970470"/>
                <a:gd name="connsiteY4" fmla="*/ 1523844 h 1523844"/>
                <a:gd name="connsiteX5" fmla="*/ 1458954 w 1970470"/>
                <a:gd name="connsiteY5" fmla="*/ 1458954 h 1523844"/>
                <a:gd name="connsiteX6" fmla="*/ 1655175 w 1970470"/>
                <a:gd name="connsiteY6" fmla="*/ 985235 h 1523844"/>
                <a:gd name="connsiteX7" fmla="*/ 985235 w 1970470"/>
                <a:gd name="connsiteY7" fmla="*/ 315295 h 1523844"/>
                <a:gd name="connsiteX8" fmla="*/ 315295 w 1970470"/>
                <a:gd name="connsiteY8" fmla="*/ 985235 h 1523844"/>
                <a:gd name="connsiteX9" fmla="*/ 511516 w 1970470"/>
                <a:gd name="connsiteY9" fmla="*/ 1458954 h 1523844"/>
                <a:gd name="connsiteX10" fmla="*/ 590163 w 1970470"/>
                <a:gd name="connsiteY10" fmla="*/ 1523844 h 1523844"/>
                <a:gd name="connsiteX11" fmla="*/ 160824 w 1970470"/>
                <a:gd name="connsiteY11" fmla="*/ 1523844 h 1523844"/>
                <a:gd name="connsiteX12" fmla="*/ 118913 w 1970470"/>
                <a:gd name="connsiteY12" fmla="*/ 1454856 h 1523844"/>
                <a:gd name="connsiteX13" fmla="*/ 0 w 1970470"/>
                <a:gd name="connsiteY13" fmla="*/ 985235 h 1523844"/>
                <a:gd name="connsiteX14" fmla="*/ 985235 w 1970470"/>
                <a:gd name="connsiteY14" fmla="*/ 0 h 152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0470" h="1523844">
                  <a:moveTo>
                    <a:pt x="985235" y="0"/>
                  </a:moveTo>
                  <a:cubicBezTo>
                    <a:pt x="1529365" y="0"/>
                    <a:pt x="1970470" y="441105"/>
                    <a:pt x="1970470" y="985235"/>
                  </a:cubicBezTo>
                  <a:cubicBezTo>
                    <a:pt x="1970470" y="1155276"/>
                    <a:pt x="1927393" y="1315255"/>
                    <a:pt x="1851557" y="1454856"/>
                  </a:cubicBezTo>
                  <a:lnTo>
                    <a:pt x="1809646" y="1523844"/>
                  </a:lnTo>
                  <a:lnTo>
                    <a:pt x="1380307" y="1523844"/>
                  </a:lnTo>
                  <a:lnTo>
                    <a:pt x="1458954" y="1458954"/>
                  </a:lnTo>
                  <a:cubicBezTo>
                    <a:pt x="1580189" y="1337719"/>
                    <a:pt x="1655175" y="1170234"/>
                    <a:pt x="1655175" y="985235"/>
                  </a:cubicBezTo>
                  <a:cubicBezTo>
                    <a:pt x="1655175" y="615237"/>
                    <a:pt x="1355233" y="315295"/>
                    <a:pt x="985235" y="315295"/>
                  </a:cubicBezTo>
                  <a:cubicBezTo>
                    <a:pt x="615237" y="315295"/>
                    <a:pt x="315295" y="615237"/>
                    <a:pt x="315295" y="985235"/>
                  </a:cubicBezTo>
                  <a:cubicBezTo>
                    <a:pt x="315295" y="1170234"/>
                    <a:pt x="390281" y="1337719"/>
                    <a:pt x="511516" y="1458954"/>
                  </a:cubicBezTo>
                  <a:lnTo>
                    <a:pt x="590163" y="1523844"/>
                  </a:lnTo>
                  <a:lnTo>
                    <a:pt x="160824" y="1523844"/>
                  </a:lnTo>
                  <a:lnTo>
                    <a:pt x="118913" y="1454856"/>
                  </a:lnTo>
                  <a:cubicBezTo>
                    <a:pt x="43077" y="1315255"/>
                    <a:pt x="0" y="1155276"/>
                    <a:pt x="0" y="985235"/>
                  </a:cubicBezTo>
                  <a:cubicBezTo>
                    <a:pt x="0" y="441105"/>
                    <a:pt x="441105" y="0"/>
                    <a:pt x="985235" y="0"/>
                  </a:cubicBezTo>
                  <a:close/>
                </a:path>
              </a:pathLst>
            </a:cu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任意多边形 114"/>
            <p:cNvSpPr/>
            <p:nvPr/>
          </p:nvSpPr>
          <p:spPr>
            <a:xfrm>
              <a:off x="7025261" y="3275373"/>
              <a:ext cx="1648822" cy="446626"/>
            </a:xfrm>
            <a:custGeom>
              <a:avLst/>
              <a:gdLst>
                <a:gd name="connsiteX0" fmla="*/ 0 w 1648822"/>
                <a:gd name="connsiteY0" fmla="*/ 0 h 446626"/>
                <a:gd name="connsiteX1" fmla="*/ 429339 w 1648822"/>
                <a:gd name="connsiteY1" fmla="*/ 0 h 446626"/>
                <a:gd name="connsiteX2" fmla="*/ 449841 w 1648822"/>
                <a:gd name="connsiteY2" fmla="*/ 16916 h 446626"/>
                <a:gd name="connsiteX3" fmla="*/ 824411 w 1648822"/>
                <a:gd name="connsiteY3" fmla="*/ 131331 h 446626"/>
                <a:gd name="connsiteX4" fmla="*/ 1198981 w 1648822"/>
                <a:gd name="connsiteY4" fmla="*/ 16916 h 446626"/>
                <a:gd name="connsiteX5" fmla="*/ 1219483 w 1648822"/>
                <a:gd name="connsiteY5" fmla="*/ 0 h 446626"/>
                <a:gd name="connsiteX6" fmla="*/ 1648822 w 1648822"/>
                <a:gd name="connsiteY6" fmla="*/ 0 h 446626"/>
                <a:gd name="connsiteX7" fmla="*/ 1641383 w 1648822"/>
                <a:gd name="connsiteY7" fmla="*/ 12245 h 446626"/>
                <a:gd name="connsiteX8" fmla="*/ 824411 w 1648822"/>
                <a:gd name="connsiteY8" fmla="*/ 446626 h 446626"/>
                <a:gd name="connsiteX9" fmla="*/ 7439 w 1648822"/>
                <a:gd name="connsiteY9" fmla="*/ 12245 h 446626"/>
                <a:gd name="connsiteX10" fmla="*/ 0 w 1648822"/>
                <a:gd name="connsiteY10" fmla="*/ 0 h 44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8822" h="446626">
                  <a:moveTo>
                    <a:pt x="0" y="0"/>
                  </a:moveTo>
                  <a:lnTo>
                    <a:pt x="429339" y="0"/>
                  </a:lnTo>
                  <a:lnTo>
                    <a:pt x="449841" y="16916"/>
                  </a:lnTo>
                  <a:cubicBezTo>
                    <a:pt x="556764" y="89152"/>
                    <a:pt x="685662" y="131331"/>
                    <a:pt x="824411" y="131331"/>
                  </a:cubicBezTo>
                  <a:cubicBezTo>
                    <a:pt x="963160" y="131331"/>
                    <a:pt x="1092058" y="89152"/>
                    <a:pt x="1198981" y="16916"/>
                  </a:cubicBezTo>
                  <a:lnTo>
                    <a:pt x="1219483" y="0"/>
                  </a:lnTo>
                  <a:lnTo>
                    <a:pt x="1648822" y="0"/>
                  </a:lnTo>
                  <a:lnTo>
                    <a:pt x="1641383" y="12245"/>
                  </a:lnTo>
                  <a:cubicBezTo>
                    <a:pt x="1464329" y="274319"/>
                    <a:pt x="1164492" y="446626"/>
                    <a:pt x="824411" y="446626"/>
                  </a:cubicBezTo>
                  <a:cubicBezTo>
                    <a:pt x="484330" y="446626"/>
                    <a:pt x="184493" y="274319"/>
                    <a:pt x="7439" y="12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7" name="文本框 16"/>
          <p:cNvSpPr txBox="1"/>
          <p:nvPr/>
        </p:nvSpPr>
        <p:spPr>
          <a:xfrm>
            <a:off x="4222792" y="3101401"/>
            <a:ext cx="963786" cy="840222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</a:p>
          <a:p>
            <a:pPr algn="ctr">
              <a:lnSpc>
                <a:spcPct val="90000"/>
              </a:lnSpc>
            </a:pPr>
            <a:r>
              <a:rPr lang="en-US" altLang="zh-CN" sz="3600" dirty="0">
                <a:solidFill>
                  <a:srgbClr val="57C6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600" dirty="0">
              <a:solidFill>
                <a:srgbClr val="57C6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8" name="组合 117"/>
          <p:cNvGrpSpPr/>
          <p:nvPr/>
        </p:nvGrpSpPr>
        <p:grpSpPr>
          <a:xfrm flipV="1">
            <a:off x="3839286" y="2586441"/>
            <a:ext cx="1759917" cy="1759917"/>
            <a:chOff x="6864437" y="1751529"/>
            <a:chExt cx="1970470" cy="19704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任意多边形 118"/>
            <p:cNvSpPr/>
            <p:nvPr/>
          </p:nvSpPr>
          <p:spPr>
            <a:xfrm>
              <a:off x="6864437" y="1751529"/>
              <a:ext cx="1970470" cy="1523844"/>
            </a:xfrm>
            <a:custGeom>
              <a:avLst/>
              <a:gdLst>
                <a:gd name="connsiteX0" fmla="*/ 985235 w 1970470"/>
                <a:gd name="connsiteY0" fmla="*/ 0 h 1523844"/>
                <a:gd name="connsiteX1" fmla="*/ 1970470 w 1970470"/>
                <a:gd name="connsiteY1" fmla="*/ 985235 h 1523844"/>
                <a:gd name="connsiteX2" fmla="*/ 1851557 w 1970470"/>
                <a:gd name="connsiteY2" fmla="*/ 1454856 h 1523844"/>
                <a:gd name="connsiteX3" fmla="*/ 1809646 w 1970470"/>
                <a:gd name="connsiteY3" fmla="*/ 1523844 h 1523844"/>
                <a:gd name="connsiteX4" fmla="*/ 1380307 w 1970470"/>
                <a:gd name="connsiteY4" fmla="*/ 1523844 h 1523844"/>
                <a:gd name="connsiteX5" fmla="*/ 1458954 w 1970470"/>
                <a:gd name="connsiteY5" fmla="*/ 1458954 h 1523844"/>
                <a:gd name="connsiteX6" fmla="*/ 1655175 w 1970470"/>
                <a:gd name="connsiteY6" fmla="*/ 985235 h 1523844"/>
                <a:gd name="connsiteX7" fmla="*/ 985235 w 1970470"/>
                <a:gd name="connsiteY7" fmla="*/ 315295 h 1523844"/>
                <a:gd name="connsiteX8" fmla="*/ 315295 w 1970470"/>
                <a:gd name="connsiteY8" fmla="*/ 985235 h 1523844"/>
                <a:gd name="connsiteX9" fmla="*/ 511516 w 1970470"/>
                <a:gd name="connsiteY9" fmla="*/ 1458954 h 1523844"/>
                <a:gd name="connsiteX10" fmla="*/ 590163 w 1970470"/>
                <a:gd name="connsiteY10" fmla="*/ 1523844 h 1523844"/>
                <a:gd name="connsiteX11" fmla="*/ 160824 w 1970470"/>
                <a:gd name="connsiteY11" fmla="*/ 1523844 h 1523844"/>
                <a:gd name="connsiteX12" fmla="*/ 118913 w 1970470"/>
                <a:gd name="connsiteY12" fmla="*/ 1454856 h 1523844"/>
                <a:gd name="connsiteX13" fmla="*/ 0 w 1970470"/>
                <a:gd name="connsiteY13" fmla="*/ 985235 h 1523844"/>
                <a:gd name="connsiteX14" fmla="*/ 985235 w 1970470"/>
                <a:gd name="connsiteY14" fmla="*/ 0 h 152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0470" h="1523844">
                  <a:moveTo>
                    <a:pt x="985235" y="0"/>
                  </a:moveTo>
                  <a:cubicBezTo>
                    <a:pt x="1529365" y="0"/>
                    <a:pt x="1970470" y="441105"/>
                    <a:pt x="1970470" y="985235"/>
                  </a:cubicBezTo>
                  <a:cubicBezTo>
                    <a:pt x="1970470" y="1155276"/>
                    <a:pt x="1927393" y="1315255"/>
                    <a:pt x="1851557" y="1454856"/>
                  </a:cubicBezTo>
                  <a:lnTo>
                    <a:pt x="1809646" y="1523844"/>
                  </a:lnTo>
                  <a:lnTo>
                    <a:pt x="1380307" y="1523844"/>
                  </a:lnTo>
                  <a:lnTo>
                    <a:pt x="1458954" y="1458954"/>
                  </a:lnTo>
                  <a:cubicBezTo>
                    <a:pt x="1580189" y="1337719"/>
                    <a:pt x="1655175" y="1170234"/>
                    <a:pt x="1655175" y="985235"/>
                  </a:cubicBezTo>
                  <a:cubicBezTo>
                    <a:pt x="1655175" y="615237"/>
                    <a:pt x="1355233" y="315295"/>
                    <a:pt x="985235" y="315295"/>
                  </a:cubicBezTo>
                  <a:cubicBezTo>
                    <a:pt x="615237" y="315295"/>
                    <a:pt x="315295" y="615237"/>
                    <a:pt x="315295" y="985235"/>
                  </a:cubicBezTo>
                  <a:cubicBezTo>
                    <a:pt x="315295" y="1170234"/>
                    <a:pt x="390281" y="1337719"/>
                    <a:pt x="511516" y="1458954"/>
                  </a:cubicBezTo>
                  <a:lnTo>
                    <a:pt x="590163" y="1523844"/>
                  </a:lnTo>
                  <a:lnTo>
                    <a:pt x="160824" y="1523844"/>
                  </a:lnTo>
                  <a:lnTo>
                    <a:pt x="118913" y="1454856"/>
                  </a:lnTo>
                  <a:cubicBezTo>
                    <a:pt x="43077" y="1315255"/>
                    <a:pt x="0" y="1155276"/>
                    <a:pt x="0" y="985235"/>
                  </a:cubicBezTo>
                  <a:cubicBezTo>
                    <a:pt x="0" y="441105"/>
                    <a:pt x="441105" y="0"/>
                    <a:pt x="985235" y="0"/>
                  </a:cubicBezTo>
                  <a:close/>
                </a:path>
              </a:pathLst>
            </a:custGeom>
            <a:solidFill>
              <a:srgbClr val="57C6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7025261" y="3275373"/>
              <a:ext cx="1648822" cy="446626"/>
            </a:xfrm>
            <a:custGeom>
              <a:avLst/>
              <a:gdLst>
                <a:gd name="connsiteX0" fmla="*/ 0 w 1648822"/>
                <a:gd name="connsiteY0" fmla="*/ 0 h 446626"/>
                <a:gd name="connsiteX1" fmla="*/ 429339 w 1648822"/>
                <a:gd name="connsiteY1" fmla="*/ 0 h 446626"/>
                <a:gd name="connsiteX2" fmla="*/ 449841 w 1648822"/>
                <a:gd name="connsiteY2" fmla="*/ 16916 h 446626"/>
                <a:gd name="connsiteX3" fmla="*/ 824411 w 1648822"/>
                <a:gd name="connsiteY3" fmla="*/ 131331 h 446626"/>
                <a:gd name="connsiteX4" fmla="*/ 1198981 w 1648822"/>
                <a:gd name="connsiteY4" fmla="*/ 16916 h 446626"/>
                <a:gd name="connsiteX5" fmla="*/ 1219483 w 1648822"/>
                <a:gd name="connsiteY5" fmla="*/ 0 h 446626"/>
                <a:gd name="connsiteX6" fmla="*/ 1648822 w 1648822"/>
                <a:gd name="connsiteY6" fmla="*/ 0 h 446626"/>
                <a:gd name="connsiteX7" fmla="*/ 1641383 w 1648822"/>
                <a:gd name="connsiteY7" fmla="*/ 12245 h 446626"/>
                <a:gd name="connsiteX8" fmla="*/ 824411 w 1648822"/>
                <a:gd name="connsiteY8" fmla="*/ 446626 h 446626"/>
                <a:gd name="connsiteX9" fmla="*/ 7439 w 1648822"/>
                <a:gd name="connsiteY9" fmla="*/ 12245 h 446626"/>
                <a:gd name="connsiteX10" fmla="*/ 0 w 1648822"/>
                <a:gd name="connsiteY10" fmla="*/ 0 h 44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8822" h="446626">
                  <a:moveTo>
                    <a:pt x="0" y="0"/>
                  </a:moveTo>
                  <a:lnTo>
                    <a:pt x="429339" y="0"/>
                  </a:lnTo>
                  <a:lnTo>
                    <a:pt x="449841" y="16916"/>
                  </a:lnTo>
                  <a:cubicBezTo>
                    <a:pt x="556764" y="89152"/>
                    <a:pt x="685662" y="131331"/>
                    <a:pt x="824411" y="131331"/>
                  </a:cubicBezTo>
                  <a:cubicBezTo>
                    <a:pt x="963160" y="131331"/>
                    <a:pt x="1092058" y="89152"/>
                    <a:pt x="1198981" y="16916"/>
                  </a:cubicBezTo>
                  <a:lnTo>
                    <a:pt x="1219483" y="0"/>
                  </a:lnTo>
                  <a:lnTo>
                    <a:pt x="1648822" y="0"/>
                  </a:lnTo>
                  <a:lnTo>
                    <a:pt x="1641383" y="12245"/>
                  </a:lnTo>
                  <a:cubicBezTo>
                    <a:pt x="1464329" y="274319"/>
                    <a:pt x="1164492" y="446626"/>
                    <a:pt x="824411" y="446626"/>
                  </a:cubicBezTo>
                  <a:cubicBezTo>
                    <a:pt x="484330" y="446626"/>
                    <a:pt x="184493" y="274319"/>
                    <a:pt x="7439" y="12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" name="文本框 24"/>
          <p:cNvSpPr txBox="1"/>
          <p:nvPr/>
        </p:nvSpPr>
        <p:spPr>
          <a:xfrm>
            <a:off x="6279281" y="4440216"/>
            <a:ext cx="963786" cy="840222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</a:p>
          <a:p>
            <a:pPr algn="ctr">
              <a:lnSpc>
                <a:spcPct val="90000"/>
              </a:lnSpc>
            </a:pPr>
            <a:r>
              <a:rPr lang="en-US" altLang="zh-CN" sz="360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600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组合 122"/>
          <p:cNvGrpSpPr/>
          <p:nvPr/>
        </p:nvGrpSpPr>
        <p:grpSpPr>
          <a:xfrm flipV="1">
            <a:off x="5848575" y="3909215"/>
            <a:ext cx="1759917" cy="1759917"/>
            <a:chOff x="6864437" y="1751529"/>
            <a:chExt cx="1970470" cy="19704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4" name="任意多边形 123"/>
            <p:cNvSpPr/>
            <p:nvPr/>
          </p:nvSpPr>
          <p:spPr>
            <a:xfrm>
              <a:off x="6864437" y="1751529"/>
              <a:ext cx="1970470" cy="1523844"/>
            </a:xfrm>
            <a:custGeom>
              <a:avLst/>
              <a:gdLst>
                <a:gd name="connsiteX0" fmla="*/ 985235 w 1970470"/>
                <a:gd name="connsiteY0" fmla="*/ 0 h 1523844"/>
                <a:gd name="connsiteX1" fmla="*/ 1970470 w 1970470"/>
                <a:gd name="connsiteY1" fmla="*/ 985235 h 1523844"/>
                <a:gd name="connsiteX2" fmla="*/ 1851557 w 1970470"/>
                <a:gd name="connsiteY2" fmla="*/ 1454856 h 1523844"/>
                <a:gd name="connsiteX3" fmla="*/ 1809646 w 1970470"/>
                <a:gd name="connsiteY3" fmla="*/ 1523844 h 1523844"/>
                <a:gd name="connsiteX4" fmla="*/ 1380307 w 1970470"/>
                <a:gd name="connsiteY4" fmla="*/ 1523844 h 1523844"/>
                <a:gd name="connsiteX5" fmla="*/ 1458954 w 1970470"/>
                <a:gd name="connsiteY5" fmla="*/ 1458954 h 1523844"/>
                <a:gd name="connsiteX6" fmla="*/ 1655175 w 1970470"/>
                <a:gd name="connsiteY6" fmla="*/ 985235 h 1523844"/>
                <a:gd name="connsiteX7" fmla="*/ 985235 w 1970470"/>
                <a:gd name="connsiteY7" fmla="*/ 315295 h 1523844"/>
                <a:gd name="connsiteX8" fmla="*/ 315295 w 1970470"/>
                <a:gd name="connsiteY8" fmla="*/ 985235 h 1523844"/>
                <a:gd name="connsiteX9" fmla="*/ 511516 w 1970470"/>
                <a:gd name="connsiteY9" fmla="*/ 1458954 h 1523844"/>
                <a:gd name="connsiteX10" fmla="*/ 590163 w 1970470"/>
                <a:gd name="connsiteY10" fmla="*/ 1523844 h 1523844"/>
                <a:gd name="connsiteX11" fmla="*/ 160824 w 1970470"/>
                <a:gd name="connsiteY11" fmla="*/ 1523844 h 1523844"/>
                <a:gd name="connsiteX12" fmla="*/ 118913 w 1970470"/>
                <a:gd name="connsiteY12" fmla="*/ 1454856 h 1523844"/>
                <a:gd name="connsiteX13" fmla="*/ 0 w 1970470"/>
                <a:gd name="connsiteY13" fmla="*/ 985235 h 1523844"/>
                <a:gd name="connsiteX14" fmla="*/ 985235 w 1970470"/>
                <a:gd name="connsiteY14" fmla="*/ 0 h 152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0470" h="1523844">
                  <a:moveTo>
                    <a:pt x="985235" y="0"/>
                  </a:moveTo>
                  <a:cubicBezTo>
                    <a:pt x="1529365" y="0"/>
                    <a:pt x="1970470" y="441105"/>
                    <a:pt x="1970470" y="985235"/>
                  </a:cubicBezTo>
                  <a:cubicBezTo>
                    <a:pt x="1970470" y="1155276"/>
                    <a:pt x="1927393" y="1315255"/>
                    <a:pt x="1851557" y="1454856"/>
                  </a:cubicBezTo>
                  <a:lnTo>
                    <a:pt x="1809646" y="1523844"/>
                  </a:lnTo>
                  <a:lnTo>
                    <a:pt x="1380307" y="1523844"/>
                  </a:lnTo>
                  <a:lnTo>
                    <a:pt x="1458954" y="1458954"/>
                  </a:lnTo>
                  <a:cubicBezTo>
                    <a:pt x="1580189" y="1337719"/>
                    <a:pt x="1655175" y="1170234"/>
                    <a:pt x="1655175" y="985235"/>
                  </a:cubicBezTo>
                  <a:cubicBezTo>
                    <a:pt x="1655175" y="615237"/>
                    <a:pt x="1355233" y="315295"/>
                    <a:pt x="985235" y="315295"/>
                  </a:cubicBezTo>
                  <a:cubicBezTo>
                    <a:pt x="615237" y="315295"/>
                    <a:pt x="315295" y="615237"/>
                    <a:pt x="315295" y="985235"/>
                  </a:cubicBezTo>
                  <a:cubicBezTo>
                    <a:pt x="315295" y="1170234"/>
                    <a:pt x="390281" y="1337719"/>
                    <a:pt x="511516" y="1458954"/>
                  </a:cubicBezTo>
                  <a:lnTo>
                    <a:pt x="590163" y="1523844"/>
                  </a:lnTo>
                  <a:lnTo>
                    <a:pt x="160824" y="1523844"/>
                  </a:lnTo>
                  <a:lnTo>
                    <a:pt x="118913" y="1454856"/>
                  </a:lnTo>
                  <a:cubicBezTo>
                    <a:pt x="43077" y="1315255"/>
                    <a:pt x="0" y="1155276"/>
                    <a:pt x="0" y="985235"/>
                  </a:cubicBezTo>
                  <a:cubicBezTo>
                    <a:pt x="0" y="441105"/>
                    <a:pt x="441105" y="0"/>
                    <a:pt x="985235" y="0"/>
                  </a:cubicBezTo>
                  <a:close/>
                </a:path>
              </a:pathLst>
            </a:cu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任意多边形 124"/>
            <p:cNvSpPr/>
            <p:nvPr/>
          </p:nvSpPr>
          <p:spPr>
            <a:xfrm>
              <a:off x="7025261" y="3275373"/>
              <a:ext cx="1648822" cy="446626"/>
            </a:xfrm>
            <a:custGeom>
              <a:avLst/>
              <a:gdLst>
                <a:gd name="connsiteX0" fmla="*/ 0 w 1648822"/>
                <a:gd name="connsiteY0" fmla="*/ 0 h 446626"/>
                <a:gd name="connsiteX1" fmla="*/ 429339 w 1648822"/>
                <a:gd name="connsiteY1" fmla="*/ 0 h 446626"/>
                <a:gd name="connsiteX2" fmla="*/ 449841 w 1648822"/>
                <a:gd name="connsiteY2" fmla="*/ 16916 h 446626"/>
                <a:gd name="connsiteX3" fmla="*/ 824411 w 1648822"/>
                <a:gd name="connsiteY3" fmla="*/ 131331 h 446626"/>
                <a:gd name="connsiteX4" fmla="*/ 1198981 w 1648822"/>
                <a:gd name="connsiteY4" fmla="*/ 16916 h 446626"/>
                <a:gd name="connsiteX5" fmla="*/ 1219483 w 1648822"/>
                <a:gd name="connsiteY5" fmla="*/ 0 h 446626"/>
                <a:gd name="connsiteX6" fmla="*/ 1648822 w 1648822"/>
                <a:gd name="connsiteY6" fmla="*/ 0 h 446626"/>
                <a:gd name="connsiteX7" fmla="*/ 1641383 w 1648822"/>
                <a:gd name="connsiteY7" fmla="*/ 12245 h 446626"/>
                <a:gd name="connsiteX8" fmla="*/ 824411 w 1648822"/>
                <a:gd name="connsiteY8" fmla="*/ 446626 h 446626"/>
                <a:gd name="connsiteX9" fmla="*/ 7439 w 1648822"/>
                <a:gd name="connsiteY9" fmla="*/ 12245 h 446626"/>
                <a:gd name="connsiteX10" fmla="*/ 0 w 1648822"/>
                <a:gd name="connsiteY10" fmla="*/ 0 h 44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8822" h="446626">
                  <a:moveTo>
                    <a:pt x="0" y="0"/>
                  </a:moveTo>
                  <a:lnTo>
                    <a:pt x="429339" y="0"/>
                  </a:lnTo>
                  <a:lnTo>
                    <a:pt x="449841" y="16916"/>
                  </a:lnTo>
                  <a:cubicBezTo>
                    <a:pt x="556764" y="89152"/>
                    <a:pt x="685662" y="131331"/>
                    <a:pt x="824411" y="131331"/>
                  </a:cubicBezTo>
                  <a:cubicBezTo>
                    <a:pt x="963160" y="131331"/>
                    <a:pt x="1092058" y="89152"/>
                    <a:pt x="1198981" y="16916"/>
                  </a:cubicBezTo>
                  <a:lnTo>
                    <a:pt x="1219483" y="0"/>
                  </a:lnTo>
                  <a:lnTo>
                    <a:pt x="1648822" y="0"/>
                  </a:lnTo>
                  <a:lnTo>
                    <a:pt x="1641383" y="12245"/>
                  </a:lnTo>
                  <a:cubicBezTo>
                    <a:pt x="1464329" y="274319"/>
                    <a:pt x="1164492" y="446626"/>
                    <a:pt x="824411" y="446626"/>
                  </a:cubicBezTo>
                  <a:cubicBezTo>
                    <a:pt x="484330" y="446626"/>
                    <a:pt x="184493" y="274319"/>
                    <a:pt x="7439" y="12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6" name="TextBox 59"/>
          <p:cNvSpPr txBox="1">
            <a:spLocks noChangeArrowheads="1"/>
          </p:cNvSpPr>
          <p:nvPr/>
        </p:nvSpPr>
        <p:spPr bwMode="auto">
          <a:xfrm flipH="1">
            <a:off x="7464852" y="859840"/>
            <a:ext cx="2588687" cy="400101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找到吃豆人所在位置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>
            <a:spLocks noChangeArrowheads="1"/>
          </p:cNvSpPr>
          <p:nvPr/>
        </p:nvSpPr>
        <p:spPr bwMode="auto">
          <a:xfrm>
            <a:off x="7464852" y="1205017"/>
            <a:ext cx="4243438" cy="60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4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找到吃豆人所在位置作为起始位置，从该位置开始使用</a:t>
            </a:r>
            <a:r>
              <a:rPr lang="en-US" altLang="zh-CN" sz="14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*算法进行搜索。</a:t>
            </a:r>
          </a:p>
        </p:txBody>
      </p:sp>
      <p:sp>
        <p:nvSpPr>
          <p:cNvPr id="128" name="TextBox 59"/>
          <p:cNvSpPr txBox="1">
            <a:spLocks noChangeArrowheads="1"/>
          </p:cNvSpPr>
          <p:nvPr/>
        </p:nvSpPr>
        <p:spPr bwMode="auto">
          <a:xfrm flipH="1">
            <a:off x="8238565" y="4397990"/>
            <a:ext cx="2588687" cy="400101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吃完所有的豆子</a:t>
            </a:r>
            <a:endParaRPr lang="en-US" altLang="ko-KR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7"/>
          <p:cNvSpPr>
            <a:spLocks noChangeArrowheads="1"/>
          </p:cNvSpPr>
          <p:nvPr/>
        </p:nvSpPr>
        <p:spPr bwMode="auto">
          <a:xfrm>
            <a:off x="8238565" y="4784057"/>
            <a:ext cx="3604248" cy="1102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4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吃豆人按照最短路径，将“最近的豆子”吃掉后，再将该点作为新的起始位置，进行</a:t>
            </a:r>
            <a:r>
              <a:rPr lang="en-US" altLang="zh-CN" sz="14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sz="14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算法搜索，找到新的最近豆子吃掉，如此循环往复，直到吃完所有的豆子。</a:t>
            </a:r>
          </a:p>
        </p:txBody>
      </p:sp>
      <p:sp>
        <p:nvSpPr>
          <p:cNvPr id="130" name="TextBox 59"/>
          <p:cNvSpPr txBox="1">
            <a:spLocks noChangeArrowheads="1"/>
          </p:cNvSpPr>
          <p:nvPr/>
        </p:nvSpPr>
        <p:spPr bwMode="auto">
          <a:xfrm flipH="1">
            <a:off x="805497" y="3044714"/>
            <a:ext cx="2588687" cy="400101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找到最近的豆子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7"/>
          <p:cNvSpPr>
            <a:spLocks noChangeArrowheads="1"/>
          </p:cNvSpPr>
          <p:nvPr/>
        </p:nvSpPr>
        <p:spPr bwMode="auto">
          <a:xfrm>
            <a:off x="805497" y="3430783"/>
            <a:ext cx="2640778" cy="844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4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sz="14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算法，找到吃豆人通过最短路径能到达的一颗豆子，将其视为“最近的豆子”。</a:t>
            </a:r>
          </a:p>
        </p:txBody>
      </p:sp>
      <p:sp>
        <p:nvSpPr>
          <p:cNvPr id="25" name="Rectangle 4"/>
          <p:cNvSpPr txBox="1">
            <a:spLocks noChangeArrowheads="1"/>
          </p:cNvSpPr>
          <p:nvPr/>
        </p:nvSpPr>
        <p:spPr bwMode="auto">
          <a:xfrm>
            <a:off x="-7598" y="7101408"/>
            <a:ext cx="12199599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66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浏览更多搜索：</a:t>
            </a:r>
            <a:r>
              <a:rPr lang="en-US" altLang="zh-CN" sz="266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COOLLA       </a:t>
            </a:r>
            <a:r>
              <a:rPr lang="zh-CN" altLang="en-US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技术支持、合作、定制</a:t>
            </a:r>
            <a:r>
              <a:rPr lang="en-US" altLang="zh-CN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 </a:t>
            </a:r>
            <a:r>
              <a:rPr lang="en-US" altLang="zh-CN" sz="26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QQ:34865632</a:t>
            </a:r>
            <a:endParaRPr lang="zh-CN" altLang="zh-CN" sz="2665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6645" y="6533965"/>
            <a:ext cx="2739518" cy="31515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"/>
          <p:cNvSpPr>
            <a:spLocks noChangeArrowheads="1"/>
          </p:cNvSpPr>
          <p:nvPr/>
        </p:nvSpPr>
        <p:spPr bwMode="auto">
          <a:xfrm>
            <a:off x="296645" y="142063"/>
            <a:ext cx="2475339" cy="56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0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 </a:t>
            </a:r>
            <a:r>
              <a:rPr lang="zh-CN" altLang="en-US" sz="30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次最优搜索</a:t>
            </a: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111" grpId="0" animBg="1"/>
      <p:bldP spid="112" grpId="0"/>
      <p:bldP spid="117" grpId="0"/>
      <p:bldP spid="122" grpId="0"/>
      <p:bldP spid="126" grpId="0"/>
      <p:bldP spid="127" grpId="0"/>
      <p:bldP spid="128" grpId="0"/>
      <p:bldP spid="129" grpId="0"/>
      <p:bldP spid="130" grpId="0"/>
      <p:bldP spid="131" grpId="0"/>
      <p:bldP spid="25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1592239" y="4759591"/>
            <a:ext cx="9007523" cy="48568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22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75" name="矩形 47"/>
          <p:cNvSpPr>
            <a:spLocks noChangeArrowheads="1"/>
          </p:cNvSpPr>
          <p:nvPr/>
        </p:nvSpPr>
        <p:spPr bwMode="auto">
          <a:xfrm>
            <a:off x="1486255" y="5433271"/>
            <a:ext cx="9145352" cy="34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6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次最优搜索时的路径代价不一定是最小的。</a:t>
            </a:r>
          </a:p>
        </p:txBody>
      </p:sp>
      <p:graphicFrame>
        <p:nvGraphicFramePr>
          <p:cNvPr id="71" name="表格 70"/>
          <p:cNvGraphicFramePr>
            <a:graphicFrameLocks noGrp="1"/>
          </p:cNvGraphicFramePr>
          <p:nvPr/>
        </p:nvGraphicFramePr>
        <p:xfrm>
          <a:off x="2706109" y="1409649"/>
          <a:ext cx="6779783" cy="240851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524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00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路径代价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2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次最优搜索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bigSearch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2360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1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mediumSearch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1409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1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tinySearch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569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1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trickySearch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96645" y="6533965"/>
            <a:ext cx="2739518" cy="31515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296645" y="145417"/>
            <a:ext cx="2475339" cy="56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0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 </a:t>
            </a:r>
            <a:r>
              <a:rPr lang="zh-CN" altLang="en-US" sz="30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次最优搜索</a:t>
            </a:r>
          </a:p>
        </p:txBody>
      </p:sp>
    </p:spTree>
  </p:cSld>
  <p:clrMapOvr>
    <a:masterClrMapping/>
  </p:clrMapOvr>
  <p:transition spd="slow" advClick="0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6645" y="6533965"/>
            <a:ext cx="2739518" cy="31515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296645" y="145417"/>
            <a:ext cx="2541062" cy="563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实验结果评分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C55371F-7AA8-446F-893B-BC5E167B2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12" y="1457325"/>
            <a:ext cx="78771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35350"/>
      </p:ext>
    </p:extLst>
  </p:cSld>
  <p:clrMapOvr>
    <a:masterClrMapping/>
  </p:clrMapOvr>
  <p:transition spd="slow" advClick="0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14300" y="5829297"/>
            <a:ext cx="12415839" cy="1057275"/>
          </a:xfrm>
          <a:prstGeom prst="rect">
            <a:avLst/>
          </a:prstGeom>
          <a:solidFill>
            <a:srgbClr val="202A36"/>
          </a:solidFill>
          <a:ln w="76200">
            <a:solidFill>
              <a:srgbClr val="32A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TextBox 37"/>
          <p:cNvSpPr>
            <a:spLocks noChangeArrowheads="1"/>
          </p:cNvSpPr>
          <p:nvPr/>
        </p:nvSpPr>
        <p:spPr bwMode="auto">
          <a:xfrm>
            <a:off x="1713672" y="2213106"/>
            <a:ext cx="8764659" cy="197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2265" b="1" spc="300" dirty="0">
                <a:solidFill>
                  <a:srgbClr val="57C6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THANKS</a:t>
            </a:r>
            <a:endParaRPr lang="zh-CN" altLang="en-US" sz="12265" b="1" spc="300" dirty="0">
              <a:solidFill>
                <a:srgbClr val="57C6C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-7598" y="7101408"/>
            <a:ext cx="12199599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66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浏览更多搜索：</a:t>
            </a:r>
            <a:r>
              <a:rPr lang="en-US" altLang="zh-CN" sz="266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COOLLA       </a:t>
            </a:r>
            <a:r>
              <a:rPr lang="zh-CN" altLang="en-US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技术支持、合作、定制</a:t>
            </a:r>
            <a:r>
              <a:rPr lang="en-US" altLang="zh-CN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 </a:t>
            </a:r>
            <a:r>
              <a:rPr lang="en-US" altLang="zh-CN" sz="26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QQ:34865632</a:t>
            </a:r>
            <a:endParaRPr lang="zh-CN" altLang="zh-CN" sz="2665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71060" y="6122755"/>
            <a:ext cx="624988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小组成员：韩雪婷 陈抒语 廖思瑀 卢茉莉</a:t>
            </a:r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75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999917" y="-456466"/>
            <a:ext cx="3728323" cy="3728323"/>
          </a:xfrm>
          <a:prstGeom prst="ellipse">
            <a:avLst/>
          </a:prstGeom>
          <a:solidFill>
            <a:srgbClr val="57C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椭圆 35"/>
          <p:cNvSpPr/>
          <p:nvPr/>
        </p:nvSpPr>
        <p:spPr>
          <a:xfrm>
            <a:off x="1176434" y="-279950"/>
            <a:ext cx="3375292" cy="3375292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37" name="TextBox 59"/>
          <p:cNvSpPr txBox="1">
            <a:spLocks noChangeArrowheads="1"/>
          </p:cNvSpPr>
          <p:nvPr/>
        </p:nvSpPr>
        <p:spPr bwMode="auto">
          <a:xfrm>
            <a:off x="1207895" y="719179"/>
            <a:ext cx="3312368" cy="145200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914354">
              <a:lnSpc>
                <a:spcPct val="120000"/>
              </a:lnSpc>
              <a:defRPr/>
            </a:pPr>
            <a:r>
              <a:rPr lang="zh-CN" altLang="en-US" sz="4800" b="1" kern="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4000" b="1" kern="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b="1" kern="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354">
              <a:lnSpc>
                <a:spcPct val="120000"/>
              </a:lnSpc>
              <a:defRPr/>
            </a:pPr>
            <a:r>
              <a:rPr lang="en-US" altLang="zh-CN" sz="2800" kern="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en-US" altLang="ko-KR" sz="2800" kern="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-32084" y="4200490"/>
            <a:ext cx="12240125" cy="1271903"/>
          </a:xfrm>
          <a:custGeom>
            <a:avLst/>
            <a:gdLst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" fmla="*/ 0 w 12721389"/>
              <a:gd name="connsiteY0" fmla="*/ 503854 h 1049626"/>
              <a:gd name="connsiteX1" fmla="*/ 3593431 w 12721389"/>
              <a:gd name="connsiteY1" fmla="*/ 22591 h 1049626"/>
              <a:gd name="connsiteX2" fmla="*/ 7908758 w 12721389"/>
              <a:gd name="connsiteY2" fmla="*/ 1049286 h 1049626"/>
              <a:gd name="connsiteX3" fmla="*/ 11774905 w 12721389"/>
              <a:gd name="connsiteY3" fmla="*/ 134886 h 1049626"/>
              <a:gd name="connsiteX4" fmla="*/ 12721389 w 12721389"/>
              <a:gd name="connsiteY4" fmla="*/ 6549 h 1049626"/>
              <a:gd name="connsiteX0" fmla="*/ 0 w 12368463"/>
              <a:gd name="connsiteY0" fmla="*/ 498433 h 1044197"/>
              <a:gd name="connsiteX1" fmla="*/ 3593431 w 12368463"/>
              <a:gd name="connsiteY1" fmla="*/ 17170 h 1044197"/>
              <a:gd name="connsiteX2" fmla="*/ 7908758 w 12368463"/>
              <a:gd name="connsiteY2" fmla="*/ 1043865 h 1044197"/>
              <a:gd name="connsiteX3" fmla="*/ 11774905 w 12368463"/>
              <a:gd name="connsiteY3" fmla="*/ 129465 h 1044197"/>
              <a:gd name="connsiteX4" fmla="*/ 12368463 w 12368463"/>
              <a:gd name="connsiteY4" fmla="*/ 113423 h 1044197"/>
              <a:gd name="connsiteX0" fmla="*/ 0 w 12368463"/>
              <a:gd name="connsiteY0" fmla="*/ 498433 h 1044197"/>
              <a:gd name="connsiteX1" fmla="*/ 3593431 w 12368463"/>
              <a:gd name="connsiteY1" fmla="*/ 17170 h 1044197"/>
              <a:gd name="connsiteX2" fmla="*/ 7908758 w 12368463"/>
              <a:gd name="connsiteY2" fmla="*/ 1043865 h 1044197"/>
              <a:gd name="connsiteX3" fmla="*/ 11774905 w 12368463"/>
              <a:gd name="connsiteY3" fmla="*/ 129465 h 1044197"/>
              <a:gd name="connsiteX4" fmla="*/ 12368463 w 12368463"/>
              <a:gd name="connsiteY4" fmla="*/ 113423 h 1044197"/>
              <a:gd name="connsiteX0" fmla="*/ 0 w 12368463"/>
              <a:gd name="connsiteY0" fmla="*/ 498433 h 1045860"/>
              <a:gd name="connsiteX1" fmla="*/ 3593431 w 12368463"/>
              <a:gd name="connsiteY1" fmla="*/ 17170 h 1045860"/>
              <a:gd name="connsiteX2" fmla="*/ 7908758 w 12368463"/>
              <a:gd name="connsiteY2" fmla="*/ 1043865 h 1045860"/>
              <a:gd name="connsiteX3" fmla="*/ 11357810 w 12368463"/>
              <a:gd name="connsiteY3" fmla="*/ 273844 h 1045860"/>
              <a:gd name="connsiteX4" fmla="*/ 12368463 w 12368463"/>
              <a:gd name="connsiteY4" fmla="*/ 113423 h 1045860"/>
              <a:gd name="connsiteX0" fmla="*/ 0 w 12368463"/>
              <a:gd name="connsiteY0" fmla="*/ 503294 h 1146765"/>
              <a:gd name="connsiteX1" fmla="*/ 3593431 w 12368463"/>
              <a:gd name="connsiteY1" fmla="*/ 22031 h 1146765"/>
              <a:gd name="connsiteX2" fmla="*/ 8855242 w 12368463"/>
              <a:gd name="connsiteY2" fmla="*/ 1144979 h 1146765"/>
              <a:gd name="connsiteX3" fmla="*/ 11357810 w 12368463"/>
              <a:gd name="connsiteY3" fmla="*/ 278705 h 1146765"/>
              <a:gd name="connsiteX4" fmla="*/ 12368463 w 12368463"/>
              <a:gd name="connsiteY4" fmla="*/ 118284 h 1146765"/>
              <a:gd name="connsiteX0" fmla="*/ 0 w 12368463"/>
              <a:gd name="connsiteY0" fmla="*/ 503294 h 1157827"/>
              <a:gd name="connsiteX1" fmla="*/ 3593431 w 12368463"/>
              <a:gd name="connsiteY1" fmla="*/ 22031 h 1157827"/>
              <a:gd name="connsiteX2" fmla="*/ 8855242 w 12368463"/>
              <a:gd name="connsiteY2" fmla="*/ 1144979 h 1157827"/>
              <a:gd name="connsiteX3" fmla="*/ 11357810 w 12368463"/>
              <a:gd name="connsiteY3" fmla="*/ 599547 h 1157827"/>
              <a:gd name="connsiteX4" fmla="*/ 12368463 w 12368463"/>
              <a:gd name="connsiteY4" fmla="*/ 118284 h 1157827"/>
              <a:gd name="connsiteX0" fmla="*/ 0 w 12368463"/>
              <a:gd name="connsiteY0" fmla="*/ 503294 h 1161527"/>
              <a:gd name="connsiteX1" fmla="*/ 3593431 w 12368463"/>
              <a:gd name="connsiteY1" fmla="*/ 22031 h 1161527"/>
              <a:gd name="connsiteX2" fmla="*/ 8855242 w 12368463"/>
              <a:gd name="connsiteY2" fmla="*/ 1144979 h 1161527"/>
              <a:gd name="connsiteX3" fmla="*/ 11357810 w 12368463"/>
              <a:gd name="connsiteY3" fmla="*/ 599547 h 1161527"/>
              <a:gd name="connsiteX4" fmla="*/ 12368463 w 12368463"/>
              <a:gd name="connsiteY4" fmla="*/ 118284 h 1161527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855242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855242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678779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45790"/>
              <a:gd name="connsiteX1" fmla="*/ 3593431 w 12609094"/>
              <a:gd name="connsiteY1" fmla="*/ 22031 h 1145790"/>
              <a:gd name="connsiteX2" fmla="*/ 8678779 w 12609094"/>
              <a:gd name="connsiteY2" fmla="*/ 1144979 h 1145790"/>
              <a:gd name="connsiteX3" fmla="*/ 12609094 w 12609094"/>
              <a:gd name="connsiteY3" fmla="*/ 198494 h 1145790"/>
              <a:gd name="connsiteX0" fmla="*/ 0 w 12609094"/>
              <a:gd name="connsiteY0" fmla="*/ 458098 h 1100219"/>
              <a:gd name="connsiteX1" fmla="*/ 4010526 w 12609094"/>
              <a:gd name="connsiteY1" fmla="*/ 24961 h 1100219"/>
              <a:gd name="connsiteX2" fmla="*/ 8678779 w 12609094"/>
              <a:gd name="connsiteY2" fmla="*/ 1099783 h 1100219"/>
              <a:gd name="connsiteX3" fmla="*/ 12609094 w 12609094"/>
              <a:gd name="connsiteY3" fmla="*/ 153298 h 1100219"/>
              <a:gd name="connsiteX0" fmla="*/ 0 w 12609094"/>
              <a:gd name="connsiteY0" fmla="*/ 459006 h 1117160"/>
              <a:gd name="connsiteX1" fmla="*/ 4010526 w 12609094"/>
              <a:gd name="connsiteY1" fmla="*/ 25869 h 1117160"/>
              <a:gd name="connsiteX2" fmla="*/ 8999621 w 12609094"/>
              <a:gd name="connsiteY2" fmla="*/ 1116733 h 1117160"/>
              <a:gd name="connsiteX3" fmla="*/ 12609094 w 12609094"/>
              <a:gd name="connsiteY3" fmla="*/ 154206 h 1117160"/>
              <a:gd name="connsiteX0" fmla="*/ 0 w 12288251"/>
              <a:gd name="connsiteY0" fmla="*/ 459006 h 1118949"/>
              <a:gd name="connsiteX1" fmla="*/ 4010526 w 12288251"/>
              <a:gd name="connsiteY1" fmla="*/ 25869 h 1118949"/>
              <a:gd name="connsiteX2" fmla="*/ 8999621 w 12288251"/>
              <a:gd name="connsiteY2" fmla="*/ 1116733 h 1118949"/>
              <a:gd name="connsiteX3" fmla="*/ 12288251 w 12288251"/>
              <a:gd name="connsiteY3" fmla="*/ 298585 h 1118949"/>
              <a:gd name="connsiteX0" fmla="*/ 0 w 12288251"/>
              <a:gd name="connsiteY0" fmla="*/ 459006 h 1119678"/>
              <a:gd name="connsiteX1" fmla="*/ 4010526 w 12288251"/>
              <a:gd name="connsiteY1" fmla="*/ 25869 h 1119678"/>
              <a:gd name="connsiteX2" fmla="*/ 8999621 w 12288251"/>
              <a:gd name="connsiteY2" fmla="*/ 1116733 h 1119678"/>
              <a:gd name="connsiteX3" fmla="*/ 12288251 w 12288251"/>
              <a:gd name="connsiteY3" fmla="*/ 298585 h 1119678"/>
              <a:gd name="connsiteX0" fmla="*/ 0 w 12336378"/>
              <a:gd name="connsiteY0" fmla="*/ 459006 h 1119678"/>
              <a:gd name="connsiteX1" fmla="*/ 4010526 w 12336378"/>
              <a:gd name="connsiteY1" fmla="*/ 25869 h 1119678"/>
              <a:gd name="connsiteX2" fmla="*/ 8999621 w 12336378"/>
              <a:gd name="connsiteY2" fmla="*/ 1116733 h 1119678"/>
              <a:gd name="connsiteX3" fmla="*/ 12336378 w 12336378"/>
              <a:gd name="connsiteY3" fmla="*/ 298585 h 1119678"/>
              <a:gd name="connsiteX0" fmla="*/ 0 w 12336378"/>
              <a:gd name="connsiteY0" fmla="*/ 459006 h 1119864"/>
              <a:gd name="connsiteX1" fmla="*/ 4010526 w 12336378"/>
              <a:gd name="connsiteY1" fmla="*/ 25869 h 1119864"/>
              <a:gd name="connsiteX2" fmla="*/ 8999621 w 12336378"/>
              <a:gd name="connsiteY2" fmla="*/ 1116733 h 1119864"/>
              <a:gd name="connsiteX3" fmla="*/ 12336378 w 12336378"/>
              <a:gd name="connsiteY3" fmla="*/ 298585 h 1119864"/>
              <a:gd name="connsiteX0" fmla="*/ 0 w 12336378"/>
              <a:gd name="connsiteY0" fmla="*/ 459920 h 1136723"/>
              <a:gd name="connsiteX1" fmla="*/ 4010526 w 12336378"/>
              <a:gd name="connsiteY1" fmla="*/ 26783 h 1136723"/>
              <a:gd name="connsiteX2" fmla="*/ 9160042 w 12336378"/>
              <a:gd name="connsiteY2" fmla="*/ 1133689 h 1136723"/>
              <a:gd name="connsiteX3" fmla="*/ 12336378 w 12336378"/>
              <a:gd name="connsiteY3" fmla="*/ 299499 h 1136723"/>
              <a:gd name="connsiteX0" fmla="*/ 0 w 12336378"/>
              <a:gd name="connsiteY0" fmla="*/ 489883 h 1167372"/>
              <a:gd name="connsiteX1" fmla="*/ 3930315 w 12336378"/>
              <a:gd name="connsiteY1" fmla="*/ 24662 h 1167372"/>
              <a:gd name="connsiteX2" fmla="*/ 9160042 w 12336378"/>
              <a:gd name="connsiteY2" fmla="*/ 1163652 h 1167372"/>
              <a:gd name="connsiteX3" fmla="*/ 12336378 w 12336378"/>
              <a:gd name="connsiteY3" fmla="*/ 329462 h 1167372"/>
              <a:gd name="connsiteX0" fmla="*/ 0 w 12336378"/>
              <a:gd name="connsiteY0" fmla="*/ 489883 h 1167372"/>
              <a:gd name="connsiteX1" fmla="*/ 3930315 w 12336378"/>
              <a:gd name="connsiteY1" fmla="*/ 24662 h 1167372"/>
              <a:gd name="connsiteX2" fmla="*/ 9160042 w 12336378"/>
              <a:gd name="connsiteY2" fmla="*/ 1163652 h 1167372"/>
              <a:gd name="connsiteX3" fmla="*/ 12336378 w 12336378"/>
              <a:gd name="connsiteY3" fmla="*/ 329462 h 1167372"/>
              <a:gd name="connsiteX0" fmla="*/ 0 w 12336378"/>
              <a:gd name="connsiteY0" fmla="*/ 489883 h 1166384"/>
              <a:gd name="connsiteX1" fmla="*/ 3930315 w 12336378"/>
              <a:gd name="connsiteY1" fmla="*/ 24662 h 1166384"/>
              <a:gd name="connsiteX2" fmla="*/ 9160042 w 12336378"/>
              <a:gd name="connsiteY2" fmla="*/ 1163652 h 1166384"/>
              <a:gd name="connsiteX3" fmla="*/ 12336378 w 12336378"/>
              <a:gd name="connsiteY3" fmla="*/ 329462 h 1166384"/>
              <a:gd name="connsiteX0" fmla="*/ 0 w 12256167"/>
              <a:gd name="connsiteY0" fmla="*/ 489883 h 1168885"/>
              <a:gd name="connsiteX1" fmla="*/ 3930315 w 12256167"/>
              <a:gd name="connsiteY1" fmla="*/ 24662 h 1168885"/>
              <a:gd name="connsiteX2" fmla="*/ 9160042 w 12256167"/>
              <a:gd name="connsiteY2" fmla="*/ 1163652 h 1168885"/>
              <a:gd name="connsiteX3" fmla="*/ 12256167 w 12256167"/>
              <a:gd name="connsiteY3" fmla="*/ 425715 h 1168885"/>
              <a:gd name="connsiteX0" fmla="*/ 0 w 12240125"/>
              <a:gd name="connsiteY0" fmla="*/ 238646 h 1254532"/>
              <a:gd name="connsiteX1" fmla="*/ 3914273 w 12240125"/>
              <a:gd name="connsiteY1" fmla="*/ 110309 h 1254532"/>
              <a:gd name="connsiteX2" fmla="*/ 9144000 w 12240125"/>
              <a:gd name="connsiteY2" fmla="*/ 1249299 h 1254532"/>
              <a:gd name="connsiteX3" fmla="*/ 12240125 w 12240125"/>
              <a:gd name="connsiteY3" fmla="*/ 511362 h 1254532"/>
              <a:gd name="connsiteX0" fmla="*/ 0 w 12240125"/>
              <a:gd name="connsiteY0" fmla="*/ 259219 h 1275890"/>
              <a:gd name="connsiteX1" fmla="*/ 3978441 w 12240125"/>
              <a:gd name="connsiteY1" fmla="*/ 98798 h 1275890"/>
              <a:gd name="connsiteX2" fmla="*/ 9144000 w 12240125"/>
              <a:gd name="connsiteY2" fmla="*/ 1269872 h 1275890"/>
              <a:gd name="connsiteX3" fmla="*/ 12240125 w 12240125"/>
              <a:gd name="connsiteY3" fmla="*/ 531935 h 1275890"/>
              <a:gd name="connsiteX0" fmla="*/ 0 w 12240125"/>
              <a:gd name="connsiteY0" fmla="*/ 259219 h 1271902"/>
              <a:gd name="connsiteX1" fmla="*/ 3978441 w 12240125"/>
              <a:gd name="connsiteY1" fmla="*/ 98798 h 1271902"/>
              <a:gd name="connsiteX2" fmla="*/ 9144000 w 12240125"/>
              <a:gd name="connsiteY2" fmla="*/ 1269872 h 1271902"/>
              <a:gd name="connsiteX3" fmla="*/ 12240125 w 12240125"/>
              <a:gd name="connsiteY3" fmla="*/ 531935 h 1271902"/>
              <a:gd name="connsiteX0" fmla="*/ 0 w 12240125"/>
              <a:gd name="connsiteY0" fmla="*/ 259219 h 1271902"/>
              <a:gd name="connsiteX1" fmla="*/ 3978441 w 12240125"/>
              <a:gd name="connsiteY1" fmla="*/ 98798 h 1271902"/>
              <a:gd name="connsiteX2" fmla="*/ 8999621 w 12240125"/>
              <a:gd name="connsiteY2" fmla="*/ 1269872 h 1271902"/>
              <a:gd name="connsiteX3" fmla="*/ 12240125 w 12240125"/>
              <a:gd name="connsiteY3" fmla="*/ 531935 h 127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0125" h="1271902">
                <a:moveTo>
                  <a:pt x="0" y="259219"/>
                </a:moveTo>
                <a:cubicBezTo>
                  <a:pt x="1137652" y="-26865"/>
                  <a:pt x="2478504" y="-69644"/>
                  <a:pt x="3978441" y="98798"/>
                </a:cubicBezTo>
                <a:cubicBezTo>
                  <a:pt x="5478378" y="267240"/>
                  <a:pt x="7606632" y="1229768"/>
                  <a:pt x="8999621" y="1269872"/>
                </a:cubicBezTo>
                <a:cubicBezTo>
                  <a:pt x="10392610" y="1309976"/>
                  <a:pt x="11902573" y="745162"/>
                  <a:pt x="12240125" y="531935"/>
                </a:cubicBezTo>
              </a:path>
            </a:pathLst>
          </a:custGeom>
          <a:noFill/>
          <a:ln w="28575">
            <a:solidFill>
              <a:srgbClr val="3F404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38" name="矩形 37"/>
          <p:cNvSpPr/>
          <p:nvPr/>
        </p:nvSpPr>
        <p:spPr>
          <a:xfrm>
            <a:off x="4220668" y="5023016"/>
            <a:ext cx="2685351" cy="1328569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28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知识表示</a:t>
            </a:r>
            <a:endParaRPr lang="en-US" altLang="zh-CN" sz="28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defRPr/>
            </a:pPr>
            <a:r>
              <a:rPr lang="en-US" altLang="zh-CN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Knowledge Presentation</a:t>
            </a:r>
            <a:endParaRPr lang="zh-CN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449323" y="3505335"/>
            <a:ext cx="1838965" cy="1328569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28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搜索策略</a:t>
            </a:r>
            <a:endParaRPr lang="en-US" altLang="zh-CN" sz="28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defRPr/>
            </a:pPr>
            <a:r>
              <a:rPr lang="en-US" altLang="zh-CN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Search Strategy</a:t>
            </a:r>
            <a:endParaRPr lang="zh-CN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115632" y="4200490"/>
            <a:ext cx="895423" cy="895423"/>
            <a:chOff x="8077071" y="845254"/>
            <a:chExt cx="2036801" cy="2036802"/>
          </a:xfrm>
        </p:grpSpPr>
        <p:sp>
          <p:nvSpPr>
            <p:cNvPr id="44" name="椭圆 43"/>
            <p:cNvSpPr/>
            <p:nvPr/>
          </p:nvSpPr>
          <p:spPr>
            <a:xfrm>
              <a:off x="8077071" y="845254"/>
              <a:ext cx="2036801" cy="2036802"/>
            </a:xfrm>
            <a:prstGeom prst="ellipse">
              <a:avLst/>
            </a:prstGeom>
            <a:solidFill>
              <a:srgbClr val="57C6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6" name="Freeform 126"/>
            <p:cNvSpPr>
              <a:spLocks noChangeAspect="1" noEditPoints="1"/>
            </p:cNvSpPr>
            <p:nvPr/>
          </p:nvSpPr>
          <p:spPr bwMode="auto">
            <a:xfrm>
              <a:off x="8639337" y="1292885"/>
              <a:ext cx="912278" cy="11415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921094" y="4863615"/>
            <a:ext cx="895423" cy="895423"/>
            <a:chOff x="8125599" y="1434035"/>
            <a:chExt cx="2036802" cy="2036802"/>
          </a:xfrm>
        </p:grpSpPr>
        <p:sp>
          <p:nvSpPr>
            <p:cNvPr id="49" name="椭圆 48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2" name="Freeform 261"/>
            <p:cNvSpPr>
              <a:spLocks/>
            </p:cNvSpPr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9" name="Rectangle 4"/>
          <p:cNvSpPr txBox="1">
            <a:spLocks noChangeArrowheads="1"/>
          </p:cNvSpPr>
          <p:nvPr/>
        </p:nvSpPr>
        <p:spPr bwMode="auto">
          <a:xfrm>
            <a:off x="-7598" y="7101408"/>
            <a:ext cx="12199599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667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浏览更多搜索：</a:t>
            </a:r>
            <a:r>
              <a:rPr lang="en-US" altLang="zh-CN" sz="2667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COOLLA       </a:t>
            </a:r>
            <a:r>
              <a:rPr lang="zh-CN" altLang="en-US" sz="26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技术支持、合作、定制</a:t>
            </a:r>
            <a:r>
              <a:rPr lang="en-US" altLang="zh-CN" sz="26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6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 </a:t>
            </a:r>
            <a:r>
              <a:rPr lang="en-US" altLang="zh-CN" sz="266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QQ:34865632</a:t>
            </a:r>
            <a:endParaRPr lang="zh-CN" altLang="zh-CN" sz="2667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49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14:ripple/>
      </p:transition>
    </mc:Choice>
    <mc:Fallback xmlns="">
      <p:transition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2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2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3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3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7" grpId="0"/>
          <p:bldP spid="2" grpId="0" animBg="1"/>
          <p:bldP spid="38" grpId="0"/>
          <p:bldP spid="39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7" grpId="0"/>
          <p:bldP spid="2" grpId="0" animBg="1"/>
          <p:bldP spid="38" grpId="0"/>
          <p:bldP spid="39" grpId="0"/>
          <p:bldP spid="2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757568" y="4432173"/>
            <a:ext cx="4626588" cy="142609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5467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知识表示</a:t>
            </a:r>
            <a:endParaRPr lang="en-US" altLang="zh-CN" sz="5467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kern="100" dirty="0">
                <a:solidFill>
                  <a:srgbClr val="88919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Knowledge Presentation</a:t>
            </a:r>
            <a:endParaRPr lang="zh-CN" altLang="zh-CN" sz="3200" kern="100" dirty="0">
              <a:solidFill>
                <a:srgbClr val="88919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60382" y="4004136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57C6CF"/>
                </a:solidFill>
              </a:rPr>
              <a:t>第一部分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052459" y="1413384"/>
            <a:ext cx="2036803" cy="2036803"/>
            <a:chOff x="8077074" y="845254"/>
            <a:chExt cx="2036802" cy="2036802"/>
          </a:xfrm>
        </p:grpSpPr>
        <p:sp>
          <p:nvSpPr>
            <p:cNvPr id="16" name="椭圆 15"/>
            <p:cNvSpPr/>
            <p:nvPr/>
          </p:nvSpPr>
          <p:spPr>
            <a:xfrm>
              <a:off x="8077074" y="845254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Freeform 126"/>
            <p:cNvSpPr>
              <a:spLocks noChangeAspect="1" noEditPoints="1"/>
            </p:cNvSpPr>
            <p:nvPr/>
          </p:nvSpPr>
          <p:spPr bwMode="auto">
            <a:xfrm>
              <a:off x="8639337" y="1292886"/>
              <a:ext cx="912277" cy="1141539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369374" y="2678418"/>
            <a:ext cx="1467068" cy="4001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猴子摘香蕉</a:t>
            </a:r>
          </a:p>
        </p:txBody>
      </p:sp>
      <p:cxnSp>
        <p:nvCxnSpPr>
          <p:cNvPr id="29" name="直接连接符 28"/>
          <p:cNvCxnSpPr>
            <a:cxnSpLocks/>
          </p:cNvCxnSpPr>
          <p:nvPr/>
        </p:nvCxnSpPr>
        <p:spPr>
          <a:xfrm flipV="1">
            <a:off x="7888507" y="2868209"/>
            <a:ext cx="0" cy="49642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7888507" y="2487927"/>
            <a:ext cx="0" cy="38098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4"/>
          <p:cNvSpPr txBox="1">
            <a:spLocks noChangeArrowheads="1"/>
          </p:cNvSpPr>
          <p:nvPr/>
        </p:nvSpPr>
        <p:spPr bwMode="auto">
          <a:xfrm>
            <a:off x="-7598" y="7101408"/>
            <a:ext cx="12199599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667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浏览更多搜索：</a:t>
            </a:r>
            <a:r>
              <a:rPr lang="en-US" altLang="zh-CN" sz="2667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COOLLA       </a:t>
            </a:r>
            <a:r>
              <a:rPr lang="zh-CN" altLang="en-US" sz="26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技术支持、合作、定制</a:t>
            </a:r>
            <a:r>
              <a:rPr lang="en-US" altLang="zh-CN" sz="26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6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 </a:t>
            </a:r>
            <a:r>
              <a:rPr lang="en-US" altLang="zh-CN" sz="266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QQ:34865632</a:t>
            </a:r>
            <a:endParaRPr lang="zh-CN" altLang="zh-CN" sz="2667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895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/>
      <p:bldP spid="14" grpId="0"/>
      <p:bldP spid="2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3"/>
          <p:cNvSpPr>
            <a:spLocks noChangeArrowheads="1"/>
          </p:cNvSpPr>
          <p:nvPr/>
        </p:nvSpPr>
        <p:spPr bwMode="auto">
          <a:xfrm>
            <a:off x="593406" y="111013"/>
            <a:ext cx="2148327" cy="563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综合数据库</a:t>
            </a: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2783387141"/>
              </p:ext>
            </p:extLst>
          </p:nvPr>
        </p:nvGraphicFramePr>
        <p:xfrm>
          <a:off x="2521259" y="1934944"/>
          <a:ext cx="6276514" cy="24104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5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</a:t>
                      </a:r>
                      <a:endParaRPr lang="zh-CN" alt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C6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</a:t>
                      </a:r>
                      <a:endParaRPr lang="zh-CN" alt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C6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取值范围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C6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9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monkey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猴子的位置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{A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C}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box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箱子的位置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{A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C}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是否站在箱子上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{0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1}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banana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是否得到香蕉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{0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1}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93406" y="1161570"/>
            <a:ext cx="468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四元组（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monkey, box, on, banana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3406" y="4871468"/>
            <a:ext cx="558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初始状态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(A, B, 0, 0)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终止状态（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C, C, 1, 1)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B33624-87B0-4C4B-9B32-A0BFE70B4619}"/>
              </a:ext>
            </a:extLst>
          </p:cNvPr>
          <p:cNvSpPr/>
          <p:nvPr/>
        </p:nvSpPr>
        <p:spPr>
          <a:xfrm>
            <a:off x="296645" y="6533965"/>
            <a:ext cx="2739518" cy="31515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3"/>
          <p:cNvSpPr>
            <a:spLocks noChangeArrowheads="1"/>
          </p:cNvSpPr>
          <p:nvPr/>
        </p:nvSpPr>
        <p:spPr bwMode="auto">
          <a:xfrm>
            <a:off x="508896" y="133013"/>
            <a:ext cx="96139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规则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45490" y="1146810"/>
            <a:ext cx="887095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Move</a:t>
            </a:r>
            <a:r>
              <a:rPr lang="zh-CN" altLang="en-US" dirty="0"/>
              <a:t>：</a:t>
            </a:r>
            <a:r>
              <a:rPr lang="en-US" altLang="zh-CN" dirty="0"/>
              <a:t>(</a:t>
            </a:r>
            <a:r>
              <a:rPr lang="zh-CN" altLang="en-US" dirty="0"/>
              <a:t>猴子移动）</a:t>
            </a:r>
            <a:endParaRPr lang="en-US" altLang="zh-CN" dirty="0"/>
          </a:p>
          <a:p>
            <a:r>
              <a:rPr lang="en-US" altLang="zh-CN" dirty="0"/>
              <a:t>on = 0    </a:t>
            </a:r>
            <a:r>
              <a:rPr lang="zh-CN" altLang="en-US" dirty="0"/>
              <a:t>猴子没有站在箱子上</a:t>
            </a:r>
          </a:p>
          <a:p>
            <a:endParaRPr lang="zh-CN" altLang="en-US" dirty="0"/>
          </a:p>
          <a:p>
            <a:r>
              <a:rPr lang="en-US" altLang="zh-CN" b="1" dirty="0"/>
              <a:t>Push</a:t>
            </a:r>
            <a:r>
              <a:rPr lang="zh-CN" altLang="en-US" dirty="0"/>
              <a:t>：</a:t>
            </a:r>
            <a:r>
              <a:rPr lang="en-US" altLang="zh-CN" dirty="0"/>
              <a:t>(</a:t>
            </a:r>
            <a:r>
              <a:rPr lang="zh-CN" altLang="en-US" dirty="0"/>
              <a:t>猴子推箱子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state.monkey.equals(state.box)&amp;&amp;state.on==0&amp;&amp;state.getbanana==0</a:t>
            </a:r>
          </a:p>
          <a:p>
            <a:r>
              <a:rPr lang="zh-CN" altLang="en-US" dirty="0"/>
              <a:t>当前状态猴子站的位置与箱子相同，猴子不站在箱子上，并且猴子手上没拿着东西</a:t>
            </a:r>
          </a:p>
          <a:p>
            <a:endParaRPr lang="zh-CN" altLang="en-US" dirty="0"/>
          </a:p>
          <a:p>
            <a:r>
              <a:rPr lang="en-US" altLang="zh-CN" b="1" dirty="0"/>
              <a:t>Climb</a:t>
            </a:r>
            <a:r>
              <a:rPr lang="zh-CN" altLang="en-US" b="1" dirty="0"/>
              <a:t>：</a:t>
            </a:r>
            <a:r>
              <a:rPr lang="en-US" altLang="zh-CN" dirty="0"/>
              <a:t>(</a:t>
            </a:r>
            <a:r>
              <a:rPr lang="zh-CN" altLang="en-US" dirty="0"/>
              <a:t>猴子爬上箱子）</a:t>
            </a:r>
          </a:p>
          <a:p>
            <a:r>
              <a:rPr lang="zh-CN" altLang="en-US" dirty="0"/>
              <a:t>state.monkey.equals(state.box)&amp;&amp;state.on==0</a:t>
            </a:r>
          </a:p>
          <a:p>
            <a:r>
              <a:rPr lang="zh-CN" altLang="en-US" dirty="0"/>
              <a:t>当前状态猴子站的位置与箱子相同，猴子不站在箱子上</a:t>
            </a:r>
          </a:p>
          <a:p>
            <a:endParaRPr lang="zh-CN" altLang="en-US" dirty="0"/>
          </a:p>
          <a:p>
            <a:r>
              <a:rPr lang="en-US" altLang="zh-CN" b="1" dirty="0"/>
              <a:t>Get:</a:t>
            </a:r>
            <a:r>
              <a:rPr lang="zh-CN" altLang="en-US" dirty="0"/>
              <a:t>（摘下香蕉）</a:t>
            </a:r>
          </a:p>
          <a:p>
            <a:r>
              <a:rPr lang="zh-CN" altLang="en-US" dirty="0"/>
              <a:t>state.box=='C'&amp;&amp;state.monkey=='C'&amp;&amp;state.on==1&amp;&amp;this.flag==false</a:t>
            </a:r>
          </a:p>
          <a:p>
            <a:r>
              <a:rPr lang="zh-CN" altLang="en-US" dirty="0"/>
              <a:t>当前状态下猴子与箱子都在香蕉在的地方，且猴子站在箱子上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FD3AC7-CB52-4771-8599-772BD0BCD33B}"/>
              </a:ext>
            </a:extLst>
          </p:cNvPr>
          <p:cNvSpPr/>
          <p:nvPr/>
        </p:nvSpPr>
        <p:spPr>
          <a:xfrm>
            <a:off x="296645" y="6533965"/>
            <a:ext cx="2739518" cy="31515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BEE77FDB-6574-486B-A5AC-2B446E8FC5D5}"/>
              </a:ext>
            </a:extLst>
          </p:cNvPr>
          <p:cNvGrpSpPr/>
          <p:nvPr/>
        </p:nvGrpSpPr>
        <p:grpSpPr>
          <a:xfrm>
            <a:off x="795166" y="1025211"/>
            <a:ext cx="5172418" cy="1196368"/>
            <a:chOff x="795166" y="1153362"/>
            <a:chExt cx="5172418" cy="1196368"/>
          </a:xfrm>
        </p:grpSpPr>
        <p:grpSp>
          <p:nvGrpSpPr>
            <p:cNvPr id="2" name="组合 1"/>
            <p:cNvGrpSpPr/>
            <p:nvPr/>
          </p:nvGrpSpPr>
          <p:grpSpPr>
            <a:xfrm>
              <a:off x="795166" y="1165539"/>
              <a:ext cx="838200" cy="838200"/>
              <a:chOff x="3693695" y="1876644"/>
              <a:chExt cx="838200" cy="838200"/>
            </a:xfrm>
          </p:grpSpPr>
          <p:sp>
            <p:nvSpPr>
              <p:cNvPr id="50" name="Rounded Rectangle 5"/>
              <p:cNvSpPr/>
              <p:nvPr/>
            </p:nvSpPr>
            <p:spPr>
              <a:xfrm>
                <a:off x="3693695" y="1876644"/>
                <a:ext cx="838200" cy="838200"/>
              </a:xfrm>
              <a:prstGeom prst="roundRect">
                <a:avLst/>
              </a:prstGeom>
              <a:solidFill>
                <a:srgbClr val="57C6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grpSp>
            <p:nvGrpSpPr>
              <p:cNvPr id="83" name="Group 38"/>
              <p:cNvGrpSpPr/>
              <p:nvPr/>
            </p:nvGrpSpPr>
            <p:grpSpPr>
              <a:xfrm>
                <a:off x="3898158" y="2053653"/>
                <a:ext cx="429274" cy="484183"/>
                <a:chOff x="5513440" y="1766202"/>
                <a:chExt cx="429274" cy="484183"/>
              </a:xfrm>
              <a:solidFill>
                <a:schemeClr val="bg1"/>
              </a:solidFill>
            </p:grpSpPr>
            <p:sp>
              <p:nvSpPr>
                <p:cNvPr id="84" name="Freeform 147"/>
                <p:cNvSpPr>
                  <a:spLocks/>
                </p:cNvSpPr>
                <p:nvPr/>
              </p:nvSpPr>
              <p:spPr bwMode="auto">
                <a:xfrm>
                  <a:off x="5513440" y="1766202"/>
                  <a:ext cx="429274" cy="87353"/>
                </a:xfrm>
                <a:custGeom>
                  <a:avLst/>
                  <a:gdLst>
                    <a:gd name="T0" fmla="*/ 68 w 129"/>
                    <a:gd name="T1" fmla="*/ 8 h 26"/>
                    <a:gd name="T2" fmla="*/ 68 w 129"/>
                    <a:gd name="T3" fmla="*/ 4 h 26"/>
                    <a:gd name="T4" fmla="*/ 64 w 129"/>
                    <a:gd name="T5" fmla="*/ 0 h 26"/>
                    <a:gd name="T6" fmla="*/ 61 w 129"/>
                    <a:gd name="T7" fmla="*/ 4 h 26"/>
                    <a:gd name="T8" fmla="*/ 61 w 129"/>
                    <a:gd name="T9" fmla="*/ 8 h 26"/>
                    <a:gd name="T10" fmla="*/ 0 w 129"/>
                    <a:gd name="T11" fmla="*/ 8 h 26"/>
                    <a:gd name="T12" fmla="*/ 0 w 129"/>
                    <a:gd name="T13" fmla="*/ 26 h 26"/>
                    <a:gd name="T14" fmla="*/ 129 w 129"/>
                    <a:gd name="T15" fmla="*/ 26 h 26"/>
                    <a:gd name="T16" fmla="*/ 129 w 129"/>
                    <a:gd name="T17" fmla="*/ 8 h 26"/>
                    <a:gd name="T18" fmla="*/ 68 w 129"/>
                    <a:gd name="T19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9" h="26">
                      <a:moveTo>
                        <a:pt x="68" y="8"/>
                      </a:move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2"/>
                        <a:pt x="66" y="0"/>
                        <a:pt x="64" y="0"/>
                      </a:cubicBezTo>
                      <a:cubicBezTo>
                        <a:pt x="63" y="0"/>
                        <a:pt x="61" y="2"/>
                        <a:pt x="61" y="4"/>
                      </a:cubicBezTo>
                      <a:cubicBezTo>
                        <a:pt x="61" y="8"/>
                        <a:pt x="61" y="8"/>
                        <a:pt x="61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129" y="26"/>
                        <a:pt x="129" y="26"/>
                        <a:pt x="129" y="26"/>
                      </a:cubicBezTo>
                      <a:cubicBezTo>
                        <a:pt x="129" y="8"/>
                        <a:pt x="129" y="8"/>
                        <a:pt x="129" y="8"/>
                      </a:cubicBezTo>
                      <a:lnTo>
                        <a:pt x="68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85" name="Freeform 148"/>
                <p:cNvSpPr>
                  <a:spLocks noEditPoints="1"/>
                </p:cNvSpPr>
                <p:nvPr/>
              </p:nvSpPr>
              <p:spPr bwMode="auto">
                <a:xfrm>
                  <a:off x="5550876" y="1873521"/>
                  <a:ext cx="356897" cy="376864"/>
                </a:xfrm>
                <a:custGeom>
                  <a:avLst/>
                  <a:gdLst>
                    <a:gd name="T0" fmla="*/ 143 w 143"/>
                    <a:gd name="T1" fmla="*/ 95 h 151"/>
                    <a:gd name="T2" fmla="*/ 143 w 143"/>
                    <a:gd name="T3" fmla="*/ 0 h 151"/>
                    <a:gd name="T4" fmla="*/ 0 w 143"/>
                    <a:gd name="T5" fmla="*/ 0 h 151"/>
                    <a:gd name="T6" fmla="*/ 0 w 143"/>
                    <a:gd name="T7" fmla="*/ 95 h 151"/>
                    <a:gd name="T8" fmla="*/ 63 w 143"/>
                    <a:gd name="T9" fmla="*/ 95 h 151"/>
                    <a:gd name="T10" fmla="*/ 63 w 143"/>
                    <a:gd name="T11" fmla="*/ 125 h 151"/>
                    <a:gd name="T12" fmla="*/ 45 w 143"/>
                    <a:gd name="T13" fmla="*/ 125 h 151"/>
                    <a:gd name="T14" fmla="*/ 45 w 143"/>
                    <a:gd name="T15" fmla="*/ 121 h 151"/>
                    <a:gd name="T16" fmla="*/ 37 w 143"/>
                    <a:gd name="T17" fmla="*/ 121 h 151"/>
                    <a:gd name="T18" fmla="*/ 25 w 143"/>
                    <a:gd name="T19" fmla="*/ 151 h 151"/>
                    <a:gd name="T20" fmla="*/ 33 w 143"/>
                    <a:gd name="T21" fmla="*/ 151 h 151"/>
                    <a:gd name="T22" fmla="*/ 40 w 143"/>
                    <a:gd name="T23" fmla="*/ 137 h 151"/>
                    <a:gd name="T24" fmla="*/ 104 w 143"/>
                    <a:gd name="T25" fmla="*/ 137 h 151"/>
                    <a:gd name="T26" fmla="*/ 109 w 143"/>
                    <a:gd name="T27" fmla="*/ 151 h 151"/>
                    <a:gd name="T28" fmla="*/ 119 w 143"/>
                    <a:gd name="T29" fmla="*/ 151 h 151"/>
                    <a:gd name="T30" fmla="*/ 107 w 143"/>
                    <a:gd name="T31" fmla="*/ 121 h 151"/>
                    <a:gd name="T32" fmla="*/ 97 w 143"/>
                    <a:gd name="T33" fmla="*/ 121 h 151"/>
                    <a:gd name="T34" fmla="*/ 97 w 143"/>
                    <a:gd name="T35" fmla="*/ 125 h 151"/>
                    <a:gd name="T36" fmla="*/ 80 w 143"/>
                    <a:gd name="T37" fmla="*/ 125 h 151"/>
                    <a:gd name="T38" fmla="*/ 80 w 143"/>
                    <a:gd name="T39" fmla="*/ 95 h 151"/>
                    <a:gd name="T40" fmla="*/ 143 w 143"/>
                    <a:gd name="T41" fmla="*/ 95 h 151"/>
                    <a:gd name="T42" fmla="*/ 92 w 143"/>
                    <a:gd name="T43" fmla="*/ 28 h 151"/>
                    <a:gd name="T44" fmla="*/ 133 w 143"/>
                    <a:gd name="T45" fmla="*/ 28 h 151"/>
                    <a:gd name="T46" fmla="*/ 133 w 143"/>
                    <a:gd name="T47" fmla="*/ 37 h 151"/>
                    <a:gd name="T48" fmla="*/ 92 w 143"/>
                    <a:gd name="T49" fmla="*/ 37 h 151"/>
                    <a:gd name="T50" fmla="*/ 92 w 143"/>
                    <a:gd name="T51" fmla="*/ 28 h 151"/>
                    <a:gd name="T52" fmla="*/ 92 w 143"/>
                    <a:gd name="T53" fmla="*/ 46 h 151"/>
                    <a:gd name="T54" fmla="*/ 133 w 143"/>
                    <a:gd name="T55" fmla="*/ 46 h 151"/>
                    <a:gd name="T56" fmla="*/ 133 w 143"/>
                    <a:gd name="T57" fmla="*/ 56 h 151"/>
                    <a:gd name="T58" fmla="*/ 92 w 143"/>
                    <a:gd name="T59" fmla="*/ 56 h 151"/>
                    <a:gd name="T60" fmla="*/ 92 w 143"/>
                    <a:gd name="T61" fmla="*/ 46 h 151"/>
                    <a:gd name="T62" fmla="*/ 92 w 143"/>
                    <a:gd name="T63" fmla="*/ 63 h 151"/>
                    <a:gd name="T64" fmla="*/ 133 w 143"/>
                    <a:gd name="T65" fmla="*/ 63 h 151"/>
                    <a:gd name="T66" fmla="*/ 133 w 143"/>
                    <a:gd name="T67" fmla="*/ 74 h 151"/>
                    <a:gd name="T68" fmla="*/ 92 w 143"/>
                    <a:gd name="T69" fmla="*/ 74 h 151"/>
                    <a:gd name="T70" fmla="*/ 92 w 143"/>
                    <a:gd name="T71" fmla="*/ 63 h 151"/>
                    <a:gd name="T72" fmla="*/ 8 w 143"/>
                    <a:gd name="T73" fmla="*/ 75 h 151"/>
                    <a:gd name="T74" fmla="*/ 8 w 143"/>
                    <a:gd name="T75" fmla="*/ 24 h 151"/>
                    <a:gd name="T76" fmla="*/ 83 w 143"/>
                    <a:gd name="T77" fmla="*/ 24 h 151"/>
                    <a:gd name="T78" fmla="*/ 83 w 143"/>
                    <a:gd name="T79" fmla="*/ 75 h 151"/>
                    <a:gd name="T80" fmla="*/ 8 w 143"/>
                    <a:gd name="T81" fmla="*/ 75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43" h="151">
                      <a:moveTo>
                        <a:pt x="143" y="95"/>
                      </a:moveTo>
                      <a:lnTo>
                        <a:pt x="143" y="0"/>
                      </a:lnTo>
                      <a:lnTo>
                        <a:pt x="0" y="0"/>
                      </a:lnTo>
                      <a:lnTo>
                        <a:pt x="0" y="95"/>
                      </a:lnTo>
                      <a:lnTo>
                        <a:pt x="63" y="95"/>
                      </a:lnTo>
                      <a:lnTo>
                        <a:pt x="63" y="125"/>
                      </a:lnTo>
                      <a:lnTo>
                        <a:pt x="45" y="125"/>
                      </a:lnTo>
                      <a:lnTo>
                        <a:pt x="45" y="121"/>
                      </a:lnTo>
                      <a:lnTo>
                        <a:pt x="37" y="121"/>
                      </a:lnTo>
                      <a:lnTo>
                        <a:pt x="25" y="151"/>
                      </a:lnTo>
                      <a:lnTo>
                        <a:pt x="33" y="151"/>
                      </a:lnTo>
                      <a:lnTo>
                        <a:pt x="40" y="137"/>
                      </a:lnTo>
                      <a:lnTo>
                        <a:pt x="104" y="137"/>
                      </a:lnTo>
                      <a:lnTo>
                        <a:pt x="109" y="151"/>
                      </a:lnTo>
                      <a:lnTo>
                        <a:pt x="119" y="151"/>
                      </a:lnTo>
                      <a:lnTo>
                        <a:pt x="107" y="121"/>
                      </a:lnTo>
                      <a:lnTo>
                        <a:pt x="97" y="121"/>
                      </a:lnTo>
                      <a:lnTo>
                        <a:pt x="97" y="125"/>
                      </a:lnTo>
                      <a:lnTo>
                        <a:pt x="80" y="125"/>
                      </a:lnTo>
                      <a:lnTo>
                        <a:pt x="80" y="95"/>
                      </a:lnTo>
                      <a:lnTo>
                        <a:pt x="143" y="95"/>
                      </a:lnTo>
                      <a:close/>
                      <a:moveTo>
                        <a:pt x="92" y="28"/>
                      </a:moveTo>
                      <a:lnTo>
                        <a:pt x="133" y="28"/>
                      </a:lnTo>
                      <a:lnTo>
                        <a:pt x="133" y="37"/>
                      </a:lnTo>
                      <a:lnTo>
                        <a:pt x="92" y="37"/>
                      </a:lnTo>
                      <a:lnTo>
                        <a:pt x="92" y="28"/>
                      </a:lnTo>
                      <a:close/>
                      <a:moveTo>
                        <a:pt x="92" y="46"/>
                      </a:moveTo>
                      <a:lnTo>
                        <a:pt x="133" y="46"/>
                      </a:lnTo>
                      <a:lnTo>
                        <a:pt x="133" y="56"/>
                      </a:lnTo>
                      <a:lnTo>
                        <a:pt x="92" y="56"/>
                      </a:lnTo>
                      <a:lnTo>
                        <a:pt x="92" y="46"/>
                      </a:lnTo>
                      <a:close/>
                      <a:moveTo>
                        <a:pt x="92" y="63"/>
                      </a:moveTo>
                      <a:lnTo>
                        <a:pt x="133" y="63"/>
                      </a:lnTo>
                      <a:lnTo>
                        <a:pt x="133" y="74"/>
                      </a:lnTo>
                      <a:lnTo>
                        <a:pt x="92" y="74"/>
                      </a:lnTo>
                      <a:lnTo>
                        <a:pt x="92" y="63"/>
                      </a:lnTo>
                      <a:close/>
                      <a:moveTo>
                        <a:pt x="8" y="75"/>
                      </a:moveTo>
                      <a:lnTo>
                        <a:pt x="8" y="24"/>
                      </a:lnTo>
                      <a:lnTo>
                        <a:pt x="83" y="24"/>
                      </a:lnTo>
                      <a:lnTo>
                        <a:pt x="83" y="75"/>
                      </a:lnTo>
                      <a:lnTo>
                        <a:pt x="8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86" name="Freeform 149"/>
                <p:cNvSpPr>
                  <a:spLocks/>
                </p:cNvSpPr>
                <p:nvPr/>
              </p:nvSpPr>
              <p:spPr bwMode="auto">
                <a:xfrm>
                  <a:off x="5578330" y="1945898"/>
                  <a:ext cx="174705" cy="102328"/>
                </a:xfrm>
                <a:custGeom>
                  <a:avLst/>
                  <a:gdLst>
                    <a:gd name="T0" fmla="*/ 58 w 70"/>
                    <a:gd name="T1" fmla="*/ 12 h 41"/>
                    <a:gd name="T2" fmla="*/ 54 w 70"/>
                    <a:gd name="T3" fmla="*/ 20 h 41"/>
                    <a:gd name="T4" fmla="*/ 48 w 70"/>
                    <a:gd name="T5" fmla="*/ 16 h 41"/>
                    <a:gd name="T6" fmla="*/ 48 w 70"/>
                    <a:gd name="T7" fmla="*/ 16 h 41"/>
                    <a:gd name="T8" fmla="*/ 34 w 70"/>
                    <a:gd name="T9" fmla="*/ 8 h 41"/>
                    <a:gd name="T10" fmla="*/ 32 w 70"/>
                    <a:gd name="T11" fmla="*/ 12 h 41"/>
                    <a:gd name="T12" fmla="*/ 28 w 70"/>
                    <a:gd name="T13" fmla="*/ 20 h 41"/>
                    <a:gd name="T14" fmla="*/ 16 w 70"/>
                    <a:gd name="T15" fmla="*/ 12 h 41"/>
                    <a:gd name="T16" fmla="*/ 12 w 70"/>
                    <a:gd name="T17" fmla="*/ 17 h 41"/>
                    <a:gd name="T18" fmla="*/ 12 w 70"/>
                    <a:gd name="T19" fmla="*/ 17 h 41"/>
                    <a:gd name="T20" fmla="*/ 0 w 70"/>
                    <a:gd name="T21" fmla="*/ 37 h 41"/>
                    <a:gd name="T22" fmla="*/ 5 w 70"/>
                    <a:gd name="T23" fmla="*/ 41 h 41"/>
                    <a:gd name="T24" fmla="*/ 17 w 70"/>
                    <a:gd name="T25" fmla="*/ 21 h 41"/>
                    <a:gd name="T26" fmla="*/ 24 w 70"/>
                    <a:gd name="T27" fmla="*/ 25 h 41"/>
                    <a:gd name="T28" fmla="*/ 24 w 70"/>
                    <a:gd name="T29" fmla="*/ 25 h 41"/>
                    <a:gd name="T30" fmla="*/ 30 w 70"/>
                    <a:gd name="T31" fmla="*/ 29 h 41"/>
                    <a:gd name="T32" fmla="*/ 37 w 70"/>
                    <a:gd name="T33" fmla="*/ 17 h 41"/>
                    <a:gd name="T34" fmla="*/ 42 w 70"/>
                    <a:gd name="T35" fmla="*/ 21 h 41"/>
                    <a:gd name="T36" fmla="*/ 42 w 70"/>
                    <a:gd name="T37" fmla="*/ 21 h 41"/>
                    <a:gd name="T38" fmla="*/ 56 w 70"/>
                    <a:gd name="T39" fmla="*/ 28 h 41"/>
                    <a:gd name="T40" fmla="*/ 57 w 70"/>
                    <a:gd name="T41" fmla="*/ 28 h 41"/>
                    <a:gd name="T42" fmla="*/ 57 w 70"/>
                    <a:gd name="T43" fmla="*/ 28 h 41"/>
                    <a:gd name="T44" fmla="*/ 64 w 70"/>
                    <a:gd name="T45" fmla="*/ 17 h 41"/>
                    <a:gd name="T46" fmla="*/ 64 w 70"/>
                    <a:gd name="T47" fmla="*/ 17 h 41"/>
                    <a:gd name="T48" fmla="*/ 70 w 70"/>
                    <a:gd name="T49" fmla="*/ 4 h 41"/>
                    <a:gd name="T50" fmla="*/ 65 w 70"/>
                    <a:gd name="T51" fmla="*/ 0 h 41"/>
                    <a:gd name="T52" fmla="*/ 58 w 70"/>
                    <a:gd name="T53" fmla="*/ 12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0" h="41">
                      <a:moveTo>
                        <a:pt x="58" y="12"/>
                      </a:moveTo>
                      <a:lnTo>
                        <a:pt x="54" y="20"/>
                      </a:lnTo>
                      <a:lnTo>
                        <a:pt x="48" y="16"/>
                      </a:lnTo>
                      <a:lnTo>
                        <a:pt x="48" y="16"/>
                      </a:lnTo>
                      <a:lnTo>
                        <a:pt x="34" y="8"/>
                      </a:lnTo>
                      <a:lnTo>
                        <a:pt x="32" y="12"/>
                      </a:lnTo>
                      <a:lnTo>
                        <a:pt x="28" y="20"/>
                      </a:lnTo>
                      <a:lnTo>
                        <a:pt x="16" y="12"/>
                      </a:lnTo>
                      <a:lnTo>
                        <a:pt x="12" y="17"/>
                      </a:lnTo>
                      <a:lnTo>
                        <a:pt x="12" y="17"/>
                      </a:lnTo>
                      <a:lnTo>
                        <a:pt x="0" y="37"/>
                      </a:lnTo>
                      <a:lnTo>
                        <a:pt x="5" y="41"/>
                      </a:lnTo>
                      <a:lnTo>
                        <a:pt x="17" y="21"/>
                      </a:lnTo>
                      <a:lnTo>
                        <a:pt x="24" y="25"/>
                      </a:lnTo>
                      <a:lnTo>
                        <a:pt x="24" y="25"/>
                      </a:lnTo>
                      <a:lnTo>
                        <a:pt x="30" y="29"/>
                      </a:lnTo>
                      <a:lnTo>
                        <a:pt x="37" y="17"/>
                      </a:lnTo>
                      <a:lnTo>
                        <a:pt x="42" y="21"/>
                      </a:lnTo>
                      <a:lnTo>
                        <a:pt x="42" y="21"/>
                      </a:lnTo>
                      <a:lnTo>
                        <a:pt x="56" y="28"/>
                      </a:lnTo>
                      <a:lnTo>
                        <a:pt x="57" y="28"/>
                      </a:lnTo>
                      <a:lnTo>
                        <a:pt x="57" y="28"/>
                      </a:lnTo>
                      <a:lnTo>
                        <a:pt x="64" y="17"/>
                      </a:lnTo>
                      <a:lnTo>
                        <a:pt x="64" y="17"/>
                      </a:lnTo>
                      <a:lnTo>
                        <a:pt x="70" y="4"/>
                      </a:lnTo>
                      <a:lnTo>
                        <a:pt x="65" y="0"/>
                      </a:lnTo>
                      <a:lnTo>
                        <a:pt x="58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</p:grpSp>
        </p:grpSp>
        <p:sp>
          <p:nvSpPr>
            <p:cNvPr id="8" name="文本框 7"/>
            <p:cNvSpPr txBox="1"/>
            <p:nvPr/>
          </p:nvSpPr>
          <p:spPr>
            <a:xfrm>
              <a:off x="1805563" y="1153362"/>
              <a:ext cx="911275" cy="400110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altLang="zh-CN" sz="20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Move</a:t>
              </a:r>
              <a:endPara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99322" y="1518733"/>
              <a:ext cx="4168262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IF(x, y, 0, 0)THEN(w, y, 0, 0)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猴子移动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 = 0    </a:t>
              </a: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猴子没有站在箱子上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6250993-37A3-46EF-A858-704A9DD28947}"/>
              </a:ext>
            </a:extLst>
          </p:cNvPr>
          <p:cNvGrpSpPr/>
          <p:nvPr/>
        </p:nvGrpSpPr>
        <p:grpSpPr>
          <a:xfrm>
            <a:off x="795166" y="3483676"/>
            <a:ext cx="5660513" cy="2160800"/>
            <a:chOff x="795921" y="3483676"/>
            <a:chExt cx="5660513" cy="2160800"/>
          </a:xfrm>
        </p:grpSpPr>
        <p:grpSp>
          <p:nvGrpSpPr>
            <p:cNvPr id="3" name="组合 2"/>
            <p:cNvGrpSpPr/>
            <p:nvPr/>
          </p:nvGrpSpPr>
          <p:grpSpPr>
            <a:xfrm>
              <a:off x="795921" y="3486394"/>
              <a:ext cx="838200" cy="838200"/>
              <a:chOff x="3693695" y="3225466"/>
              <a:chExt cx="838200" cy="838200"/>
            </a:xfrm>
          </p:grpSpPr>
          <p:sp>
            <p:nvSpPr>
              <p:cNvPr id="53" name="Rounded Rectangle 15"/>
              <p:cNvSpPr/>
              <p:nvPr/>
            </p:nvSpPr>
            <p:spPr>
              <a:xfrm>
                <a:off x="3693695" y="3225466"/>
                <a:ext cx="838200" cy="838200"/>
              </a:xfrm>
              <a:prstGeom prst="roundRect">
                <a:avLst/>
              </a:prstGeom>
              <a:solidFill>
                <a:srgbClr val="202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3" name="Freeform 55"/>
              <p:cNvSpPr>
                <a:spLocks noEditPoints="1"/>
              </p:cNvSpPr>
              <p:nvPr/>
            </p:nvSpPr>
            <p:spPr bwMode="auto">
              <a:xfrm>
                <a:off x="3898158" y="3419946"/>
                <a:ext cx="429274" cy="449241"/>
              </a:xfrm>
              <a:custGeom>
                <a:avLst/>
                <a:gdLst>
                  <a:gd name="T0" fmla="*/ 83 w 129"/>
                  <a:gd name="T1" fmla="*/ 92 h 135"/>
                  <a:gd name="T2" fmla="*/ 127 w 129"/>
                  <a:gd name="T3" fmla="*/ 26 h 135"/>
                  <a:gd name="T4" fmla="*/ 127 w 129"/>
                  <a:gd name="T5" fmla="*/ 21 h 135"/>
                  <a:gd name="T6" fmla="*/ 117 w 129"/>
                  <a:gd name="T7" fmla="*/ 10 h 135"/>
                  <a:gd name="T8" fmla="*/ 112 w 129"/>
                  <a:gd name="T9" fmla="*/ 10 h 135"/>
                  <a:gd name="T10" fmla="*/ 107 w 129"/>
                  <a:gd name="T11" fmla="*/ 16 h 135"/>
                  <a:gd name="T12" fmla="*/ 101 w 129"/>
                  <a:gd name="T13" fmla="*/ 16 h 135"/>
                  <a:gd name="T14" fmla="*/ 101 w 129"/>
                  <a:gd name="T15" fmla="*/ 0 h 135"/>
                  <a:gd name="T16" fmla="*/ 27 w 129"/>
                  <a:gd name="T17" fmla="*/ 0 h 135"/>
                  <a:gd name="T18" fmla="*/ 27 w 129"/>
                  <a:gd name="T19" fmla="*/ 16 h 135"/>
                  <a:gd name="T20" fmla="*/ 22 w 129"/>
                  <a:gd name="T21" fmla="*/ 16 h 135"/>
                  <a:gd name="T22" fmla="*/ 17 w 129"/>
                  <a:gd name="T23" fmla="*/ 10 h 135"/>
                  <a:gd name="T24" fmla="*/ 12 w 129"/>
                  <a:gd name="T25" fmla="*/ 10 h 135"/>
                  <a:gd name="T26" fmla="*/ 1 w 129"/>
                  <a:gd name="T27" fmla="*/ 21 h 135"/>
                  <a:gd name="T28" fmla="*/ 1 w 129"/>
                  <a:gd name="T29" fmla="*/ 26 h 135"/>
                  <a:gd name="T30" fmla="*/ 46 w 129"/>
                  <a:gd name="T31" fmla="*/ 92 h 135"/>
                  <a:gd name="T32" fmla="*/ 59 w 129"/>
                  <a:gd name="T33" fmla="*/ 98 h 135"/>
                  <a:gd name="T34" fmla="*/ 59 w 129"/>
                  <a:gd name="T35" fmla="*/ 103 h 135"/>
                  <a:gd name="T36" fmla="*/ 54 w 129"/>
                  <a:gd name="T37" fmla="*/ 106 h 135"/>
                  <a:gd name="T38" fmla="*/ 59 w 129"/>
                  <a:gd name="T39" fmla="*/ 108 h 135"/>
                  <a:gd name="T40" fmla="*/ 59 w 129"/>
                  <a:gd name="T41" fmla="*/ 114 h 135"/>
                  <a:gd name="T42" fmla="*/ 54 w 129"/>
                  <a:gd name="T43" fmla="*/ 119 h 135"/>
                  <a:gd name="T44" fmla="*/ 48 w 129"/>
                  <a:gd name="T45" fmla="*/ 124 h 135"/>
                  <a:gd name="T46" fmla="*/ 43 w 129"/>
                  <a:gd name="T47" fmla="*/ 129 h 135"/>
                  <a:gd name="T48" fmla="*/ 49 w 129"/>
                  <a:gd name="T49" fmla="*/ 135 h 135"/>
                  <a:gd name="T50" fmla="*/ 80 w 129"/>
                  <a:gd name="T51" fmla="*/ 135 h 135"/>
                  <a:gd name="T52" fmla="*/ 85 w 129"/>
                  <a:gd name="T53" fmla="*/ 129 h 135"/>
                  <a:gd name="T54" fmla="*/ 80 w 129"/>
                  <a:gd name="T55" fmla="*/ 124 h 135"/>
                  <a:gd name="T56" fmla="*/ 74 w 129"/>
                  <a:gd name="T57" fmla="*/ 119 h 135"/>
                  <a:gd name="T58" fmla="*/ 69 w 129"/>
                  <a:gd name="T59" fmla="*/ 114 h 135"/>
                  <a:gd name="T60" fmla="*/ 69 w 129"/>
                  <a:gd name="T61" fmla="*/ 108 h 135"/>
                  <a:gd name="T62" fmla="*/ 75 w 129"/>
                  <a:gd name="T63" fmla="*/ 106 h 135"/>
                  <a:gd name="T64" fmla="*/ 69 w 129"/>
                  <a:gd name="T65" fmla="*/ 103 h 135"/>
                  <a:gd name="T66" fmla="*/ 69 w 129"/>
                  <a:gd name="T67" fmla="*/ 98 h 135"/>
                  <a:gd name="T68" fmla="*/ 83 w 129"/>
                  <a:gd name="T69" fmla="*/ 92 h 135"/>
                  <a:gd name="T70" fmla="*/ 101 w 129"/>
                  <a:gd name="T71" fmla="*/ 21 h 135"/>
                  <a:gd name="T72" fmla="*/ 107 w 129"/>
                  <a:gd name="T73" fmla="*/ 21 h 135"/>
                  <a:gd name="T74" fmla="*/ 112 w 129"/>
                  <a:gd name="T75" fmla="*/ 16 h 135"/>
                  <a:gd name="T76" fmla="*/ 117 w 129"/>
                  <a:gd name="T77" fmla="*/ 21 h 135"/>
                  <a:gd name="T78" fmla="*/ 117 w 129"/>
                  <a:gd name="T79" fmla="*/ 26 h 135"/>
                  <a:gd name="T80" fmla="*/ 91 w 129"/>
                  <a:gd name="T81" fmla="*/ 71 h 135"/>
                  <a:gd name="T82" fmla="*/ 101 w 129"/>
                  <a:gd name="T83" fmla="*/ 21 h 135"/>
                  <a:gd name="T84" fmla="*/ 36 w 129"/>
                  <a:gd name="T85" fmla="*/ 72 h 135"/>
                  <a:gd name="T86" fmla="*/ 10 w 129"/>
                  <a:gd name="T87" fmla="*/ 27 h 135"/>
                  <a:gd name="T88" fmla="*/ 10 w 129"/>
                  <a:gd name="T89" fmla="*/ 22 h 135"/>
                  <a:gd name="T90" fmla="*/ 15 w 129"/>
                  <a:gd name="T91" fmla="*/ 17 h 135"/>
                  <a:gd name="T92" fmla="*/ 20 w 129"/>
                  <a:gd name="T93" fmla="*/ 22 h 135"/>
                  <a:gd name="T94" fmla="*/ 26 w 129"/>
                  <a:gd name="T95" fmla="*/ 22 h 135"/>
                  <a:gd name="T96" fmla="*/ 36 w 129"/>
                  <a:gd name="T97" fmla="*/ 7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9" h="135">
                    <a:moveTo>
                      <a:pt x="83" y="92"/>
                    </a:moveTo>
                    <a:cubicBezTo>
                      <a:pt x="129" y="63"/>
                      <a:pt x="127" y="26"/>
                      <a:pt x="127" y="26"/>
                    </a:cubicBezTo>
                    <a:cubicBezTo>
                      <a:pt x="127" y="21"/>
                      <a:pt x="127" y="21"/>
                      <a:pt x="127" y="21"/>
                    </a:cubicBezTo>
                    <a:cubicBezTo>
                      <a:pt x="127" y="21"/>
                      <a:pt x="128" y="10"/>
                      <a:pt x="117" y="10"/>
                    </a:cubicBezTo>
                    <a:cubicBezTo>
                      <a:pt x="114" y="10"/>
                      <a:pt x="112" y="10"/>
                      <a:pt x="112" y="10"/>
                    </a:cubicBezTo>
                    <a:cubicBezTo>
                      <a:pt x="107" y="10"/>
                      <a:pt x="107" y="16"/>
                      <a:pt x="107" y="16"/>
                    </a:cubicBezTo>
                    <a:cubicBezTo>
                      <a:pt x="107" y="16"/>
                      <a:pt x="104" y="16"/>
                      <a:pt x="101" y="16"/>
                    </a:cubicBezTo>
                    <a:cubicBezTo>
                      <a:pt x="101" y="12"/>
                      <a:pt x="101" y="0"/>
                      <a:pt x="101" y="0"/>
                    </a:cubicBezTo>
                    <a:cubicBezTo>
                      <a:pt x="56" y="7"/>
                      <a:pt x="27" y="0"/>
                      <a:pt x="27" y="0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3" y="16"/>
                      <a:pt x="22" y="16"/>
                      <a:pt x="22" y="16"/>
                    </a:cubicBezTo>
                    <a:cubicBezTo>
                      <a:pt x="22" y="16"/>
                      <a:pt x="22" y="10"/>
                      <a:pt x="17" y="10"/>
                    </a:cubicBezTo>
                    <a:cubicBezTo>
                      <a:pt x="17" y="10"/>
                      <a:pt x="15" y="10"/>
                      <a:pt x="12" y="10"/>
                    </a:cubicBezTo>
                    <a:cubicBezTo>
                      <a:pt x="1" y="10"/>
                      <a:pt x="1" y="21"/>
                      <a:pt x="1" y="21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0" y="63"/>
                      <a:pt x="46" y="92"/>
                    </a:cubicBezTo>
                    <a:cubicBezTo>
                      <a:pt x="46" y="92"/>
                      <a:pt x="52" y="98"/>
                      <a:pt x="59" y="98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9" y="103"/>
                      <a:pt x="54" y="103"/>
                      <a:pt x="54" y="106"/>
                    </a:cubicBezTo>
                    <a:cubicBezTo>
                      <a:pt x="54" y="109"/>
                      <a:pt x="59" y="108"/>
                      <a:pt x="59" y="108"/>
                    </a:cubicBezTo>
                    <a:cubicBezTo>
                      <a:pt x="59" y="114"/>
                      <a:pt x="59" y="114"/>
                      <a:pt x="59" y="114"/>
                    </a:cubicBezTo>
                    <a:cubicBezTo>
                      <a:pt x="59" y="114"/>
                      <a:pt x="58" y="119"/>
                      <a:pt x="54" y="119"/>
                    </a:cubicBezTo>
                    <a:cubicBezTo>
                      <a:pt x="54" y="124"/>
                      <a:pt x="48" y="124"/>
                      <a:pt x="48" y="124"/>
                    </a:cubicBezTo>
                    <a:cubicBezTo>
                      <a:pt x="48" y="124"/>
                      <a:pt x="43" y="125"/>
                      <a:pt x="43" y="129"/>
                    </a:cubicBezTo>
                    <a:cubicBezTo>
                      <a:pt x="43" y="129"/>
                      <a:pt x="42" y="135"/>
                      <a:pt x="49" y="135"/>
                    </a:cubicBezTo>
                    <a:cubicBezTo>
                      <a:pt x="56" y="135"/>
                      <a:pt x="80" y="135"/>
                      <a:pt x="80" y="135"/>
                    </a:cubicBezTo>
                    <a:cubicBezTo>
                      <a:pt x="85" y="135"/>
                      <a:pt x="85" y="129"/>
                      <a:pt x="85" y="129"/>
                    </a:cubicBezTo>
                    <a:cubicBezTo>
                      <a:pt x="85" y="129"/>
                      <a:pt x="85" y="124"/>
                      <a:pt x="80" y="124"/>
                    </a:cubicBezTo>
                    <a:cubicBezTo>
                      <a:pt x="74" y="124"/>
                      <a:pt x="74" y="119"/>
                      <a:pt x="74" y="119"/>
                    </a:cubicBezTo>
                    <a:cubicBezTo>
                      <a:pt x="74" y="119"/>
                      <a:pt x="69" y="119"/>
                      <a:pt x="69" y="114"/>
                    </a:cubicBezTo>
                    <a:cubicBezTo>
                      <a:pt x="69" y="108"/>
                      <a:pt x="69" y="108"/>
                      <a:pt x="69" y="108"/>
                    </a:cubicBezTo>
                    <a:cubicBezTo>
                      <a:pt x="69" y="108"/>
                      <a:pt x="75" y="109"/>
                      <a:pt x="75" y="106"/>
                    </a:cubicBezTo>
                    <a:cubicBezTo>
                      <a:pt x="75" y="103"/>
                      <a:pt x="69" y="103"/>
                      <a:pt x="69" y="103"/>
                    </a:cubicBezTo>
                    <a:cubicBezTo>
                      <a:pt x="69" y="98"/>
                      <a:pt x="69" y="98"/>
                      <a:pt x="69" y="98"/>
                    </a:cubicBezTo>
                    <a:cubicBezTo>
                      <a:pt x="75" y="98"/>
                      <a:pt x="79" y="96"/>
                      <a:pt x="83" y="92"/>
                    </a:cubicBezTo>
                    <a:close/>
                    <a:moveTo>
                      <a:pt x="101" y="21"/>
                    </a:moveTo>
                    <a:cubicBezTo>
                      <a:pt x="103" y="21"/>
                      <a:pt x="107" y="21"/>
                      <a:pt x="107" y="21"/>
                    </a:cubicBezTo>
                    <a:cubicBezTo>
                      <a:pt x="112" y="21"/>
                      <a:pt x="112" y="16"/>
                      <a:pt x="112" y="16"/>
                    </a:cubicBezTo>
                    <a:cubicBezTo>
                      <a:pt x="117" y="16"/>
                      <a:pt x="117" y="21"/>
                      <a:pt x="117" y="21"/>
                    </a:cubicBezTo>
                    <a:cubicBezTo>
                      <a:pt x="117" y="26"/>
                      <a:pt x="117" y="26"/>
                      <a:pt x="117" y="26"/>
                    </a:cubicBezTo>
                    <a:cubicBezTo>
                      <a:pt x="117" y="26"/>
                      <a:pt x="116" y="47"/>
                      <a:pt x="91" y="71"/>
                    </a:cubicBezTo>
                    <a:cubicBezTo>
                      <a:pt x="96" y="61"/>
                      <a:pt x="101" y="38"/>
                      <a:pt x="101" y="21"/>
                    </a:cubicBezTo>
                    <a:close/>
                    <a:moveTo>
                      <a:pt x="36" y="72"/>
                    </a:moveTo>
                    <a:cubicBezTo>
                      <a:pt x="11" y="48"/>
                      <a:pt x="10" y="27"/>
                      <a:pt x="10" y="27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17"/>
                      <a:pt x="15" y="17"/>
                    </a:cubicBezTo>
                    <a:cubicBezTo>
                      <a:pt x="15" y="17"/>
                      <a:pt x="15" y="22"/>
                      <a:pt x="20" y="22"/>
                    </a:cubicBezTo>
                    <a:cubicBezTo>
                      <a:pt x="20" y="22"/>
                      <a:pt x="24" y="22"/>
                      <a:pt x="26" y="22"/>
                    </a:cubicBezTo>
                    <a:cubicBezTo>
                      <a:pt x="26" y="39"/>
                      <a:pt x="30" y="62"/>
                      <a:pt x="36" y="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CEA1AF6-BFF4-4097-923F-7C0B96E2630D}"/>
                </a:ext>
              </a:extLst>
            </p:cNvPr>
            <p:cNvGrpSpPr/>
            <p:nvPr/>
          </p:nvGrpSpPr>
          <p:grpSpPr>
            <a:xfrm>
              <a:off x="1800077" y="3483676"/>
              <a:ext cx="4656357" cy="2160800"/>
              <a:chOff x="1800077" y="3483676"/>
              <a:chExt cx="4656357" cy="2160800"/>
            </a:xfrm>
          </p:grpSpPr>
          <p:sp>
            <p:nvSpPr>
              <p:cNvPr id="89" name="文本框 88"/>
              <p:cNvSpPr txBox="1"/>
              <p:nvPr/>
            </p:nvSpPr>
            <p:spPr>
              <a:xfrm>
                <a:off x="1806318" y="3483676"/>
                <a:ext cx="931665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Climb</a:t>
                </a:r>
                <a:endParaRPr lang="zh-CN" altLang="en-US" sz="20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1800077" y="3849048"/>
                <a:ext cx="4656357" cy="179542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IF(x, x, 0, 0)THEN(x, x, 1, 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itchFamily="34" charset="-122"/>
                  </a:rPr>
                  <a:t>猴子爬箱子</a:t>
                </a:r>
                <a:endParaRPr lang="en-US" altLang="zh-CN" sz="16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state.monkey.equals(state.box)&amp;&amp;</a:t>
                </a:r>
                <a:endParaRPr lang="en-US" altLang="zh-CN" sz="16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state.on==0</a:t>
                </a:r>
              </a:p>
              <a:p>
                <a:r>
                  <a:rPr lang="zh-CN" altLang="en-US" sz="1600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猴子站的位置与箱子相同，</a:t>
                </a:r>
                <a:endParaRPr lang="en-US" altLang="zh-CN" sz="16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猴子不站在箱子上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sz="1467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endParaRPr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F9C77B5-5AA6-48A9-B6D6-5A98E138B7AE}"/>
              </a:ext>
            </a:extLst>
          </p:cNvPr>
          <p:cNvGrpSpPr/>
          <p:nvPr/>
        </p:nvGrpSpPr>
        <p:grpSpPr>
          <a:xfrm>
            <a:off x="6024114" y="1025211"/>
            <a:ext cx="6778884" cy="2160800"/>
            <a:chOff x="6024114" y="1025211"/>
            <a:chExt cx="6778884" cy="2160800"/>
          </a:xfrm>
        </p:grpSpPr>
        <p:grpSp>
          <p:nvGrpSpPr>
            <p:cNvPr id="4" name="组合 3"/>
            <p:cNvGrpSpPr/>
            <p:nvPr/>
          </p:nvGrpSpPr>
          <p:grpSpPr>
            <a:xfrm>
              <a:off x="6024114" y="1037388"/>
              <a:ext cx="838200" cy="838200"/>
              <a:chOff x="6226075" y="1876644"/>
              <a:chExt cx="838200" cy="838200"/>
            </a:xfrm>
          </p:grpSpPr>
          <p:sp>
            <p:nvSpPr>
              <p:cNvPr id="51" name="Rounded Rectangle 11"/>
              <p:cNvSpPr/>
              <p:nvPr/>
            </p:nvSpPr>
            <p:spPr>
              <a:xfrm>
                <a:off x="6226075" y="1876644"/>
                <a:ext cx="838200" cy="838200"/>
              </a:xfrm>
              <a:prstGeom prst="roundRect">
                <a:avLst/>
              </a:prstGeom>
              <a:solidFill>
                <a:srgbClr val="57C6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grpSp>
            <p:nvGrpSpPr>
              <p:cNvPr id="57" name="Group 24"/>
              <p:cNvGrpSpPr/>
              <p:nvPr/>
            </p:nvGrpSpPr>
            <p:grpSpPr>
              <a:xfrm>
                <a:off x="6439272" y="2107312"/>
                <a:ext cx="411805" cy="376863"/>
                <a:chOff x="6726389" y="1486674"/>
                <a:chExt cx="411805" cy="376863"/>
              </a:xfrm>
              <a:solidFill>
                <a:schemeClr val="bg1"/>
              </a:solidFill>
            </p:grpSpPr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auto">
                <a:xfrm>
                  <a:off x="6773808" y="1786168"/>
                  <a:ext cx="44924" cy="4242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59" name="Oval 53"/>
                <p:cNvSpPr>
                  <a:spLocks noChangeArrowheads="1"/>
                </p:cNvSpPr>
                <p:nvPr/>
              </p:nvSpPr>
              <p:spPr bwMode="auto">
                <a:xfrm>
                  <a:off x="6748851" y="1836083"/>
                  <a:ext cx="24958" cy="27454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60" name="Freeform 54"/>
                <p:cNvSpPr>
                  <a:spLocks/>
                </p:cNvSpPr>
                <p:nvPr/>
              </p:nvSpPr>
              <p:spPr bwMode="auto">
                <a:xfrm>
                  <a:off x="6726389" y="1486674"/>
                  <a:ext cx="411805" cy="292007"/>
                </a:xfrm>
                <a:custGeom>
                  <a:avLst/>
                  <a:gdLst>
                    <a:gd name="T0" fmla="*/ 124 w 124"/>
                    <a:gd name="T1" fmla="*/ 34 h 88"/>
                    <a:gd name="T2" fmla="*/ 99 w 124"/>
                    <a:gd name="T3" fmla="*/ 9 h 88"/>
                    <a:gd name="T4" fmla="*/ 93 w 124"/>
                    <a:gd name="T5" fmla="*/ 10 h 88"/>
                    <a:gd name="T6" fmla="*/ 74 w 124"/>
                    <a:gd name="T7" fmla="*/ 0 h 88"/>
                    <a:gd name="T8" fmla="*/ 60 w 124"/>
                    <a:gd name="T9" fmla="*/ 5 h 88"/>
                    <a:gd name="T10" fmla="*/ 46 w 124"/>
                    <a:gd name="T11" fmla="*/ 0 h 88"/>
                    <a:gd name="T12" fmla="*/ 31 w 124"/>
                    <a:gd name="T13" fmla="*/ 5 h 88"/>
                    <a:gd name="T14" fmla="*/ 25 w 124"/>
                    <a:gd name="T15" fmla="*/ 5 h 88"/>
                    <a:gd name="T16" fmla="*/ 0 w 124"/>
                    <a:gd name="T17" fmla="*/ 30 h 88"/>
                    <a:gd name="T18" fmla="*/ 3 w 124"/>
                    <a:gd name="T19" fmla="*/ 43 h 88"/>
                    <a:gd name="T20" fmla="*/ 0 w 124"/>
                    <a:gd name="T21" fmla="*/ 55 h 88"/>
                    <a:gd name="T22" fmla="*/ 25 w 124"/>
                    <a:gd name="T23" fmla="*/ 80 h 88"/>
                    <a:gd name="T24" fmla="*/ 28 w 124"/>
                    <a:gd name="T25" fmla="*/ 80 h 88"/>
                    <a:gd name="T26" fmla="*/ 46 w 124"/>
                    <a:gd name="T27" fmla="*/ 88 h 88"/>
                    <a:gd name="T28" fmla="*/ 64 w 124"/>
                    <a:gd name="T29" fmla="*/ 80 h 88"/>
                    <a:gd name="T30" fmla="*/ 79 w 124"/>
                    <a:gd name="T31" fmla="*/ 85 h 88"/>
                    <a:gd name="T32" fmla="*/ 104 w 124"/>
                    <a:gd name="T33" fmla="*/ 60 h 88"/>
                    <a:gd name="T34" fmla="*/ 104 w 124"/>
                    <a:gd name="T35" fmla="*/ 59 h 88"/>
                    <a:gd name="T36" fmla="*/ 124 w 124"/>
                    <a:gd name="T37" fmla="*/ 34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24" h="88">
                      <a:moveTo>
                        <a:pt x="124" y="34"/>
                      </a:moveTo>
                      <a:cubicBezTo>
                        <a:pt x="124" y="21"/>
                        <a:pt x="113" y="9"/>
                        <a:pt x="99" y="9"/>
                      </a:cubicBezTo>
                      <a:cubicBezTo>
                        <a:pt x="97" y="9"/>
                        <a:pt x="95" y="10"/>
                        <a:pt x="93" y="10"/>
                      </a:cubicBezTo>
                      <a:cubicBezTo>
                        <a:pt x="89" y="4"/>
                        <a:pt x="82" y="0"/>
                        <a:pt x="74" y="0"/>
                      </a:cubicBezTo>
                      <a:cubicBezTo>
                        <a:pt x="69" y="0"/>
                        <a:pt x="64" y="2"/>
                        <a:pt x="60" y="5"/>
                      </a:cubicBezTo>
                      <a:cubicBezTo>
                        <a:pt x="56" y="2"/>
                        <a:pt x="51" y="0"/>
                        <a:pt x="46" y="0"/>
                      </a:cubicBezTo>
                      <a:cubicBezTo>
                        <a:pt x="40" y="0"/>
                        <a:pt x="35" y="2"/>
                        <a:pt x="31" y="5"/>
                      </a:cubicBezTo>
                      <a:cubicBezTo>
                        <a:pt x="29" y="5"/>
                        <a:pt x="27" y="5"/>
                        <a:pt x="25" y="5"/>
                      </a:cubicBezTo>
                      <a:cubicBezTo>
                        <a:pt x="11" y="5"/>
                        <a:pt x="0" y="16"/>
                        <a:pt x="0" y="30"/>
                      </a:cubicBezTo>
                      <a:cubicBezTo>
                        <a:pt x="0" y="35"/>
                        <a:pt x="1" y="39"/>
                        <a:pt x="3" y="43"/>
                      </a:cubicBezTo>
                      <a:cubicBezTo>
                        <a:pt x="1" y="46"/>
                        <a:pt x="0" y="51"/>
                        <a:pt x="0" y="55"/>
                      </a:cubicBezTo>
                      <a:cubicBezTo>
                        <a:pt x="0" y="69"/>
                        <a:pt x="11" y="80"/>
                        <a:pt x="25" y="80"/>
                      </a:cubicBezTo>
                      <a:cubicBezTo>
                        <a:pt x="26" y="80"/>
                        <a:pt x="27" y="80"/>
                        <a:pt x="28" y="80"/>
                      </a:cubicBezTo>
                      <a:cubicBezTo>
                        <a:pt x="32" y="85"/>
                        <a:pt x="39" y="88"/>
                        <a:pt x="46" y="88"/>
                      </a:cubicBezTo>
                      <a:cubicBezTo>
                        <a:pt x="53" y="88"/>
                        <a:pt x="59" y="85"/>
                        <a:pt x="64" y="80"/>
                      </a:cubicBezTo>
                      <a:cubicBezTo>
                        <a:pt x="68" y="83"/>
                        <a:pt x="73" y="85"/>
                        <a:pt x="79" y="85"/>
                      </a:cubicBezTo>
                      <a:cubicBezTo>
                        <a:pt x="92" y="85"/>
                        <a:pt x="104" y="74"/>
                        <a:pt x="104" y="60"/>
                      </a:cubicBezTo>
                      <a:cubicBezTo>
                        <a:pt x="104" y="60"/>
                        <a:pt x="104" y="59"/>
                        <a:pt x="104" y="59"/>
                      </a:cubicBezTo>
                      <a:cubicBezTo>
                        <a:pt x="115" y="57"/>
                        <a:pt x="124" y="47"/>
                        <a:pt x="124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</p:grp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A75F267-D515-495D-843D-123598FD040C}"/>
                </a:ext>
              </a:extLst>
            </p:cNvPr>
            <p:cNvGrpSpPr/>
            <p:nvPr/>
          </p:nvGrpSpPr>
          <p:grpSpPr>
            <a:xfrm>
              <a:off x="7095120" y="1025211"/>
              <a:ext cx="5707878" cy="2160800"/>
              <a:chOff x="7095120" y="1025211"/>
              <a:chExt cx="5707878" cy="2160800"/>
            </a:xfrm>
          </p:grpSpPr>
          <p:sp>
            <p:nvSpPr>
              <p:cNvPr id="93" name="文本框 92"/>
              <p:cNvSpPr txBox="1"/>
              <p:nvPr/>
            </p:nvSpPr>
            <p:spPr>
              <a:xfrm>
                <a:off x="7101361" y="1025211"/>
                <a:ext cx="811441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Push</a:t>
                </a:r>
                <a:endParaRPr lang="zh-CN" altLang="en-US" sz="20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7095120" y="1390583"/>
                <a:ext cx="5707878" cy="179542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IF(x, x, 0, 0)THEN(z, z, 0, 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itchFamily="34" charset="-122"/>
                  </a:rPr>
                  <a:t>猴子推箱子</a:t>
                </a:r>
                <a:endParaRPr lang="en-US" altLang="zh-CN" sz="16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state.monkey.equals(state.box)</a:t>
                </a:r>
                <a:endParaRPr lang="en-US" altLang="zh-CN" sz="16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&amp;&amp;state.on==0&amp;&amp;state.getbanana==0</a:t>
                </a:r>
              </a:p>
              <a:p>
                <a:r>
                  <a:rPr lang="zh-CN" altLang="en-US" sz="1600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猴子站的位置与箱子相同，</a:t>
                </a:r>
                <a:endParaRPr lang="en-US" altLang="zh-CN" sz="16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600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lang="zh-CN" altLang="en-US" sz="1600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猴子不站在箱子上，并且猴子手上没拿着东西</a:t>
                </a:r>
              </a:p>
              <a:p>
                <a:endParaRPr lang="zh-CN" altLang="en-US" sz="1467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endParaRPr>
              </a:p>
            </p:txBody>
          </p:sp>
        </p:grpSp>
      </p:grpSp>
      <p:sp>
        <p:nvSpPr>
          <p:cNvPr id="47" name="Rectangle 4"/>
          <p:cNvSpPr txBox="1">
            <a:spLocks noChangeArrowheads="1"/>
          </p:cNvSpPr>
          <p:nvPr/>
        </p:nvSpPr>
        <p:spPr bwMode="auto">
          <a:xfrm>
            <a:off x="-7598" y="7101408"/>
            <a:ext cx="12199599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667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浏览更多搜索：</a:t>
            </a:r>
            <a:r>
              <a:rPr lang="en-US" altLang="zh-CN" sz="2667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COOLLA       </a:t>
            </a:r>
            <a:r>
              <a:rPr lang="zh-CN" altLang="en-US" sz="26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技术支持、合作、定制</a:t>
            </a:r>
            <a:r>
              <a:rPr lang="en-US" altLang="zh-CN" sz="26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6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 </a:t>
            </a:r>
            <a:r>
              <a:rPr lang="en-US" altLang="zh-CN" sz="266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QQ:34865632</a:t>
            </a:r>
            <a:endParaRPr lang="zh-CN" altLang="zh-CN" sz="2667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3">
            <a:extLst>
              <a:ext uri="{FF2B5EF4-FFF2-40B4-BE49-F238E27FC236}">
                <a16:creationId xmlns:a16="http://schemas.microsoft.com/office/drawing/2014/main" id="{D4225290-AE22-450C-B104-9907264E4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96" y="133013"/>
            <a:ext cx="96139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规则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C932EA6-1BB8-4867-9EF6-CDAEA8EA2969}"/>
              </a:ext>
            </a:extLst>
          </p:cNvPr>
          <p:cNvSpPr/>
          <p:nvPr/>
        </p:nvSpPr>
        <p:spPr>
          <a:xfrm>
            <a:off x="296645" y="6533965"/>
            <a:ext cx="2739518" cy="31515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E25DBB6-7ED9-4229-BEF7-2ABC494AF2BC}"/>
              </a:ext>
            </a:extLst>
          </p:cNvPr>
          <p:cNvGrpSpPr/>
          <p:nvPr/>
        </p:nvGrpSpPr>
        <p:grpSpPr>
          <a:xfrm>
            <a:off x="6024114" y="3468522"/>
            <a:ext cx="5189418" cy="2160799"/>
            <a:chOff x="6024114" y="3468522"/>
            <a:chExt cx="5189418" cy="2160799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739F6EA-97B3-42EB-93C5-E2DD7298D7E6}"/>
                </a:ext>
              </a:extLst>
            </p:cNvPr>
            <p:cNvGrpSpPr/>
            <p:nvPr/>
          </p:nvGrpSpPr>
          <p:grpSpPr>
            <a:xfrm>
              <a:off x="7109778" y="3468522"/>
              <a:ext cx="4103754" cy="2160799"/>
              <a:chOff x="7096982" y="3379858"/>
              <a:chExt cx="4103754" cy="2160799"/>
            </a:xfrm>
          </p:grpSpPr>
          <p:sp>
            <p:nvSpPr>
              <p:cNvPr id="95" name="文本框 94"/>
              <p:cNvSpPr txBox="1"/>
              <p:nvPr/>
            </p:nvSpPr>
            <p:spPr>
              <a:xfrm>
                <a:off x="7105422" y="3379858"/>
                <a:ext cx="858795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Get</a:t>
                </a:r>
                <a:endParaRPr lang="zh-CN" altLang="en-US" sz="20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7096982" y="3745229"/>
                <a:ext cx="4103754" cy="179542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IF(x, x, 1, 0)&amp;&amp;(x = C)THEN(x, x, 1, 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itchFamily="34" charset="-122"/>
                  </a:rPr>
                  <a:t>猴子抓香蕉</a:t>
                </a:r>
                <a:endParaRPr lang="en-US" altLang="zh-CN" sz="16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state.box=='C'&amp;&amp;state.monkey=='C'&amp;&amp;state.on==1&amp;&amp;this.flag==false</a:t>
                </a:r>
              </a:p>
              <a:p>
                <a:r>
                  <a:rPr lang="zh-CN" altLang="en-US" sz="1600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猴子与箱子都在香蕉在的地方，</a:t>
                </a:r>
                <a:endParaRPr lang="en-US" altLang="zh-CN" sz="16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600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lang="zh-CN" altLang="en-US" sz="1600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且猴子站在箱子上</a:t>
                </a:r>
              </a:p>
              <a:p>
                <a:endParaRPr lang="zh-CN" altLang="en-US" sz="1467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endParaRP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0AF164D9-B6FC-44A2-9838-BD25CE91C1A6}"/>
                </a:ext>
              </a:extLst>
            </p:cNvPr>
            <p:cNvGrpSpPr/>
            <p:nvPr/>
          </p:nvGrpSpPr>
          <p:grpSpPr>
            <a:xfrm>
              <a:off x="6024114" y="3486394"/>
              <a:ext cx="830997" cy="830997"/>
              <a:chOff x="6226075" y="3225466"/>
              <a:chExt cx="838200" cy="838200"/>
            </a:xfrm>
          </p:grpSpPr>
          <p:sp>
            <p:nvSpPr>
              <p:cNvPr id="62" name="Rounded Rectangle 17">
                <a:extLst>
                  <a:ext uri="{FF2B5EF4-FFF2-40B4-BE49-F238E27FC236}">
                    <a16:creationId xmlns:a16="http://schemas.microsoft.com/office/drawing/2014/main" id="{A81088A8-E076-4C04-A36D-EB667F97FA19}"/>
                  </a:ext>
                </a:extLst>
              </p:cNvPr>
              <p:cNvSpPr/>
              <p:nvPr/>
            </p:nvSpPr>
            <p:spPr>
              <a:xfrm>
                <a:off x="6226075" y="3225466"/>
                <a:ext cx="838200" cy="838200"/>
              </a:xfrm>
              <a:prstGeom prst="roundRect">
                <a:avLst/>
              </a:prstGeom>
              <a:solidFill>
                <a:srgbClr val="202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29">
                <a:extLst>
                  <a:ext uri="{FF2B5EF4-FFF2-40B4-BE49-F238E27FC236}">
                    <a16:creationId xmlns:a16="http://schemas.microsoft.com/office/drawing/2014/main" id="{33D10C5A-9F31-481D-B929-375733B5600D}"/>
                  </a:ext>
                </a:extLst>
              </p:cNvPr>
              <p:cNvGrpSpPr/>
              <p:nvPr/>
            </p:nvGrpSpPr>
            <p:grpSpPr>
              <a:xfrm>
                <a:off x="6482949" y="3448336"/>
                <a:ext cx="324452" cy="406813"/>
                <a:chOff x="5106627" y="2260366"/>
                <a:chExt cx="324452" cy="406813"/>
              </a:xfrm>
              <a:solidFill>
                <a:schemeClr val="bg1"/>
              </a:solidFill>
            </p:grpSpPr>
            <p:sp>
              <p:nvSpPr>
                <p:cNvPr id="64" name="Freeform 80">
                  <a:extLst>
                    <a:ext uri="{FF2B5EF4-FFF2-40B4-BE49-F238E27FC236}">
                      <a16:creationId xmlns:a16="http://schemas.microsoft.com/office/drawing/2014/main" id="{D90E8A1A-2890-441C-B85C-F02C958092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6627" y="2430079"/>
                  <a:ext cx="324452" cy="134772"/>
                </a:xfrm>
                <a:custGeom>
                  <a:avLst/>
                  <a:gdLst>
                    <a:gd name="T0" fmla="*/ 49 w 98"/>
                    <a:gd name="T1" fmla="*/ 16 h 40"/>
                    <a:gd name="T2" fmla="*/ 2 w 98"/>
                    <a:gd name="T3" fmla="*/ 0 h 40"/>
                    <a:gd name="T4" fmla="*/ 0 w 98"/>
                    <a:gd name="T5" fmla="*/ 5 h 40"/>
                    <a:gd name="T6" fmla="*/ 0 w 98"/>
                    <a:gd name="T7" fmla="*/ 20 h 40"/>
                    <a:gd name="T8" fmla="*/ 49 w 98"/>
                    <a:gd name="T9" fmla="*/ 40 h 40"/>
                    <a:gd name="T10" fmla="*/ 98 w 98"/>
                    <a:gd name="T11" fmla="*/ 20 h 40"/>
                    <a:gd name="T12" fmla="*/ 98 w 98"/>
                    <a:gd name="T13" fmla="*/ 5 h 40"/>
                    <a:gd name="T14" fmla="*/ 96 w 98"/>
                    <a:gd name="T15" fmla="*/ 0 h 40"/>
                    <a:gd name="T16" fmla="*/ 49 w 98"/>
                    <a:gd name="T17" fmla="*/ 1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8" h="40">
                      <a:moveTo>
                        <a:pt x="49" y="16"/>
                      </a:moveTo>
                      <a:cubicBezTo>
                        <a:pt x="26" y="16"/>
                        <a:pt x="7" y="9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31"/>
                        <a:pt x="22" y="40"/>
                        <a:pt x="49" y="40"/>
                      </a:cubicBezTo>
                      <a:cubicBezTo>
                        <a:pt x="76" y="40"/>
                        <a:pt x="98" y="31"/>
                        <a:pt x="98" y="20"/>
                      </a:cubicBezTo>
                      <a:cubicBezTo>
                        <a:pt x="98" y="5"/>
                        <a:pt x="98" y="5"/>
                        <a:pt x="98" y="5"/>
                      </a:cubicBezTo>
                      <a:cubicBezTo>
                        <a:pt x="98" y="3"/>
                        <a:pt x="97" y="2"/>
                        <a:pt x="96" y="0"/>
                      </a:cubicBezTo>
                      <a:cubicBezTo>
                        <a:pt x="91" y="9"/>
                        <a:pt x="72" y="16"/>
                        <a:pt x="49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99B14BC3-136B-458B-B0C3-D9B674389E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6627" y="2534902"/>
                  <a:ext cx="324452" cy="132277"/>
                </a:xfrm>
                <a:custGeom>
                  <a:avLst/>
                  <a:gdLst>
                    <a:gd name="T0" fmla="*/ 49 w 98"/>
                    <a:gd name="T1" fmla="*/ 15 h 40"/>
                    <a:gd name="T2" fmla="*/ 2 w 98"/>
                    <a:gd name="T3" fmla="*/ 0 h 40"/>
                    <a:gd name="T4" fmla="*/ 0 w 98"/>
                    <a:gd name="T5" fmla="*/ 4 h 40"/>
                    <a:gd name="T6" fmla="*/ 0 w 98"/>
                    <a:gd name="T7" fmla="*/ 19 h 40"/>
                    <a:gd name="T8" fmla="*/ 49 w 98"/>
                    <a:gd name="T9" fmla="*/ 40 h 40"/>
                    <a:gd name="T10" fmla="*/ 98 w 98"/>
                    <a:gd name="T11" fmla="*/ 19 h 40"/>
                    <a:gd name="T12" fmla="*/ 98 w 98"/>
                    <a:gd name="T13" fmla="*/ 4 h 40"/>
                    <a:gd name="T14" fmla="*/ 96 w 98"/>
                    <a:gd name="T15" fmla="*/ 0 h 40"/>
                    <a:gd name="T16" fmla="*/ 49 w 98"/>
                    <a:gd name="T17" fmla="*/ 15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8" h="40">
                      <a:moveTo>
                        <a:pt x="49" y="15"/>
                      </a:moveTo>
                      <a:cubicBezTo>
                        <a:pt x="26" y="15"/>
                        <a:pt x="7" y="9"/>
                        <a:pt x="2" y="0"/>
                      </a:cubicBezTo>
                      <a:cubicBezTo>
                        <a:pt x="1" y="1"/>
                        <a:pt x="0" y="3"/>
                        <a:pt x="0" y="4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31"/>
                        <a:pt x="22" y="40"/>
                        <a:pt x="49" y="40"/>
                      </a:cubicBezTo>
                      <a:cubicBezTo>
                        <a:pt x="76" y="40"/>
                        <a:pt x="98" y="31"/>
                        <a:pt x="98" y="19"/>
                      </a:cubicBezTo>
                      <a:cubicBezTo>
                        <a:pt x="98" y="4"/>
                        <a:pt x="98" y="4"/>
                        <a:pt x="98" y="4"/>
                      </a:cubicBezTo>
                      <a:cubicBezTo>
                        <a:pt x="98" y="3"/>
                        <a:pt x="97" y="1"/>
                        <a:pt x="96" y="0"/>
                      </a:cubicBezTo>
                      <a:cubicBezTo>
                        <a:pt x="91" y="9"/>
                        <a:pt x="72" y="15"/>
                        <a:pt x="49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Freeform 82">
                  <a:extLst>
                    <a:ext uri="{FF2B5EF4-FFF2-40B4-BE49-F238E27FC236}">
                      <a16:creationId xmlns:a16="http://schemas.microsoft.com/office/drawing/2014/main" id="{7141A718-3FD4-4B06-8084-B68CD57F71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6627" y="2330248"/>
                  <a:ext cx="324452" cy="137269"/>
                </a:xfrm>
                <a:custGeom>
                  <a:avLst/>
                  <a:gdLst>
                    <a:gd name="T0" fmla="*/ 96 w 98"/>
                    <a:gd name="T1" fmla="*/ 0 h 41"/>
                    <a:gd name="T2" fmla="*/ 49 w 98"/>
                    <a:gd name="T3" fmla="*/ 15 h 41"/>
                    <a:gd name="T4" fmla="*/ 2 w 98"/>
                    <a:gd name="T5" fmla="*/ 0 h 41"/>
                    <a:gd name="T6" fmla="*/ 0 w 98"/>
                    <a:gd name="T7" fmla="*/ 5 h 41"/>
                    <a:gd name="T8" fmla="*/ 0 w 98"/>
                    <a:gd name="T9" fmla="*/ 20 h 41"/>
                    <a:gd name="T10" fmla="*/ 49 w 98"/>
                    <a:gd name="T11" fmla="*/ 41 h 41"/>
                    <a:gd name="T12" fmla="*/ 98 w 98"/>
                    <a:gd name="T13" fmla="*/ 20 h 41"/>
                    <a:gd name="T14" fmla="*/ 98 w 98"/>
                    <a:gd name="T15" fmla="*/ 5 h 41"/>
                    <a:gd name="T16" fmla="*/ 96 w 98"/>
                    <a:gd name="T17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8" h="41">
                      <a:moveTo>
                        <a:pt x="96" y="0"/>
                      </a:moveTo>
                      <a:cubicBezTo>
                        <a:pt x="95" y="9"/>
                        <a:pt x="75" y="15"/>
                        <a:pt x="49" y="15"/>
                      </a:cubicBezTo>
                      <a:cubicBezTo>
                        <a:pt x="24" y="15"/>
                        <a:pt x="3" y="9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31"/>
                        <a:pt x="22" y="41"/>
                        <a:pt x="49" y="41"/>
                      </a:cubicBezTo>
                      <a:cubicBezTo>
                        <a:pt x="76" y="41"/>
                        <a:pt x="98" y="31"/>
                        <a:pt x="98" y="20"/>
                      </a:cubicBezTo>
                      <a:cubicBezTo>
                        <a:pt x="98" y="5"/>
                        <a:pt x="98" y="5"/>
                        <a:pt x="98" y="5"/>
                      </a:cubicBezTo>
                      <a:cubicBezTo>
                        <a:pt x="98" y="3"/>
                        <a:pt x="97" y="2"/>
                        <a:pt x="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Oval 83">
                  <a:extLst>
                    <a:ext uri="{FF2B5EF4-FFF2-40B4-BE49-F238E27FC236}">
                      <a16:creationId xmlns:a16="http://schemas.microsoft.com/office/drawing/2014/main" id="{E7EC766C-C245-4122-B719-379B67D7D4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11618" y="2260366"/>
                  <a:ext cx="316965" cy="10731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9722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69" y="1059815"/>
            <a:ext cx="4914900" cy="4983480"/>
          </a:xfrm>
          <a:prstGeom prst="rect">
            <a:avLst/>
          </a:prstGeom>
        </p:spPr>
      </p:pic>
      <p:pic>
        <p:nvPicPr>
          <p:cNvPr id="6" name="图片 5" descr="WLNTXFDR2J@KW)D@1TM3IC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90" y="1011555"/>
            <a:ext cx="4197985" cy="26898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31306" y="4029075"/>
            <a:ext cx="419798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从队列中弹出一个状态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将该状态可到达的状态压入队列中，并记录是通过什么操作到达该状态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重复上述两个过程，直到完成任务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打印操作路线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460A18D2-3E4B-469E-9319-2AB8362DD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96" y="133013"/>
            <a:ext cx="1755591" cy="563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代码实现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21D0FD-0DF3-4110-B16B-B6346C86506B}"/>
              </a:ext>
            </a:extLst>
          </p:cNvPr>
          <p:cNvSpPr/>
          <p:nvPr/>
        </p:nvSpPr>
        <p:spPr>
          <a:xfrm>
            <a:off x="296645" y="6533965"/>
            <a:ext cx="2739518" cy="31515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052459" y="1413384"/>
            <a:ext cx="2036803" cy="2036803"/>
            <a:chOff x="8125599" y="1434035"/>
            <a:chExt cx="2036802" cy="2036802"/>
          </a:xfrm>
        </p:grpSpPr>
        <p:sp>
          <p:nvSpPr>
            <p:cNvPr id="28" name="椭圆 27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9" name="Freeform 261"/>
            <p:cNvSpPr/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260382" y="4004136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57C6CF"/>
                </a:solidFill>
              </a:rPr>
              <a:t>第二部分</a:t>
            </a:r>
          </a:p>
        </p:txBody>
      </p:sp>
      <p:sp>
        <p:nvSpPr>
          <p:cNvPr id="32" name="矩形 3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33" name="文本框 32"/>
          <p:cNvSpPr txBox="1"/>
          <p:nvPr/>
        </p:nvSpPr>
        <p:spPr>
          <a:xfrm>
            <a:off x="8392120" y="1717434"/>
            <a:ext cx="2311851" cy="4001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深度优先 宽度优先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392120" y="2493526"/>
            <a:ext cx="1642053" cy="4001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代价一致  </a:t>
            </a:r>
            <a:r>
              <a:rPr lang="en-US" altLang="zh-CN" sz="2000" b="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*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392119" y="4045710"/>
            <a:ext cx="1980029" cy="4001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吃掉所有的豆子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8392119" y="4821803"/>
            <a:ext cx="1467068" cy="4001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次最优搜索</a:t>
            </a:r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7911252" y="5021885"/>
            <a:ext cx="0" cy="4000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7911252" y="4241703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7911252" y="2668483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7911252" y="1907226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7911252" y="1526945"/>
            <a:ext cx="0" cy="38098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911252" y="3481143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392120" y="3269618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角落问题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09376" y="4432173"/>
            <a:ext cx="3122971" cy="142609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5465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搜索策略</a:t>
            </a:r>
            <a:endParaRPr lang="en-US" altLang="zh-CN" sz="5465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Search Strategy</a:t>
            </a:r>
            <a:endParaRPr lang="zh-CN" altLang="zh-CN" sz="3200" kern="1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/>
        </p:nvSpPr>
        <p:spPr bwMode="auto">
          <a:xfrm>
            <a:off x="-7598" y="7101408"/>
            <a:ext cx="12199599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66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浏览更多搜索：</a:t>
            </a:r>
            <a:r>
              <a:rPr lang="en-US" altLang="zh-CN" sz="266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COOLLA       </a:t>
            </a:r>
            <a:r>
              <a:rPr lang="zh-CN" altLang="en-US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技术支持、合作、定制</a:t>
            </a:r>
            <a:r>
              <a:rPr lang="en-US" altLang="zh-CN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 </a:t>
            </a:r>
            <a:r>
              <a:rPr lang="en-US" altLang="zh-CN" sz="26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QQ:34865632</a:t>
            </a:r>
            <a:endParaRPr lang="zh-CN" altLang="zh-CN" sz="2665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 decel="100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" accel="10000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animBg="1"/>
      <p:bldP spid="33" grpId="0"/>
      <p:bldP spid="34" grpId="0"/>
      <p:bldP spid="35" grpId="0"/>
      <p:bldP spid="36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1592239" y="4759591"/>
            <a:ext cx="9007523" cy="48568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22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75" name="矩形 47"/>
          <p:cNvSpPr>
            <a:spLocks noChangeArrowheads="1"/>
          </p:cNvSpPr>
          <p:nvPr/>
        </p:nvSpPr>
        <p:spPr bwMode="auto">
          <a:xfrm>
            <a:off x="1486255" y="5433271"/>
            <a:ext cx="9145352" cy="6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6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深度优先搜索不能保证找到最优解，是不完备的搜索策略。</a:t>
            </a:r>
            <a:endParaRPr lang="en-US" altLang="zh-CN" sz="146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6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广度优先搜索得到的解是搜索树中路径最短的解（最优解），但搜索效率较低。</a:t>
            </a:r>
          </a:p>
        </p:txBody>
      </p:sp>
      <p:sp>
        <p:nvSpPr>
          <p:cNvPr id="72" name="矩形 3"/>
          <p:cNvSpPr>
            <a:spLocks noChangeArrowheads="1"/>
          </p:cNvSpPr>
          <p:nvPr/>
        </p:nvSpPr>
        <p:spPr bwMode="auto">
          <a:xfrm>
            <a:off x="296645" y="145417"/>
            <a:ext cx="4264291" cy="56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0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1&amp;2 </a:t>
            </a:r>
            <a:r>
              <a:rPr lang="zh-CN" altLang="en-US" sz="30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深度优先 宽度优先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58121" y="1334001"/>
          <a:ext cx="9075763" cy="30238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081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2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5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地图类型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搜索耗时（</a:t>
                      </a:r>
                      <a: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路径代价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拓展节点数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C6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深度优先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tinyMaze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mediumMaze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bigMaze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宽度优先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tinyMaze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mediumMaze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269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bigMaze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296645" y="6533965"/>
            <a:ext cx="2739518" cy="31515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5" grpId="0"/>
      <p:bldP spid="7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1694</Words>
  <Application>Microsoft Office PowerPoint</Application>
  <PresentationFormat>宽屏</PresentationFormat>
  <Paragraphs>379</Paragraphs>
  <Slides>19</Slides>
  <Notes>12</Notes>
  <HiddenSlides>1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 Unicode MS</vt:lpstr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雪婷</dc:creator>
  <cp:lastModifiedBy>韩 雪婷</cp:lastModifiedBy>
  <cp:revision>74</cp:revision>
  <dcterms:created xsi:type="dcterms:W3CDTF">2019-10-30T08:47:00Z</dcterms:created>
  <dcterms:modified xsi:type="dcterms:W3CDTF">2019-11-03T04:14:03Z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