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44" r:id="rId2"/>
    <p:sldId id="602" r:id="rId3"/>
    <p:sldId id="547" r:id="rId4"/>
    <p:sldId id="548" r:id="rId5"/>
    <p:sldId id="583" r:id="rId6"/>
    <p:sldId id="599" r:id="rId7"/>
    <p:sldId id="600" r:id="rId8"/>
    <p:sldId id="609" r:id="rId9"/>
    <p:sldId id="582" r:id="rId10"/>
    <p:sldId id="603" r:id="rId11"/>
    <p:sldId id="577" r:id="rId12"/>
    <p:sldId id="596" r:id="rId13"/>
    <p:sldId id="580" r:id="rId14"/>
    <p:sldId id="601" r:id="rId15"/>
    <p:sldId id="559" r:id="rId16"/>
  </p:sldIdLst>
  <p:sldSz cx="12192000" cy="6858000"/>
  <p:notesSz cx="9928225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99CCFF"/>
    <a:srgbClr val="BFBF5B"/>
    <a:srgbClr val="00B0F0"/>
    <a:srgbClr val="A5A5A5"/>
    <a:srgbClr val="004178"/>
    <a:srgbClr val="052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2216" autoAdjust="0"/>
  </p:normalViewPr>
  <p:slideViewPr>
    <p:cSldViewPr snapToGrid="0">
      <p:cViewPr varScale="1">
        <p:scale>
          <a:sx n="95" d="100"/>
          <a:sy n="95" d="100"/>
        </p:scale>
        <p:origin x="1218" y="108"/>
      </p:cViewPr>
      <p:guideLst>
        <p:guide orient="horz" pos="2160"/>
        <p:guide pos="3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3042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07A2C-4245-4D34-90D5-682FB93F45EB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9B2F0-17F6-45AB-8C3F-90A8C38F4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915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1" y="0"/>
            <a:ext cx="4302231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0"/>
            <a:ext cx="4302231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mtClean="0"/>
            </a:lvl1pPr>
          </a:lstStyle>
          <a:p>
            <a:pPr>
              <a:defRPr/>
            </a:pPr>
            <a:fld id="{3AC9C9BE-233F-482A-BC60-028D01E14D28}" type="datetime1">
              <a:rPr lang="zh-CN" altLang="en-US" smtClean="0"/>
              <a:t>2020/11/27</a:t>
            </a:fld>
            <a:endParaRPr lang="zh-CN" altLang="en-US" sz="1200"/>
          </a:p>
        </p:txBody>
      </p:sp>
      <p:sp>
        <p:nvSpPr>
          <p:cNvPr id="5222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697163" y="509588"/>
            <a:ext cx="453390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52229" name="备注占位符 4"/>
          <p:cNvSpPr>
            <a:spLocks noGrp="1" noRot="1" noChangeAspect="1" noChangeArrowheads="1"/>
          </p:cNvSpPr>
          <p:nvPr/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302231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6612"/>
            <a:ext cx="4302231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mtClean="0"/>
            </a:lvl1pPr>
          </a:lstStyle>
          <a:p>
            <a:pPr>
              <a:defRPr/>
            </a:pPr>
            <a:fld id="{07533531-3A03-4555-9723-B536818CF001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3729971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28975"/>
            <a:ext cx="7943850" cy="305911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447EAB9-1498-4E09-AC7E-1EE38CDF265D}" type="datetime1">
              <a:rPr lang="zh-CN" altLang="en-US" smtClean="0"/>
              <a:t>2020/11/27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7154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2020/11/27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14985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2020/11/27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444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2020/11/27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32613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2020/11/27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3278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2020/11/27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95408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2020/11/27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7072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2020/11/27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4739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2020/11/27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68757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2020/11/27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2817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2020/11/27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13448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2020/11/27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28561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2020/11/27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0868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语义动作主要是计算非终结符的属性值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2020/11/27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54737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2020/11/27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0056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36" tIns="45719" rIns="91436" bIns="45719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lIns="91436" tIns="45719" rIns="91436" bIns="4571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1"/>
            <a:ext cx="10363200" cy="1362076"/>
          </a:xfrm>
          <a:prstGeom prst="rect">
            <a:avLst/>
          </a:prstGeom>
        </p:spPr>
        <p:txBody>
          <a:bodyPr lIns="91436" tIns="45719" rIns="91436" bIns="45719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lIns="91436" tIns="45719" rIns="91436" bIns="45719" anchor="b"/>
          <a:lstStyle>
            <a:lvl1pPr marL="0" indent="0">
              <a:buNone/>
              <a:defRPr sz="2100"/>
            </a:lvl1pPr>
            <a:lvl2pPr marL="457200" indent="0">
              <a:buNone/>
              <a:defRPr sz="1800"/>
            </a:lvl2pPr>
            <a:lvl3pPr marL="914400" indent="0">
              <a:buNone/>
              <a:defRPr sz="15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4"/>
            <a:ext cx="5386388" cy="639762"/>
          </a:xfrm>
          <a:prstGeom prst="rect">
            <a:avLst/>
          </a:prstGeom>
        </p:spPr>
        <p:txBody>
          <a:bodyPr lIns="91436" tIns="45719" rIns="91436" bIns="45719" anchor="b"/>
          <a:lstStyle>
            <a:lvl1pPr marL="0" indent="0">
              <a:buNone/>
              <a:defRPr sz="2400" b="1"/>
            </a:lvl1pPr>
            <a:lvl2pPr marL="457200" indent="0">
              <a:buNone/>
              <a:defRPr sz="21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4"/>
            <a:ext cx="5389563" cy="639762"/>
          </a:xfrm>
          <a:prstGeom prst="rect">
            <a:avLst/>
          </a:prstGeom>
        </p:spPr>
        <p:txBody>
          <a:bodyPr lIns="91436" tIns="45719" rIns="91436" bIns="45719" anchor="b"/>
          <a:lstStyle>
            <a:lvl1pPr marL="0" indent="0">
              <a:buNone/>
              <a:defRPr sz="2400" b="1"/>
            </a:lvl1pPr>
            <a:lvl2pPr marL="457200" indent="0">
              <a:buNone/>
              <a:defRPr sz="21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4011613" cy="1162050"/>
          </a:xfrm>
          <a:prstGeom prst="rect">
            <a:avLst/>
          </a:prstGeom>
        </p:spPr>
        <p:txBody>
          <a:bodyPr lIns="91436" tIns="45719" rIns="91436" bIns="45719" anchor="b"/>
          <a:lstStyle>
            <a:lvl1pPr algn="l">
              <a:defRPr sz="2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5" y="273050"/>
            <a:ext cx="6815137" cy="5853113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613" cy="4691063"/>
          </a:xfrm>
          <a:prstGeom prst="rect">
            <a:avLst/>
          </a:prstGeom>
        </p:spPr>
        <p:txBody>
          <a:bodyPr lIns="91436" tIns="45719" rIns="91436" bIns="45719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lIns="91436" tIns="45719" rIns="91436" bIns="45719" anchor="b"/>
          <a:lstStyle>
            <a:lvl1pPr algn="l">
              <a:defRPr sz="2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 lIns="91436" tIns="45719" rIns="91436" bIns="45719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100"/>
            </a:lvl4pPr>
            <a:lvl5pPr marL="1828800" indent="0">
              <a:buNone/>
              <a:defRPr sz="2100"/>
            </a:lvl5pPr>
            <a:lvl6pPr marL="2286000" indent="0">
              <a:buNone/>
              <a:defRPr sz="2100"/>
            </a:lvl6pPr>
            <a:lvl7pPr marL="2743200" indent="0">
              <a:buNone/>
              <a:defRPr sz="2100"/>
            </a:lvl7pPr>
            <a:lvl8pPr marL="3200400" indent="0">
              <a:buNone/>
              <a:defRPr sz="2100"/>
            </a:lvl8pPr>
            <a:lvl9pPr marL="3657600" indent="0">
              <a:buNone/>
              <a:defRPr sz="21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 lIns="91436" tIns="45719" rIns="91436" bIns="45719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椭圆 14"/>
          <p:cNvSpPr>
            <a:spLocks noChangeArrowheads="1"/>
          </p:cNvSpPr>
          <p:nvPr/>
        </p:nvSpPr>
        <p:spPr bwMode="auto">
          <a:xfrm>
            <a:off x="803275" y="866775"/>
            <a:ext cx="87313" cy="87313"/>
          </a:xfrm>
          <a:prstGeom prst="ellipse">
            <a:avLst/>
          </a:prstGeom>
          <a:solidFill>
            <a:srgbClr val="F6F6F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1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fld id="{7C106AB5-2059-4BF3-9AE8-E89C3F599011}" type="slidenum">
              <a:rPr lang="zh-CN" altLang="en-US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‹#›</a:t>
            </a:fld>
            <a:r>
              <a:rPr lang="zh-CN" altLang="en-US" dirty="0">
                <a:solidFill>
                  <a:srgbClr val="3F3F3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913130" indent="-91313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3130" indent="-91313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3130" indent="-91313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3130" indent="-91313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3130" indent="-91313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urse163.org/learn/HIT-1002123007?tid=1450215473#/learn/content?type=detail&amp;id=1214538629&amp;sm=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27"/>
          <p:cNvSpPr txBox="1">
            <a:spLocks noChangeArrowheads="1"/>
          </p:cNvSpPr>
          <p:nvPr/>
        </p:nvSpPr>
        <p:spPr bwMode="auto">
          <a:xfrm>
            <a:off x="679926" y="3016064"/>
            <a:ext cx="10980737" cy="134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1" tIns="58610" rIns="117221" bIns="58610">
            <a:spAutoFit/>
          </a:bodyPr>
          <a:lstStyle>
            <a:defPPr>
              <a:defRPr lang="zh-CN"/>
            </a:defPPr>
            <a:lvl1pPr lvl="0" algn="ctr" eaLnBrk="1" fontAlgn="auto" hangingPunct="1">
              <a:spcAft>
                <a:spcPts val="0"/>
              </a:spcAft>
              <a:defRPr sz="4000" b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r>
              <a:rPr lang="zh-CN" altLang="en-US" dirty="0"/>
              <a:t>编译原理</a:t>
            </a:r>
            <a:endParaRPr lang="en-US" altLang="zh-CN" dirty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三</a:t>
            </a:r>
            <a:r>
              <a:rPr lang="zh-CN" altLang="en-US" dirty="0" smtClean="0"/>
              <a:t>：</a:t>
            </a:r>
            <a:r>
              <a:rPr lang="zh-CN" altLang="en-US" dirty="0"/>
              <a:t>典型语句的语义分析及中间代码生成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0" y="4490908"/>
            <a:ext cx="12192000" cy="428625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1" tIns="58610" rIns="117221" bIns="5861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73" name="矩形 10"/>
          <p:cNvSpPr>
            <a:spLocks noChangeArrowheads="1"/>
          </p:cNvSpPr>
          <p:nvPr/>
        </p:nvSpPr>
        <p:spPr bwMode="auto">
          <a:xfrm>
            <a:off x="4232275" y="4454396"/>
            <a:ext cx="3841750" cy="54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1" tIns="58610" rIns="117221" bIns="5861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规格严格，功夫到家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16" y="123134"/>
            <a:ext cx="2934068" cy="2934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236"/>
    </mc:Choice>
    <mc:Fallback xmlns="">
      <p:transition advTm="723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33241" y="962025"/>
            <a:ext cx="12158759" cy="73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扩展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符号表（知识回顾）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33241" y="83994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3191093" y="6398378"/>
            <a:ext cx="38779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图：</a:t>
            </a: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多种符号共用符号表的一种实现结构</a:t>
            </a:r>
          </a:p>
        </p:txBody>
      </p:sp>
      <p:sp>
        <p:nvSpPr>
          <p:cNvPr id="19" name="燕尾形 2"/>
          <p:cNvSpPr>
            <a:spLocks noChangeArrowheads="1"/>
          </p:cNvSpPr>
          <p:nvPr/>
        </p:nvSpPr>
        <p:spPr bwMode="auto">
          <a:xfrm>
            <a:off x="6853078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实验思考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25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实验内容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  <p:sp>
        <p:nvSpPr>
          <p:cNvPr id="26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  <a:endParaRPr lang="zh-CN" altLang="en-US" sz="15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椭圆 14"/>
          <p:cNvSpPr>
            <a:spLocks noChangeAspect="1" noChangeArrowheads="1"/>
          </p:cNvSpPr>
          <p:nvPr/>
        </p:nvSpPr>
        <p:spPr bwMode="auto">
          <a:xfrm>
            <a:off x="523874" y="169255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1738" y="1747969"/>
            <a:ext cx="10021433" cy="1899431"/>
          </a:xfrm>
          <a:prstGeom prst="rect">
            <a:avLst/>
          </a:prstGeom>
          <a:noFill/>
        </p:spPr>
        <p:txBody>
          <a:bodyPr wrap="square" lIns="136525" tIns="136525" rIns="136525" bIns="136525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符号表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名字为关键字来记录其信息的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数据结构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；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支持的基本操作包括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插入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查找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删除。</a:t>
            </a:r>
            <a:endParaRPr lang="en-US" altLang="zh-CN" sz="20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符号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表的数据结构类型：线性表（优点：简单直观，缺点：插入时间复杂度高）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     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散列表（查找、插入效率高）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788051"/>
              </p:ext>
            </p:extLst>
          </p:nvPr>
        </p:nvGraphicFramePr>
        <p:xfrm>
          <a:off x="1888497" y="4020072"/>
          <a:ext cx="8066242" cy="2378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Visio" r:id="rId4" imgW="7172325" imgH="1485900" progId="Visio.Drawing.11">
                  <p:embed/>
                </p:oleObj>
              </mc:Choice>
              <mc:Fallback>
                <p:oleObj name="Visio" r:id="rId4" imgW="7172325" imgH="1485900" progId="Visio.Drawing.11">
                  <p:embed/>
                  <p:pic>
                    <p:nvPicPr>
                      <p:cNvPr id="0" name="图片 18438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8497" y="4020072"/>
                        <a:ext cx="8066242" cy="237830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圆角矩形标注 17"/>
          <p:cNvSpPr/>
          <p:nvPr/>
        </p:nvSpPr>
        <p:spPr bwMode="auto">
          <a:xfrm>
            <a:off x="6422964" y="3540499"/>
            <a:ext cx="3336762" cy="479573"/>
          </a:xfrm>
          <a:prstGeom prst="wedgeRoundRectCallout">
            <a:avLst>
              <a:gd name="adj1" fmla="val -46394"/>
              <a:gd name="adj2" fmla="val 146855"/>
              <a:gd name="adj3" fmla="val 16667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实验一的基础上扩展符号表</a:t>
            </a:r>
            <a:endParaRPr lang="zh-CN" altLang="en-US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燕尾形 2"/>
          <p:cNvSpPr>
            <a:spLocks noChangeArrowheads="1"/>
          </p:cNvSpPr>
          <p:nvPr/>
        </p:nvSpPr>
        <p:spPr bwMode="auto">
          <a:xfrm>
            <a:off x="6853078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实验思考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实验内容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  <p:sp>
        <p:nvSpPr>
          <p:cNvPr id="9223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  <a:endParaRPr lang="zh-CN" altLang="en-US" sz="15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635" y="965200"/>
            <a:ext cx="12190730" cy="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附加功能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6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10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3234" y="2551837"/>
            <a:ext cx="93774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400" b="1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必要完成项，如完成，请在实验报告中另行标注实现</a:t>
            </a:r>
            <a:r>
              <a:rPr lang="zh-CN" altLang="zh-CN" sz="2400" b="1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方法，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酌情加分但不超出实验部分的总分。</a:t>
            </a:r>
            <a:endParaRPr lang="en-US" altLang="zh-CN" sz="24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全嵌套的声明语句，控制结构，布尔表达式的语义分析与中间代码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生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成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635" y="981710"/>
            <a:ext cx="12191365" cy="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实验报告内容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二选一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9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燕尾形 2"/>
          <p:cNvSpPr>
            <a:spLocks noChangeArrowheads="1"/>
          </p:cNvSpPr>
          <p:nvPr/>
        </p:nvSpPr>
        <p:spPr bwMode="auto">
          <a:xfrm>
            <a:off x="6926039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1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实验思考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23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实验内容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  <p:sp>
        <p:nvSpPr>
          <p:cNvPr id="24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  <a:endParaRPr lang="zh-CN" altLang="en-US" sz="15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11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83818" y="2582759"/>
            <a:ext cx="742277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自顶向下语法制导翻译</a:t>
            </a:r>
          </a:p>
          <a:p>
            <a:pPr marL="5715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写出适合</a:t>
            </a:r>
            <a:r>
              <a:rPr lang="zh-CN" altLang="zh-CN" sz="240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自顶向下分析的翻译方案</a:t>
            </a:r>
            <a:r>
              <a:rPr lang="zh-CN" altLang="zh-CN" sz="24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写出</a:t>
            </a:r>
            <a:r>
              <a:rPr lang="zh-CN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主要产生式语义翻译时</a:t>
            </a:r>
            <a:r>
              <a:rPr lang="zh-CN" altLang="zh-CN" sz="24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中间</a:t>
            </a:r>
            <a:r>
              <a:rPr lang="zh-CN" altLang="zh-CN" sz="240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代码</a:t>
            </a:r>
            <a:r>
              <a:rPr lang="zh-CN" altLang="en-US" sz="240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zh-CN" sz="240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lang="zh-CN" altLang="en-US" sz="240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kern="1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写出</a:t>
            </a:r>
            <a:r>
              <a:rPr lang="zh-CN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语义分析后生成的</a:t>
            </a:r>
            <a:r>
              <a:rPr lang="zh-CN" altLang="zh-CN" sz="240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中间代码序列和符号表</a:t>
            </a:r>
            <a:r>
              <a:rPr lang="zh-CN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5715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实验中用到的特色方法或设计技巧。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635" y="979170"/>
            <a:ext cx="12191365" cy="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实验报告内容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二选一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燕尾形 2"/>
          <p:cNvSpPr>
            <a:spLocks noChangeArrowheads="1"/>
          </p:cNvSpPr>
          <p:nvPr/>
        </p:nvSpPr>
        <p:spPr bwMode="auto">
          <a:xfrm>
            <a:off x="6926039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实验思考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22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实验内容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  <p:sp>
        <p:nvSpPr>
          <p:cNvPr id="23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  <a:endParaRPr lang="zh-CN" altLang="en-US" sz="15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12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83818" y="2582759"/>
            <a:ext cx="742277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自</a:t>
            </a:r>
            <a:r>
              <a:rPr lang="zh-CN" altLang="en-US" sz="28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底向上</a:t>
            </a:r>
            <a:r>
              <a:rPr lang="zh-CN" altLang="zh-CN" sz="28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语法</a:t>
            </a:r>
            <a:r>
              <a:rPr lang="zh-CN" altLang="zh-CN" sz="28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制导翻译</a:t>
            </a:r>
          </a:p>
          <a:p>
            <a:pPr marL="5715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写出</a:t>
            </a:r>
            <a:r>
              <a:rPr lang="zh-CN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适合</a:t>
            </a:r>
            <a:r>
              <a:rPr lang="zh-CN" altLang="zh-CN" sz="240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自</a:t>
            </a:r>
            <a:r>
              <a:rPr lang="zh-CN" altLang="en-US" sz="240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底向上</a:t>
            </a:r>
            <a:r>
              <a:rPr lang="zh-CN" altLang="zh-CN" sz="240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分析</a:t>
            </a:r>
            <a:r>
              <a:rPr lang="zh-CN" altLang="zh-CN" sz="240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的翻译方案</a:t>
            </a:r>
            <a:r>
              <a:rPr lang="zh-CN" altLang="zh-CN" sz="24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设计存放中间代码的</a:t>
            </a:r>
            <a:r>
              <a:rPr lang="zh-CN" altLang="en-US" sz="240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数据结构；</a:t>
            </a:r>
            <a:endParaRPr lang="zh-CN" altLang="zh-CN" sz="2400" kern="1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写出语义分析后生成的</a:t>
            </a:r>
            <a:r>
              <a:rPr lang="zh-CN" altLang="zh-CN" sz="240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中间代码序列和符号表</a:t>
            </a:r>
            <a:r>
              <a:rPr lang="zh-CN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5715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实验中用到的特色方法或设计技巧。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燕尾形 2"/>
          <p:cNvSpPr>
            <a:spLocks noChangeArrowheads="1"/>
          </p:cNvSpPr>
          <p:nvPr/>
        </p:nvSpPr>
        <p:spPr bwMode="auto">
          <a:xfrm>
            <a:off x="9448801" y="395288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实验思考</a:t>
            </a:r>
            <a:endParaRPr lang="zh-CN" altLang="en-US" sz="15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实验内容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  <p:sp>
        <p:nvSpPr>
          <p:cNvPr id="9223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0" y="1031875"/>
            <a:ext cx="12191999" cy="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实验思考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5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13</a:t>
            </a:r>
            <a:r>
              <a:rPr lang="zh-CN" altLang="en-US" dirty="0" smtClean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59859" y="2828836"/>
            <a:ext cx="8304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zh-CN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中用到的特色方法或设计技巧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，是否可以优化数据结构</a:t>
            </a:r>
            <a:r>
              <a:rPr lang="zh-CN" altLang="en-US" sz="24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kern="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24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zh-CN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中遇到的问题及解决方案。</a:t>
            </a:r>
            <a:endParaRPr lang="zh-CN" altLang="en-US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矩形 13"/>
          <p:cNvSpPr>
            <a:spLocks noChangeArrowheads="1"/>
          </p:cNvSpPr>
          <p:nvPr/>
        </p:nvSpPr>
        <p:spPr bwMode="auto">
          <a:xfrm>
            <a:off x="0" y="6669088"/>
            <a:ext cx="12188825" cy="188912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03" name="矩形 14"/>
          <p:cNvSpPr>
            <a:spLocks noChangeArrowheads="1"/>
          </p:cNvSpPr>
          <p:nvPr/>
        </p:nvSpPr>
        <p:spPr bwMode="auto">
          <a:xfrm>
            <a:off x="0" y="0"/>
            <a:ext cx="12188825" cy="3644900"/>
          </a:xfrm>
          <a:prstGeom prst="rect">
            <a:avLst/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66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04" name="标题 1"/>
          <p:cNvSpPr>
            <a:spLocks noChangeArrowheads="1"/>
          </p:cNvSpPr>
          <p:nvPr/>
        </p:nvSpPr>
        <p:spPr bwMode="auto">
          <a:xfrm>
            <a:off x="2627630" y="1822450"/>
            <a:ext cx="7558088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特黑简体" charset="-122"/>
              </a:rPr>
              <a:t>  同学们，</a:t>
            </a:r>
            <a:endParaRPr lang="en-US" altLang="zh-CN" sz="7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特黑简体" charset="-122"/>
            </a:endParaRPr>
          </a:p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特黑简体" charset="-122"/>
              </a:rPr>
              <a:t>独立开始实验</a:t>
            </a:r>
            <a:endParaRPr lang="zh-CN" altLang="zh-CN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特黑简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0" y="16312"/>
            <a:ext cx="12191999" cy="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编译程序的总体结构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6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8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</a:t>
            </a:r>
            <a:r>
              <a:rPr lang="zh-CN" altLang="en-US" dirty="0" smtClean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366798" y="5773821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algn="ctr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目标代码生成器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747798" y="4707021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algn="ctr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代码优化器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757198" y="3640221"/>
            <a:ext cx="4495800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algn="ctr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语义分析与中间代码生成器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5747798" y="2497221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algn="ctr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语法分析器</a:t>
            </a:r>
          </a:p>
        </p:txBody>
      </p:sp>
      <p:grpSp>
        <p:nvGrpSpPr>
          <p:cNvPr id="23" name="Group 7"/>
          <p:cNvGrpSpPr/>
          <p:nvPr/>
        </p:nvGrpSpPr>
        <p:grpSpPr bwMode="auto">
          <a:xfrm>
            <a:off x="3326861" y="1735221"/>
            <a:ext cx="2420938" cy="4572000"/>
            <a:chOff x="587" y="1104"/>
            <a:chExt cx="1525" cy="2880"/>
          </a:xfrm>
        </p:grpSpPr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587" y="1104"/>
              <a:ext cx="373" cy="28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lIns="92075" tIns="46038" rIns="92075" bIns="46038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表    格    管    理</a:t>
              </a: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960" y="11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960" y="182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960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960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1008" y="38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1" name="Group 14"/>
          <p:cNvGrpSpPr/>
          <p:nvPr/>
        </p:nvGrpSpPr>
        <p:grpSpPr bwMode="auto">
          <a:xfrm>
            <a:off x="7805198" y="1582821"/>
            <a:ext cx="2644775" cy="4724400"/>
            <a:chOff x="3408" y="1008"/>
            <a:chExt cx="1666" cy="2976"/>
          </a:xfrm>
        </p:grpSpPr>
        <p:grpSp>
          <p:nvGrpSpPr>
            <p:cNvPr id="32" name="Group 15"/>
            <p:cNvGrpSpPr/>
            <p:nvPr/>
          </p:nvGrpSpPr>
          <p:grpSpPr bwMode="auto">
            <a:xfrm>
              <a:off x="3408" y="1008"/>
              <a:ext cx="1666" cy="2976"/>
              <a:chOff x="3408" y="1008"/>
              <a:chExt cx="1666" cy="2976"/>
            </a:xfrm>
          </p:grpSpPr>
          <p:sp>
            <p:nvSpPr>
              <p:cNvPr id="34" name="Text Box 16"/>
              <p:cNvSpPr txBox="1">
                <a:spLocks noChangeArrowheads="1"/>
              </p:cNvSpPr>
              <p:nvPr/>
            </p:nvSpPr>
            <p:spPr bwMode="auto">
              <a:xfrm>
                <a:off x="4701" y="1008"/>
                <a:ext cx="373" cy="297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zh-CN" altLang="en-US" sz="24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出    错    处    理</a:t>
                </a:r>
              </a:p>
            </p:txBody>
          </p:sp>
          <p:sp>
            <p:nvSpPr>
              <p:cNvPr id="35" name="Line 17"/>
              <p:cNvSpPr>
                <a:spLocks noChangeShapeType="1"/>
              </p:cNvSpPr>
              <p:nvPr/>
            </p:nvSpPr>
            <p:spPr bwMode="auto">
              <a:xfrm flipV="1">
                <a:off x="3408" y="1783"/>
                <a:ext cx="1200" cy="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Line 18"/>
              <p:cNvSpPr>
                <a:spLocks noChangeShapeType="1"/>
              </p:cNvSpPr>
              <p:nvPr/>
            </p:nvSpPr>
            <p:spPr bwMode="auto">
              <a:xfrm>
                <a:off x="3408" y="1104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7" name="Line 19"/>
              <p:cNvSpPr>
                <a:spLocks noChangeShapeType="1"/>
              </p:cNvSpPr>
              <p:nvPr/>
            </p:nvSpPr>
            <p:spPr bwMode="auto">
              <a:xfrm>
                <a:off x="3408" y="316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8" name="Line 20"/>
              <p:cNvSpPr>
                <a:spLocks noChangeShapeType="1"/>
              </p:cNvSpPr>
              <p:nvPr/>
            </p:nvSpPr>
            <p:spPr bwMode="auto">
              <a:xfrm>
                <a:off x="432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3744" y="3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9" name="Group 22"/>
          <p:cNvGrpSpPr/>
          <p:nvPr/>
        </p:nvGrpSpPr>
        <p:grpSpPr bwMode="auto">
          <a:xfrm>
            <a:off x="6585998" y="4326021"/>
            <a:ext cx="1524000" cy="381000"/>
            <a:chOff x="2640" y="2736"/>
            <a:chExt cx="960" cy="240"/>
          </a:xfrm>
        </p:grpSpPr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2832" y="273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中间代码</a:t>
              </a:r>
            </a:p>
          </p:txBody>
        </p:sp>
        <p:sp>
          <p:nvSpPr>
            <p:cNvPr id="41" name="AutoShape 24"/>
            <p:cNvSpPr>
              <a:spLocks noChangeArrowheads="1"/>
            </p:cNvSpPr>
            <p:nvPr/>
          </p:nvSpPr>
          <p:spPr bwMode="auto">
            <a:xfrm>
              <a:off x="2640" y="273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2" name="Group 25"/>
          <p:cNvGrpSpPr/>
          <p:nvPr/>
        </p:nvGrpSpPr>
        <p:grpSpPr bwMode="auto">
          <a:xfrm>
            <a:off x="6585998" y="5392821"/>
            <a:ext cx="1524000" cy="381000"/>
            <a:chOff x="2640" y="3408"/>
            <a:chExt cx="960" cy="240"/>
          </a:xfrm>
        </p:grpSpPr>
        <p:sp>
          <p:nvSpPr>
            <p:cNvPr id="43" name="AutoShape 26"/>
            <p:cNvSpPr>
              <a:spLocks noChangeArrowheads="1"/>
            </p:cNvSpPr>
            <p:nvPr/>
          </p:nvSpPr>
          <p:spPr bwMode="auto">
            <a:xfrm>
              <a:off x="2640" y="340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2832" y="3408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中间代码</a:t>
              </a:r>
            </a:p>
          </p:txBody>
        </p:sp>
      </p:grpSp>
      <p:grpSp>
        <p:nvGrpSpPr>
          <p:cNvPr id="45" name="Group 28"/>
          <p:cNvGrpSpPr/>
          <p:nvPr/>
        </p:nvGrpSpPr>
        <p:grpSpPr bwMode="auto">
          <a:xfrm>
            <a:off x="6585998" y="6459620"/>
            <a:ext cx="1447800" cy="390525"/>
            <a:chOff x="2640" y="4074"/>
            <a:chExt cx="912" cy="246"/>
          </a:xfrm>
        </p:grpSpPr>
        <p:sp>
          <p:nvSpPr>
            <p:cNvPr id="46" name="AutoShape 29"/>
            <p:cNvSpPr>
              <a:spLocks noChangeArrowheads="1"/>
            </p:cNvSpPr>
            <p:nvPr/>
          </p:nvSpPr>
          <p:spPr bwMode="auto">
            <a:xfrm>
              <a:off x="2640" y="40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2784" y="407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目标代码</a:t>
              </a:r>
            </a:p>
          </p:txBody>
        </p:sp>
      </p:grpSp>
      <p:grpSp>
        <p:nvGrpSpPr>
          <p:cNvPr id="48" name="Group 31"/>
          <p:cNvGrpSpPr/>
          <p:nvPr/>
        </p:nvGrpSpPr>
        <p:grpSpPr bwMode="auto">
          <a:xfrm>
            <a:off x="6585998" y="3183021"/>
            <a:ext cx="1600200" cy="381000"/>
            <a:chOff x="2640" y="2016"/>
            <a:chExt cx="1008" cy="240"/>
          </a:xfrm>
        </p:grpSpPr>
        <p:sp>
          <p:nvSpPr>
            <p:cNvPr id="49" name="AutoShape 32"/>
            <p:cNvSpPr>
              <a:spLocks noChangeArrowheads="1"/>
            </p:cNvSpPr>
            <p:nvPr/>
          </p:nvSpPr>
          <p:spPr bwMode="auto">
            <a:xfrm>
              <a:off x="2640" y="201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" name="Rectangle 33"/>
            <p:cNvSpPr>
              <a:spLocks noChangeArrowheads="1"/>
            </p:cNvSpPr>
            <p:nvPr/>
          </p:nvSpPr>
          <p:spPr bwMode="auto">
            <a:xfrm>
              <a:off x="2880" y="20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语法单位</a:t>
              </a:r>
            </a:p>
          </p:txBody>
        </p:sp>
      </p:grpSp>
      <p:grpSp>
        <p:nvGrpSpPr>
          <p:cNvPr id="51" name="Group 34"/>
          <p:cNvGrpSpPr/>
          <p:nvPr/>
        </p:nvGrpSpPr>
        <p:grpSpPr bwMode="auto">
          <a:xfrm>
            <a:off x="6585998" y="2116221"/>
            <a:ext cx="1600200" cy="381000"/>
            <a:chOff x="2640" y="1344"/>
            <a:chExt cx="1008" cy="240"/>
          </a:xfrm>
        </p:grpSpPr>
        <p:sp>
          <p:nvSpPr>
            <p:cNvPr id="52" name="AutoShape 35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" name="Rectangle 36"/>
            <p:cNvSpPr>
              <a:spLocks noChangeArrowheads="1"/>
            </p:cNvSpPr>
            <p:nvPr/>
          </p:nvSpPr>
          <p:spPr bwMode="auto">
            <a:xfrm>
              <a:off x="2880" y="134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单词符号</a:t>
              </a:r>
            </a:p>
          </p:txBody>
        </p:sp>
      </p:grpSp>
      <p:grpSp>
        <p:nvGrpSpPr>
          <p:cNvPr id="54" name="Group 37"/>
          <p:cNvGrpSpPr/>
          <p:nvPr/>
        </p:nvGrpSpPr>
        <p:grpSpPr bwMode="auto">
          <a:xfrm>
            <a:off x="5747798" y="1049421"/>
            <a:ext cx="2362200" cy="990600"/>
            <a:chOff x="2112" y="672"/>
            <a:chExt cx="1488" cy="624"/>
          </a:xfrm>
        </p:grpSpPr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2112" y="912"/>
              <a:ext cx="129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algn="ctr" eaLnBrk="0" hangingPunct="0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词法分析器</a:t>
              </a:r>
            </a:p>
          </p:txBody>
        </p:sp>
        <p:grpSp>
          <p:nvGrpSpPr>
            <p:cNvPr id="56" name="Group 39"/>
            <p:cNvGrpSpPr/>
            <p:nvPr/>
          </p:nvGrpSpPr>
          <p:grpSpPr bwMode="auto">
            <a:xfrm>
              <a:off x="2640" y="672"/>
              <a:ext cx="960" cy="240"/>
              <a:chOff x="2640" y="672"/>
              <a:chExt cx="960" cy="240"/>
            </a:xfrm>
          </p:grpSpPr>
          <p:sp>
            <p:nvSpPr>
              <p:cNvPr id="57" name="AutoShape 40"/>
              <p:cNvSpPr>
                <a:spLocks noChangeArrowheads="1"/>
              </p:cNvSpPr>
              <p:nvPr/>
            </p:nvSpPr>
            <p:spPr bwMode="auto">
              <a:xfrm>
                <a:off x="2640" y="672"/>
                <a:ext cx="192" cy="240"/>
              </a:xfrm>
              <a:prstGeom prst="downArrow">
                <a:avLst>
                  <a:gd name="adj1" fmla="val 50000"/>
                  <a:gd name="adj2" fmla="val 31250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Rectangle 41"/>
              <p:cNvSpPr>
                <a:spLocks noChangeArrowheads="1"/>
              </p:cNvSpPr>
              <p:nvPr/>
            </p:nvSpPr>
            <p:spPr bwMode="auto">
              <a:xfrm>
                <a:off x="2832" y="672"/>
                <a:ext cx="768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/>
              <a:lstStyle/>
              <a:p>
                <a:pPr marL="342900" indent="-3429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源程序</a:t>
                </a:r>
              </a:p>
            </p:txBody>
          </p:sp>
        </p:grpSp>
      </p:grpSp>
      <p:sp>
        <p:nvSpPr>
          <p:cNvPr id="6" name="矩形 5"/>
          <p:cNvSpPr/>
          <p:nvPr/>
        </p:nvSpPr>
        <p:spPr>
          <a:xfrm>
            <a:off x="1437147" y="147361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✔实验一：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37146" y="257739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✔实验二：</a:t>
            </a:r>
          </a:p>
        </p:txBody>
      </p:sp>
      <p:sp>
        <p:nvSpPr>
          <p:cNvPr id="60" name="矩形 59"/>
          <p:cNvSpPr/>
          <p:nvPr/>
        </p:nvSpPr>
        <p:spPr>
          <a:xfrm>
            <a:off x="1437146" y="362880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✔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实验三：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417243" y="575825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实验四：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燕尾形 2"/>
          <p:cNvSpPr>
            <a:spLocks noChangeArrowheads="1"/>
          </p:cNvSpPr>
          <p:nvPr/>
        </p:nvSpPr>
        <p:spPr bwMode="auto">
          <a:xfrm>
            <a:off x="1239352" y="363538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实验思考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70922"/>
            <a:ext cx="203395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实验内容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  <p:sp>
        <p:nvSpPr>
          <p:cNvPr id="9223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635" y="984885"/>
            <a:ext cx="1219073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 anchor="ctr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6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8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2</a:t>
            </a:r>
            <a:r>
              <a:rPr lang="zh-CN" altLang="en-US" dirty="0" smtClean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28592" y="2542748"/>
            <a:ext cx="84481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加深对</a:t>
            </a:r>
            <a:r>
              <a:rPr lang="zh-CN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自顶向下语法制导翻译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技术的理解与掌握。</a:t>
            </a:r>
          </a:p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加深对</a:t>
            </a:r>
            <a:r>
              <a:rPr lang="zh-CN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自底下上语法制导翻译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技术的理解与掌握。</a:t>
            </a:r>
          </a:p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巩固对</a:t>
            </a:r>
            <a:r>
              <a:rPr lang="zh-CN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语义分析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的基本功能和原理的认识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，理解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中间代码生产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的作用。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实验学时数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学时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燕尾形 2"/>
          <p:cNvSpPr>
            <a:spLocks noChangeArrowheads="1"/>
          </p:cNvSpPr>
          <p:nvPr/>
        </p:nvSpPr>
        <p:spPr bwMode="auto">
          <a:xfrm>
            <a:off x="4205988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实验思考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内容</a:t>
            </a:r>
          </a:p>
        </p:txBody>
      </p:sp>
      <p:sp>
        <p:nvSpPr>
          <p:cNvPr id="9223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0" y="972015"/>
            <a:ext cx="12191365" cy="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 anchor="b" anchorCtr="1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3</a:t>
            </a:r>
            <a:r>
              <a:rPr lang="zh-CN" altLang="en-US" dirty="0" smtClean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8713" y="2099319"/>
            <a:ext cx="99024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针对</a:t>
            </a:r>
            <a:r>
              <a:rPr lang="zh-CN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自顶向下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分析法或者</a:t>
            </a:r>
            <a:r>
              <a:rPr lang="zh-CN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自底向上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分析法（二选一）中所使用的文法，在完成实验二（语法分析）的基础上为语法正确的单词串其设计翻译方案，</a:t>
            </a:r>
            <a:r>
              <a:rPr lang="zh-CN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完成语法制导翻译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 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利用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该翻译方案，对所给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程序段进行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分析，输出生成</a:t>
            </a:r>
            <a:r>
              <a:rPr lang="zh-CN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中间代码序列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</a:t>
            </a:r>
            <a:r>
              <a:rPr lang="zh-CN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符号表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，并保存在相应文件中。</a:t>
            </a:r>
          </a:p>
          <a:p>
            <a:pPr marL="342900" indent="-342900">
              <a:lnSpc>
                <a:spcPct val="50000"/>
              </a:lnSpc>
              <a:buFont typeface="+mj-lt"/>
              <a:buAutoNum type="arabicPeriod"/>
            </a:pP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 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中间代码可选三地址码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三元式表示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或者</a:t>
            </a:r>
            <a:r>
              <a:rPr lang="zh-CN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四元式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表示（不限）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</a:p>
          <a:p>
            <a:pPr>
              <a:lnSpc>
                <a:spcPct val="130000"/>
              </a:lnSpc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 </a:t>
            </a:r>
            <a:r>
              <a:rPr lang="zh-CN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较低</a:t>
            </a:r>
            <a:r>
              <a:rPr lang="zh-CN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完成要求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常见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赋值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的语义分析与中间代码生产（书本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P267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342900" indent="-342900">
              <a:lnSpc>
                <a:spcPct val="50000"/>
              </a:lnSpc>
              <a:buFont typeface="+mj-lt"/>
              <a:buAutoNum type="arabicPeriod"/>
            </a:pP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 </a:t>
            </a:r>
            <a:r>
              <a:rPr lang="zh-CN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较</a:t>
            </a:r>
            <a:r>
              <a:rPr lang="zh-CN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优完成要求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除赋值语句外，实现带嵌套的声明语句，控制结构，布尔表达式（另选其一）的语义分析与中间代码生产。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燕尾形 2"/>
          <p:cNvSpPr>
            <a:spLocks noChangeArrowheads="1"/>
          </p:cNvSpPr>
          <p:nvPr/>
        </p:nvSpPr>
        <p:spPr bwMode="auto">
          <a:xfrm>
            <a:off x="6926039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635" y="963295"/>
            <a:ext cx="12192000" cy="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实验总体步骤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实验思考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20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实验内容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  <p:sp>
        <p:nvSpPr>
          <p:cNvPr id="21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  <a:endParaRPr lang="zh-CN" altLang="en-US" sz="15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4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8712" y="2099948"/>
            <a:ext cx="100345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完成实验二（语法分析）的基础上为语法正确的单词串设计</a:t>
            </a:r>
            <a:r>
              <a:rPr lang="zh-CN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翻译方案</a:t>
            </a:r>
            <a:r>
              <a:rPr lang="zh-CN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该翻译方案，对所给程序段进行分析，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编写主函数与语义子程序；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三地址码表示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中间代码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，并以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文件格式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保存</a:t>
            </a:r>
            <a:r>
              <a:rPr lang="zh-CN" altLang="en-US" sz="24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kern="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kern="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扩展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并以文件格式保存；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4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实验报告。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TextBox 8"/>
          <p:cNvSpPr>
            <a:spLocks noChangeArrowheads="1"/>
          </p:cNvSpPr>
          <p:nvPr/>
        </p:nvSpPr>
        <p:spPr bwMode="auto">
          <a:xfrm>
            <a:off x="0" y="953770"/>
            <a:ext cx="12192635" cy="72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知识回顾（</a:t>
            </a:r>
            <a:r>
              <a:rPr lang="zh-CN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底</a:t>
            </a:r>
            <a:r>
              <a:rPr lang="zh-CN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zh-CN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制导翻译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5975" y="1882279"/>
            <a:ext cx="10518312" cy="8925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S-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属性定义：</a:t>
            </a:r>
            <a:endParaRPr lang="en-US" altLang="zh-CN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只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含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综合属性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的语法制导定义称为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属性定义，又称为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S-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属性文法；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8900" y="3117328"/>
            <a:ext cx="88726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种简单的属性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计算方法：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分析树进行后根遍历，并在最后一次遍历节点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时计算与节点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相关联的属性。 </a:t>
            </a:r>
          </a:p>
          <a:p>
            <a:pPr lvl="1"/>
            <a:endParaRPr kumimoji="1" lang="en-US" altLang="zh-CN" sz="2400" i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kumimoji="1" lang="en-US" altLang="zh-CN" sz="2400" i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postorder</a:t>
            </a: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400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 {</a:t>
            </a:r>
          </a:p>
          <a:p>
            <a:pPr lvl="1"/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	for </a:t>
            </a:r>
            <a:r>
              <a:rPr kumimoji="1" lang="en-US" altLang="zh-CN" sz="2400" i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的每个子节点</a:t>
            </a:r>
            <a:r>
              <a:rPr kumimoji="1" lang="en-US" altLang="zh-CN" sz="2400" i="1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从左到右</a:t>
            </a: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en-US" altLang="zh-CN" sz="2400" i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postorder</a:t>
            </a: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400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lvl="1"/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与节点</a:t>
            </a:r>
            <a:r>
              <a:rPr kumimoji="1" lang="en-US" altLang="zh-CN" sz="2400" i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相关联的属性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1"/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} 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燕尾形 2"/>
          <p:cNvSpPr>
            <a:spLocks noChangeArrowheads="1"/>
          </p:cNvSpPr>
          <p:nvPr/>
        </p:nvSpPr>
        <p:spPr bwMode="auto">
          <a:xfrm>
            <a:off x="6926039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0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实验思考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23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实验内容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  <p:sp>
        <p:nvSpPr>
          <p:cNvPr id="24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  <a:endParaRPr lang="zh-CN" altLang="en-US" sz="15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756"/>
    </mc:Choice>
    <mc:Fallback xmlns="">
      <p:transition advTm="1875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TextBox 8"/>
          <p:cNvSpPr>
            <a:spLocks noChangeArrowheads="1"/>
          </p:cNvSpPr>
          <p:nvPr/>
        </p:nvSpPr>
        <p:spPr bwMode="auto">
          <a:xfrm>
            <a:off x="0" y="981710"/>
            <a:ext cx="12192000" cy="72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知识回顾（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自顶向下</a:t>
            </a:r>
            <a:r>
              <a:rPr lang="zh-CN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制导翻译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9256" y="1876228"/>
            <a:ext cx="10289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L-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属性定义：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一个语法制导定义被称为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L-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属性定义，当且仅当它的每个属性或者是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综合属性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，或者是满足如下条件的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继承属性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：设有产生式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A→X1X2…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Xn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，其右部符号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Xi(1≤i≤n)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的继承属性只依赖于下列属性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⑴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的继承属性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 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⑵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产生式中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左边的符号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Xi-1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的综合属性或继承属性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⑶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本身的综合属性或继承属性，但前提是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的属性不能在依赖图中形成回路。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L-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属性定义又称为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L-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属性文法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90147" y="4507126"/>
            <a:ext cx="49322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visit(N) {</a:t>
            </a:r>
          </a:p>
          <a:p>
            <a:pPr eaLnBrk="1" hangingPunct="1"/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for N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的每个子节点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M(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从左到右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 {</a:t>
            </a:r>
          </a:p>
          <a:p>
            <a:pPr eaLnBrk="1" hangingPunct="1"/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计算节点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的继承属性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/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visit (M);</a:t>
            </a:r>
          </a:p>
          <a:p>
            <a:pPr eaLnBrk="1" hangingPunct="1"/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}</a:t>
            </a:r>
          </a:p>
          <a:p>
            <a:pPr eaLnBrk="1" hangingPunct="1"/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计算节点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的综合属性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/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24" name="燕尾形 2"/>
          <p:cNvSpPr>
            <a:spLocks noChangeArrowheads="1"/>
          </p:cNvSpPr>
          <p:nvPr/>
        </p:nvSpPr>
        <p:spPr bwMode="auto">
          <a:xfrm>
            <a:off x="6926039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5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实验思考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28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实验内容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  <p:sp>
        <p:nvSpPr>
          <p:cNvPr id="29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  <a:endParaRPr lang="zh-CN" altLang="en-US" sz="15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17096" y="4145784"/>
            <a:ext cx="4639175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L-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属性定义中的属性计算：</a:t>
            </a:r>
            <a:endParaRPr lang="zh-CN" altLang="en-US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756"/>
    </mc:Choice>
    <mc:Fallback xmlns="">
      <p:transition advTm="18756"/>
    </mc:Fallback>
  </mc:AlternateContent>
  <p:timing>
    <p:tnLst>
      <p:par>
        <p:cTn id="1" dur="indefinite" restart="never" nodeType="tmRoot"/>
      </p:par>
    </p:tnLst>
    <p:bldLst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TextBox 8"/>
          <p:cNvSpPr>
            <a:spLocks noChangeArrowheads="1"/>
          </p:cNvSpPr>
          <p:nvPr/>
        </p:nvSpPr>
        <p:spPr bwMode="auto">
          <a:xfrm>
            <a:off x="0" y="981710"/>
            <a:ext cx="12192000" cy="73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简单赋值语句的翻译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燕尾形 2"/>
          <p:cNvSpPr>
            <a:spLocks noChangeArrowheads="1"/>
          </p:cNvSpPr>
          <p:nvPr/>
        </p:nvSpPr>
        <p:spPr bwMode="auto">
          <a:xfrm>
            <a:off x="6926039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4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实验思考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27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实验内容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  <p:sp>
        <p:nvSpPr>
          <p:cNvPr id="28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  <a:endParaRPr lang="zh-CN" altLang="en-US" sz="15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8882" y="1984400"/>
            <a:ext cx="6708933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S </a:t>
            </a:r>
            <a:r>
              <a:rPr lang="en-US" altLang="zh-CN" dirty="0" smtClean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-&gt;</a:t>
            </a:r>
            <a:r>
              <a:rPr lang="en-US" altLang="zh-CN" dirty="0" smtClean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id </a:t>
            </a:r>
            <a:r>
              <a:rPr lang="en-US" altLang="zh-CN" dirty="0" smtClean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:= E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 {p = </a:t>
            </a:r>
            <a:r>
              <a:rPr lang="en-US" altLang="zh-CN" dirty="0">
                <a:solidFill>
                  <a:srgbClr val="C0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lookup(id.name</a:t>
            </a:r>
            <a:r>
              <a:rPr lang="en-US" altLang="zh-CN" dirty="0" smtClean="0">
                <a:solidFill>
                  <a:srgbClr val="C0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); 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if </a:t>
            </a:r>
            <a:r>
              <a: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p 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==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nil then 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error;</a:t>
            </a:r>
          </a:p>
          <a:p>
            <a:pPr marL="0" lvl="4">
              <a:lnSpc>
                <a:spcPct val="90000"/>
              </a:lnSpc>
            </a:pPr>
            <a:r>
              <a: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	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	</a:t>
            </a:r>
            <a:r>
              <a:rPr lang="en-US" altLang="zh-CN" dirty="0" err="1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gencode</a:t>
            </a:r>
            <a:r>
              <a: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( 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p‘=’ </a:t>
            </a:r>
            <a:r>
              <a:rPr lang="en-US" altLang="zh-CN" dirty="0" err="1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E.addr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;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}</a:t>
            </a:r>
            <a:endParaRPr lang="en-US" altLang="zh-CN" dirty="0">
              <a:latin typeface="Constantia" panose="02030602050306030303" pitchFamily="18" charset="0"/>
              <a:ea typeface="黑体" panose="02010609060101010101" pitchFamily="49" charset="-122"/>
              <a:sym typeface="+mn-ea"/>
            </a:endParaRPr>
          </a:p>
          <a:p>
            <a:pPr marL="0" lvl="4">
              <a:lnSpc>
                <a:spcPct val="90000"/>
              </a:lnSpc>
            </a:pPr>
            <a:endParaRPr lang="en-US" altLang="zh-CN" dirty="0" smtClean="0">
              <a:solidFill>
                <a:srgbClr val="FF0000"/>
              </a:solidFill>
              <a:latin typeface="Constantia" panose="02030602050306030303" pitchFamily="18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lvl="4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cs typeface="Arial" panose="020B0604020202020204" pitchFamily="34" charset="0"/>
              </a:rPr>
              <a:t>E</a:t>
            </a:r>
            <a:r>
              <a:rPr lang="en-US" altLang="zh-CN" dirty="0" smtClean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-&gt;</a:t>
            </a:r>
            <a:r>
              <a:rPr lang="en-US" altLang="zh-CN" dirty="0" smtClean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baseline="-30000" dirty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1 </a:t>
            </a:r>
            <a:r>
              <a:rPr lang="en-US" altLang="zh-CN" dirty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+ </a:t>
            </a:r>
            <a:r>
              <a:rPr lang="en-US" altLang="zh-CN" dirty="0" smtClean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baseline="-30000" dirty="0" smtClean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baseline="-30000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  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dirty="0" err="1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E.addr</a:t>
            </a:r>
            <a:r>
              <a: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= </a:t>
            </a:r>
            <a:r>
              <a:rPr lang="en-US" altLang="zh-CN" dirty="0" err="1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newtemp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();</a:t>
            </a:r>
            <a:endParaRPr lang="en-US" altLang="zh-CN" dirty="0">
              <a:latin typeface="Constantia" panose="02030602050306030303" pitchFamily="18" charset="0"/>
              <a:ea typeface="黑体" panose="02010609060101010101" pitchFamily="49" charset="-122"/>
              <a:sym typeface="+mn-ea"/>
            </a:endParaRPr>
          </a:p>
          <a:p>
            <a:pPr marL="0" lvl="4">
              <a:lnSpc>
                <a:spcPct val="90000"/>
              </a:lnSpc>
            </a:pPr>
            <a:r>
              <a: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		 </a:t>
            </a:r>
            <a:r>
              <a:rPr lang="en-US" altLang="zh-CN" dirty="0" err="1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gencode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dirty="0" err="1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E.addr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‘=’E</a:t>
            </a:r>
            <a:r>
              <a:rPr lang="en-US" altLang="zh-CN" baseline="-30000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.addr‘+’E</a:t>
            </a:r>
            <a:r>
              <a:rPr lang="en-US" altLang="zh-CN" baseline="-30000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.addr);}</a:t>
            </a:r>
          </a:p>
          <a:p>
            <a:pPr marL="0" lvl="4">
              <a:lnSpc>
                <a:spcPct val="90000"/>
              </a:lnSpc>
            </a:pPr>
            <a:endParaRPr lang="en-US" altLang="zh-CN" dirty="0">
              <a:latin typeface="Constantia" panose="02030602050306030303" pitchFamily="18" charset="0"/>
              <a:ea typeface="黑体" panose="02010609060101010101" pitchFamily="49" charset="-122"/>
              <a:sym typeface="+mn-ea"/>
            </a:endParaRPr>
          </a:p>
          <a:p>
            <a:pPr marL="0" lvl="4">
              <a:lnSpc>
                <a:spcPct val="90000"/>
              </a:lnSpc>
            </a:pPr>
            <a:endParaRPr lang="en-US" altLang="zh-CN" dirty="0" smtClean="0">
              <a:solidFill>
                <a:srgbClr val="FF0000"/>
              </a:solidFill>
              <a:latin typeface="Constantia" panose="02030602050306030303" pitchFamily="18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lvl="4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cs typeface="Arial" panose="020B0604020202020204" pitchFamily="34" charset="0"/>
              </a:rPr>
              <a:t>E</a:t>
            </a:r>
            <a:r>
              <a:rPr lang="en-US" altLang="zh-CN" dirty="0" smtClean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-&gt;</a:t>
            </a:r>
            <a:r>
              <a:rPr lang="en-US" altLang="zh-CN" dirty="0" smtClean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baseline="-30000" dirty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1 </a:t>
            </a:r>
            <a:r>
              <a:rPr lang="en-US" altLang="zh-CN" dirty="0" smtClean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 *  </a:t>
            </a:r>
            <a:r>
              <a:rPr lang="en-US" altLang="zh-CN" dirty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baseline="-30000" dirty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baseline="-30000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  </a:t>
            </a:r>
            <a:r>
              <a: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dirty="0" err="1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E.addr</a:t>
            </a:r>
            <a:r>
              <a: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 = </a:t>
            </a:r>
            <a:r>
              <a:rPr lang="en-US" altLang="zh-CN" dirty="0" err="1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newtemp</a:t>
            </a:r>
            <a:r>
              <a: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();</a:t>
            </a:r>
          </a:p>
          <a:p>
            <a:pPr marL="0" lvl="4">
              <a:lnSpc>
                <a:spcPct val="90000"/>
              </a:lnSpc>
            </a:pPr>
            <a:r>
              <a: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		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dirty="0" err="1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gencode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dirty="0" err="1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E.addr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‘=’E</a:t>
            </a:r>
            <a:r>
              <a:rPr lang="en-US" altLang="zh-CN" baseline="-30000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.addr‘*’E</a:t>
            </a:r>
            <a:r>
              <a:rPr lang="en-US" altLang="zh-CN" baseline="-30000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.addr);}</a:t>
            </a:r>
            <a:endParaRPr lang="en-US" altLang="zh-CN" dirty="0">
              <a:latin typeface="Constantia" panose="02030602050306030303" pitchFamily="18" charset="0"/>
              <a:ea typeface="黑体" panose="02010609060101010101" pitchFamily="49" charset="-122"/>
              <a:sym typeface="+mn-ea"/>
            </a:endParaRPr>
          </a:p>
          <a:p>
            <a:pPr marL="0" lvl="4">
              <a:lnSpc>
                <a:spcPct val="90000"/>
              </a:lnSpc>
            </a:pPr>
            <a:endParaRPr lang="en-US" altLang="zh-CN" dirty="0">
              <a:latin typeface="Constantia" panose="02030602050306030303" pitchFamily="18" charset="0"/>
              <a:ea typeface="黑体" panose="02010609060101010101" pitchFamily="49" charset="-122"/>
              <a:sym typeface="+mn-ea"/>
            </a:endParaRPr>
          </a:p>
          <a:p>
            <a:pPr marL="0" lvl="4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dirty="0" smtClean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-&gt;</a:t>
            </a:r>
            <a:r>
              <a:rPr lang="en-US" altLang="zh-CN" dirty="0" smtClean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baseline="-30000" dirty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baseline="-30000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dirty="0" err="1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E.addr</a:t>
            </a:r>
            <a:r>
              <a: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= </a:t>
            </a:r>
            <a:r>
              <a:rPr lang="en-US" altLang="zh-CN" dirty="0" err="1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newtemp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(); </a:t>
            </a:r>
            <a:endParaRPr lang="en-US" altLang="zh-CN" dirty="0">
              <a:latin typeface="Constantia" panose="02030602050306030303" pitchFamily="18" charset="0"/>
              <a:ea typeface="黑体" panose="02010609060101010101" pitchFamily="49" charset="-122"/>
              <a:sym typeface="+mn-ea"/>
            </a:endParaRPr>
          </a:p>
          <a:p>
            <a:pPr marL="0" lvl="4">
              <a:lnSpc>
                <a:spcPct val="90000"/>
              </a:lnSpc>
            </a:pPr>
            <a:r>
              <a: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	 </a:t>
            </a:r>
            <a:r>
              <a:rPr lang="en-US" altLang="zh-CN" dirty="0" err="1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gencode</a:t>
            </a:r>
            <a:r>
              <a: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dirty="0" err="1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E.addr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‘=’‘uminus’E</a:t>
            </a:r>
            <a:r>
              <a:rPr lang="en-US" altLang="zh-CN" baseline="-30000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.addr);}</a:t>
            </a:r>
            <a:endParaRPr lang="en-US" altLang="zh-CN" dirty="0">
              <a:latin typeface="Constantia" panose="02030602050306030303" pitchFamily="18" charset="0"/>
              <a:ea typeface="黑体" panose="02010609060101010101" pitchFamily="49" charset="-122"/>
              <a:sym typeface="+mn-ea"/>
            </a:endParaRPr>
          </a:p>
          <a:p>
            <a:pPr marL="0" lvl="4">
              <a:lnSpc>
                <a:spcPct val="90000"/>
              </a:lnSpc>
            </a:pPr>
            <a:endParaRPr lang="en-US" altLang="zh-CN" dirty="0">
              <a:latin typeface="Constantia" panose="02030602050306030303" pitchFamily="18" charset="0"/>
              <a:ea typeface="黑体" panose="02010609060101010101" pitchFamily="49" charset="-122"/>
              <a:sym typeface="+mn-ea"/>
            </a:endParaRPr>
          </a:p>
          <a:p>
            <a:pPr marL="0" lvl="4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E </a:t>
            </a:r>
            <a:r>
              <a:rPr lang="en-US" altLang="zh-CN" dirty="0" smtClean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-&gt;</a:t>
            </a:r>
            <a:r>
              <a:rPr lang="en-US" altLang="zh-CN" dirty="0" smtClean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(E</a:t>
            </a:r>
            <a:r>
              <a:rPr lang="en-US" altLang="zh-CN" baseline="-30000" dirty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 {</a:t>
            </a:r>
            <a:r>
              <a:rPr lang="en-US" altLang="zh-CN" dirty="0" err="1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E.addr</a:t>
            </a:r>
            <a:r>
              <a: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= </a:t>
            </a:r>
            <a:r>
              <a: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E</a:t>
            </a:r>
            <a:r>
              <a:rPr lang="en-US" altLang="zh-CN" baseline="-30000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.addr 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;}</a:t>
            </a:r>
            <a:endParaRPr lang="en-US" altLang="zh-CN" dirty="0">
              <a:latin typeface="Constantia" panose="02030602050306030303" pitchFamily="18" charset="0"/>
              <a:ea typeface="黑体" panose="02010609060101010101" pitchFamily="49" charset="-122"/>
              <a:sym typeface="+mn-ea"/>
            </a:endParaRPr>
          </a:p>
          <a:p>
            <a:pPr marL="0" lvl="4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E </a:t>
            </a:r>
            <a:r>
              <a:rPr lang="en-US" altLang="zh-CN" dirty="0" smtClean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-&gt;</a:t>
            </a:r>
            <a:r>
              <a:rPr lang="en-US" altLang="zh-CN" dirty="0" smtClean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id</a:t>
            </a:r>
            <a:r>
              <a: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   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dirty="0" err="1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E.addr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lookup(id.name</a:t>
            </a:r>
            <a:r>
              <a:rPr lang="en-US" altLang="zh-CN" dirty="0" smtClean="0">
                <a:solidFill>
                  <a:srgbClr val="C00000"/>
                </a:solidFill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); 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if </a:t>
            </a:r>
            <a:r>
              <a:rPr lang="en-US" altLang="zh-CN" dirty="0" err="1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E.addr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==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nil then </a:t>
            </a:r>
            <a:r>
              <a:rPr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  <a:sym typeface="+mn-ea"/>
              </a:rPr>
              <a:t>error;}</a:t>
            </a:r>
            <a:endParaRPr lang="en-US" altLang="zh-CN" dirty="0">
              <a:latin typeface="Constantia" panose="02030602050306030303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4998798" y="1464760"/>
            <a:ext cx="2358188" cy="559558"/>
          </a:xfrm>
          <a:prstGeom prst="wedgeRectCallout">
            <a:avLst>
              <a:gd name="adj1" fmla="val -82858"/>
              <a:gd name="adj2" fmla="val 55392"/>
            </a:avLst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Lookup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(name)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：查询符号表，返回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对应的记录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4854701" y="2459170"/>
            <a:ext cx="1939183" cy="572769"/>
          </a:xfrm>
          <a:prstGeom prst="wedgeRectCallout">
            <a:avLst>
              <a:gd name="adj1" fmla="val -94393"/>
              <a:gd name="adj2" fmla="val 58477"/>
            </a:avLst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encode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(code)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：生成三地址指令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code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4707396" y="3341583"/>
            <a:ext cx="2459151" cy="548794"/>
          </a:xfrm>
          <a:prstGeom prst="wedgeRectCallout">
            <a:avLst>
              <a:gd name="adj1" fmla="val -62916"/>
              <a:gd name="adj2" fmla="val 54352"/>
            </a:avLst>
          </a:prstGeom>
          <a:solidFill>
            <a:srgbClr val="FFC000"/>
          </a:solidFill>
          <a:ln w="19050" cap="flat" cmpd="sng" algn="ctr">
            <a:solidFill>
              <a:schemeClr val="tx1">
                <a:alpha val="98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ewtemp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：生成一个新的临时变量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，返回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的地址</a:t>
            </a:r>
          </a:p>
        </p:txBody>
      </p:sp>
      <p:sp>
        <p:nvSpPr>
          <p:cNvPr id="10" name="矩形 9"/>
          <p:cNvSpPr/>
          <p:nvPr/>
        </p:nvSpPr>
        <p:spPr>
          <a:xfrm>
            <a:off x="7996040" y="2046175"/>
            <a:ext cx="1901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例：</a:t>
            </a:r>
            <a:r>
              <a:rPr lang="en-US" altLang="zh-CN" dirty="0" smtClean="0">
                <a:solidFill>
                  <a:srgbClr val="C00000"/>
                </a:solidFill>
                <a:latin typeface="Constantia" panose="02030602050306030303" pitchFamily="18" charset="0"/>
                <a:ea typeface="黑体" panose="02010609060101010101" pitchFamily="49" charset="-122"/>
              </a:rPr>
              <a:t>x=(-</a:t>
            </a:r>
            <a:r>
              <a:rPr lang="en-US" altLang="zh-CN" dirty="0">
                <a:solidFill>
                  <a:srgbClr val="C00000"/>
                </a:solidFill>
                <a:latin typeface="Constantia" panose="02030602050306030303" pitchFamily="18" charset="0"/>
                <a:ea typeface="黑体" panose="02010609060101010101" pitchFamily="49" charset="-122"/>
              </a:rPr>
              <a:t>b)*(</a:t>
            </a:r>
            <a:r>
              <a:rPr lang="en-US" altLang="zh-CN" dirty="0" err="1">
                <a:solidFill>
                  <a:srgbClr val="C00000"/>
                </a:solidFill>
                <a:latin typeface="Constantia" panose="02030602050306030303" pitchFamily="18" charset="0"/>
                <a:ea typeface="黑体" panose="02010609060101010101" pitchFamily="49" charset="-122"/>
              </a:rPr>
              <a:t>c+d</a:t>
            </a:r>
            <a:r>
              <a:rPr lang="en-US" altLang="zh-CN" dirty="0" smtClean="0">
                <a:solidFill>
                  <a:srgbClr val="C00000"/>
                </a:solidFill>
                <a:latin typeface="Constantia" panose="02030602050306030303" pitchFamily="18" charset="0"/>
                <a:ea typeface="黑体" panose="02010609060101010101" pitchFamily="49" charset="-122"/>
              </a:rPr>
              <a:t>)</a:t>
            </a:r>
            <a:endParaRPr lang="en-US" altLang="zh-CN" dirty="0">
              <a:solidFill>
                <a:srgbClr val="C00000"/>
              </a:solidFill>
              <a:latin typeface="Constantia" panose="02030602050306030303" pitchFamily="18" charset="0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085607" y="2758730"/>
            <a:ext cx="1363194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三地址码：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fr-FR" altLang="zh-CN" dirty="0">
                <a:latin typeface="Constantia" panose="02030602050306030303" pitchFamily="18" charset="0"/>
                <a:ea typeface="黑体" panose="02010609060101010101" pitchFamily="49" charset="-122"/>
              </a:rPr>
              <a:t>t</a:t>
            </a:r>
            <a:r>
              <a:rPr kumimoji="1" lang="fr-FR" altLang="zh-CN" baseline="-30000" dirty="0">
                <a:latin typeface="Constantia" panose="02030602050306030303" pitchFamily="18" charset="0"/>
                <a:ea typeface="黑体" panose="02010609060101010101" pitchFamily="49" charset="-122"/>
              </a:rPr>
              <a:t>1</a:t>
            </a:r>
            <a:r>
              <a:rPr kumimoji="1" lang="fr-FR" altLang="zh-CN" dirty="0">
                <a:latin typeface="Constantia" panose="02030602050306030303" pitchFamily="18" charset="0"/>
                <a:ea typeface="黑体" panose="02010609060101010101" pitchFamily="49" charset="-122"/>
              </a:rPr>
              <a:t> </a:t>
            </a:r>
            <a:r>
              <a:rPr kumimoji="1" lang="fr-FR" altLang="zh-CN" dirty="0" smtClean="0">
                <a:latin typeface="Constantia" panose="02030602050306030303" pitchFamily="18" charset="0"/>
                <a:ea typeface="黑体" panose="02010609060101010101" pitchFamily="49" charset="-122"/>
              </a:rPr>
              <a:t>= </a:t>
            </a:r>
            <a:r>
              <a:rPr kumimoji="1" lang="fr-FR" altLang="zh-CN" dirty="0">
                <a:latin typeface="Constantia" panose="02030602050306030303" pitchFamily="18" charset="0"/>
                <a:ea typeface="黑体" panose="02010609060101010101" pitchFamily="49" charset="-122"/>
              </a:rPr>
              <a:t>minus b</a:t>
            </a:r>
            <a:endParaRPr kumimoji="1" lang="en-US" altLang="zh-CN" dirty="0">
              <a:latin typeface="Constantia" panose="02030602050306030303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fr-FR" altLang="zh-CN" dirty="0">
                <a:latin typeface="Constantia" panose="02030602050306030303" pitchFamily="18" charset="0"/>
                <a:ea typeface="黑体" panose="02010609060101010101" pitchFamily="49" charset="-122"/>
              </a:rPr>
              <a:t>t</a:t>
            </a:r>
            <a:r>
              <a:rPr kumimoji="1" lang="fr-FR" altLang="zh-CN" baseline="-30000" dirty="0">
                <a:latin typeface="Constantia" panose="02030602050306030303" pitchFamily="18" charset="0"/>
                <a:ea typeface="黑体" panose="02010609060101010101" pitchFamily="49" charset="-122"/>
              </a:rPr>
              <a:t>2</a:t>
            </a:r>
            <a:r>
              <a:rPr kumimoji="1" lang="fr-FR" altLang="zh-CN" dirty="0">
                <a:latin typeface="Constantia" panose="02030602050306030303" pitchFamily="18" charset="0"/>
                <a:ea typeface="黑体" panose="02010609060101010101" pitchFamily="49" charset="-122"/>
              </a:rPr>
              <a:t> </a:t>
            </a:r>
            <a:r>
              <a:rPr kumimoji="1" lang="fr-FR" altLang="zh-CN" dirty="0" smtClean="0">
                <a:latin typeface="Constantia" panose="02030602050306030303" pitchFamily="18" charset="0"/>
                <a:ea typeface="黑体" panose="02010609060101010101" pitchFamily="49" charset="-122"/>
              </a:rPr>
              <a:t>= </a:t>
            </a:r>
            <a:r>
              <a:rPr kumimoji="1" lang="fr-FR" altLang="zh-CN" dirty="0">
                <a:latin typeface="Constantia" panose="02030602050306030303" pitchFamily="18" charset="0"/>
                <a:ea typeface="黑体" panose="02010609060101010101" pitchFamily="49" charset="-122"/>
              </a:rPr>
              <a:t>c+d</a:t>
            </a:r>
            <a:endParaRPr kumimoji="1" lang="en-US" altLang="zh-CN" dirty="0">
              <a:latin typeface="Constantia" panose="02030602050306030303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fr-FR" altLang="zh-CN" dirty="0">
                <a:latin typeface="Constantia" panose="02030602050306030303" pitchFamily="18" charset="0"/>
                <a:ea typeface="黑体" panose="02010609060101010101" pitchFamily="49" charset="-122"/>
              </a:rPr>
              <a:t>t</a:t>
            </a:r>
            <a:r>
              <a:rPr kumimoji="1" lang="fr-FR" altLang="zh-CN" baseline="-30000" dirty="0">
                <a:latin typeface="Constantia" panose="02030602050306030303" pitchFamily="18" charset="0"/>
                <a:ea typeface="黑体" panose="02010609060101010101" pitchFamily="49" charset="-122"/>
              </a:rPr>
              <a:t>3</a:t>
            </a:r>
            <a:r>
              <a:rPr kumimoji="1" lang="fr-FR" altLang="zh-CN" dirty="0">
                <a:latin typeface="Constantia" panose="02030602050306030303" pitchFamily="18" charset="0"/>
                <a:ea typeface="黑体" panose="02010609060101010101" pitchFamily="49" charset="-122"/>
              </a:rPr>
              <a:t> </a:t>
            </a:r>
            <a:r>
              <a:rPr kumimoji="1" lang="fr-FR" altLang="zh-CN" dirty="0" smtClean="0">
                <a:latin typeface="Constantia" panose="02030602050306030303" pitchFamily="18" charset="0"/>
                <a:ea typeface="黑体" panose="02010609060101010101" pitchFamily="49" charset="-122"/>
              </a:rPr>
              <a:t>= </a:t>
            </a:r>
            <a:r>
              <a:rPr kumimoji="1" lang="fr-FR" altLang="zh-CN" dirty="0">
                <a:latin typeface="Constantia" panose="02030602050306030303" pitchFamily="18" charset="0"/>
                <a:ea typeface="黑体" panose="02010609060101010101" pitchFamily="49" charset="-122"/>
              </a:rPr>
              <a:t>t</a:t>
            </a:r>
            <a:r>
              <a:rPr kumimoji="1" lang="fr-FR" altLang="zh-CN" baseline="-30000" dirty="0">
                <a:latin typeface="Constantia" panose="02030602050306030303" pitchFamily="18" charset="0"/>
                <a:ea typeface="黑体" panose="02010609060101010101" pitchFamily="49" charset="-122"/>
              </a:rPr>
              <a:t>1</a:t>
            </a:r>
            <a:r>
              <a:rPr kumimoji="1" lang="fr-FR" altLang="zh-CN" dirty="0">
                <a:latin typeface="Constantia" panose="02030602050306030303" pitchFamily="18" charset="0"/>
                <a:ea typeface="黑体" panose="02010609060101010101" pitchFamily="49" charset="-122"/>
              </a:rPr>
              <a:t>*t</a:t>
            </a:r>
            <a:r>
              <a:rPr kumimoji="1" lang="fr-FR" altLang="zh-CN" baseline="-30000" dirty="0">
                <a:latin typeface="Constantia" panose="02030602050306030303" pitchFamily="18" charset="0"/>
                <a:ea typeface="黑体" panose="02010609060101010101" pitchFamily="49" charset="-122"/>
              </a:rPr>
              <a:t>2</a:t>
            </a:r>
            <a:endParaRPr kumimoji="1" lang="en-US" altLang="zh-CN" dirty="0">
              <a:latin typeface="Constantia" panose="02030602050306030303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Constantia" panose="02030602050306030303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dirty="0" smtClean="0">
                <a:latin typeface="Constantia" panose="02030602050306030303" pitchFamily="18" charset="0"/>
                <a:ea typeface="黑体" panose="02010609060101010101" pitchFamily="49" charset="-122"/>
              </a:rPr>
              <a:t> = t</a:t>
            </a:r>
            <a:r>
              <a:rPr kumimoji="1" lang="en-US" altLang="zh-CN" baseline="-30000" dirty="0" smtClean="0">
                <a:latin typeface="Constantia" panose="02030602050306030303" pitchFamily="18" charset="0"/>
                <a:ea typeface="黑体" panose="02010609060101010101" pitchFamily="49" charset="-122"/>
              </a:rPr>
              <a:t>3</a:t>
            </a:r>
            <a:endParaRPr kumimoji="1" lang="en-US" altLang="zh-CN" dirty="0">
              <a:latin typeface="Constantia" panose="02030602050306030303" pitchFamily="18" charset="0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8882" y="5899421"/>
            <a:ext cx="971612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学习视频：</a:t>
            </a:r>
            <a:r>
              <a:rPr kumimoji="1"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MOOC </a:t>
            </a:r>
            <a:r>
              <a:rPr kumimoji="1"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哈尔滨工业大学</a:t>
            </a:r>
            <a:r>
              <a:rPr kumimoji="1"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kumimoji="1"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编译原理</a:t>
            </a:r>
            <a:r>
              <a:rPr kumimoji="1"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》,</a:t>
            </a:r>
            <a:r>
              <a:rPr kumimoji="1"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kumimoji="1"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kumimoji="1"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讲中间代码生成</a:t>
            </a:r>
            <a:r>
              <a:rPr kumimoji="1"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kumimoji="1"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2,6-3 </a:t>
            </a:r>
            <a:r>
              <a:rPr kumimoji="1"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简单复制语句的翻译  </a:t>
            </a:r>
            <a:endParaRPr kumimoji="1"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Book Antiqua" pitchFamily="18" charset="0"/>
                <a:ea typeface="Dotum" pitchFamily="34" charset="-127"/>
                <a:hlinkClick r:id="rId3"/>
              </a:rPr>
              <a:t>https://www.icourse163.org/learn/HIT-1002123007?tid=1450215473#/</a:t>
            </a:r>
            <a:r>
              <a:rPr lang="en-US" altLang="zh-CN" sz="1400" b="1" dirty="0" smtClean="0">
                <a:latin typeface="Book Antiqua" pitchFamily="18" charset="0"/>
                <a:ea typeface="Dotum" pitchFamily="34" charset="-127"/>
                <a:hlinkClick r:id="rId3"/>
              </a:rPr>
              <a:t>learn/content?type=detail&amp;id=1214538629&amp;sm=1</a:t>
            </a:r>
            <a:endParaRPr lang="en-US" altLang="zh-CN" sz="1400" b="1" dirty="0" smtClean="0">
              <a:latin typeface="Book Antiqua" pitchFamily="18" charset="0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43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756"/>
    </mc:Choice>
    <mc:Fallback xmlns="">
      <p:transition advTm="1875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TextBox 8"/>
          <p:cNvSpPr>
            <a:spLocks noChangeArrowheads="1"/>
          </p:cNvSpPr>
          <p:nvPr/>
        </p:nvSpPr>
        <p:spPr bwMode="auto">
          <a:xfrm>
            <a:off x="-1270" y="989965"/>
            <a:ext cx="12193270" cy="72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输出（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中间代码的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地址码的两种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表示）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592563"/>
              </p:ext>
            </p:extLst>
          </p:nvPr>
        </p:nvGraphicFramePr>
        <p:xfrm>
          <a:off x="1236595" y="2369878"/>
          <a:ext cx="3024187" cy="290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7" name="Visio" r:id="rId4" imgW="2222500" imgH="2137410" progId="Visio.Drawing.11">
                  <p:embed/>
                </p:oleObj>
              </mc:Choice>
              <mc:Fallback>
                <p:oleObj name="Visio" r:id="rId4" imgW="2222500" imgH="2137410" progId="Visio.Drawing.11">
                  <p:embed/>
                  <p:pic>
                    <p:nvPicPr>
                      <p:cNvPr id="0" name="图片 155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595" y="2369878"/>
                        <a:ext cx="3024187" cy="290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963038" y="5560731"/>
            <a:ext cx="365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图</a:t>
            </a:r>
            <a:r>
              <a:rPr kumimoji="1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(a) </a:t>
            </a:r>
            <a:r>
              <a:rPr kumimoji="1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三地址码的四元式表示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 flipH="1">
            <a:off x="5229709" y="1803400"/>
            <a:ext cx="31115" cy="4819015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672718" y="1855714"/>
            <a:ext cx="514024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三元式表示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：区别只是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arg1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arg2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可以是某个三元式的编号，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图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7.2(b)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中用圆括号括起来的数字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，表示用该三元式的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运算结果作为运算对象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。 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883153"/>
              </p:ext>
            </p:extLst>
          </p:nvPr>
        </p:nvGraphicFramePr>
        <p:xfrm>
          <a:off x="6837897" y="2938095"/>
          <a:ext cx="2508250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8" name="Visio" r:id="rId6" imgW="2057400" imgH="2527300" progId="Visio.Drawing.11">
                  <p:embed/>
                </p:oleObj>
              </mc:Choice>
              <mc:Fallback>
                <p:oleObj name="Visio" r:id="rId6" imgW="2057400" imgH="2527300" progId="Visio.Drawing.11">
                  <p:embed/>
                  <p:pic>
                    <p:nvPicPr>
                      <p:cNvPr id="0" name="图片 15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897" y="2938095"/>
                        <a:ext cx="2508250" cy="309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6473920" y="6130159"/>
            <a:ext cx="32095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图</a:t>
            </a:r>
            <a:r>
              <a:rPr kumimoji="1"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(b</a:t>
            </a:r>
            <a:r>
              <a:rPr kumimoji="1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) </a:t>
            </a:r>
            <a:r>
              <a:rPr kumimoji="1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三地址码的三元式表示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8067947" y="4262977"/>
            <a:ext cx="1137998" cy="2532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034725" y="4957134"/>
            <a:ext cx="1137998" cy="2532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754520" y="5327610"/>
            <a:ext cx="456703" cy="25447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燕尾形 2"/>
          <p:cNvSpPr>
            <a:spLocks noChangeArrowheads="1"/>
          </p:cNvSpPr>
          <p:nvPr/>
        </p:nvSpPr>
        <p:spPr bwMode="auto">
          <a:xfrm>
            <a:off x="6926039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7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 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实验思考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30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实验内容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31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03</a:t>
            </a:r>
            <a:r>
              <a:rPr lang="en-US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 </a:t>
            </a:r>
            <a:r>
              <a:rPr lang="zh-CN" altLang="en-US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实验步骤</a:t>
            </a:r>
            <a:endParaRPr lang="zh-CN" altLang="en-US" sz="15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3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8</a:t>
            </a:r>
            <a:endParaRPr lang="en-U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756"/>
    </mc:Choice>
    <mc:Fallback xmlns="">
      <p:transition advTm="1875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6677</TotalTime>
  <Words>1215</Words>
  <Application>Microsoft Office PowerPoint</Application>
  <PresentationFormat>宽屏</PresentationFormat>
  <Paragraphs>225</Paragraphs>
  <Slides>15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 Unicode MS</vt:lpstr>
      <vt:lpstr>Dotum</vt:lpstr>
      <vt:lpstr>Monotype Sorts</vt:lpstr>
      <vt:lpstr>方正兰亭特黑简体</vt:lpstr>
      <vt:lpstr>黑体</vt:lpstr>
      <vt:lpstr>宋体</vt:lpstr>
      <vt:lpstr>微软雅黑</vt:lpstr>
      <vt:lpstr>Arial</vt:lpstr>
      <vt:lpstr>Book Antiqua</vt:lpstr>
      <vt:lpstr>Calibri</vt:lpstr>
      <vt:lpstr>Constantia</vt:lpstr>
      <vt:lpstr>Impact</vt:lpstr>
      <vt:lpstr>Symbol</vt:lpstr>
      <vt:lpstr>Times New Roman</vt:lpstr>
      <vt:lpstr>Wingdings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lenovo</cp:lastModifiedBy>
  <cp:revision>2752</cp:revision>
  <cp:lastPrinted>2016-12-01T02:52:00Z</cp:lastPrinted>
  <dcterms:created xsi:type="dcterms:W3CDTF">2015-01-10T08:41:00Z</dcterms:created>
  <dcterms:modified xsi:type="dcterms:W3CDTF">2020-11-27T09:27:39Z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