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4" r:id="rId4"/>
    <p:sldId id="265" r:id="rId5"/>
    <p:sldId id="257" r:id="rId6"/>
    <p:sldId id="266" r:id="rId7"/>
    <p:sldId id="267" r:id="rId8"/>
    <p:sldId id="268" r:id="rId9"/>
    <p:sldId id="270" r:id="rId10"/>
    <p:sldId id="271" r:id="rId11"/>
    <p:sldId id="272" r:id="rId12"/>
    <p:sldId id="261" r:id="rId13"/>
    <p:sldId id="258" r:id="rId14"/>
    <p:sldId id="273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44"/>
    <a:srgbClr val="F5F5F5"/>
    <a:srgbClr val="2474A6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5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2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8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1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80BF-E0E9-4171-91F9-305C9282360E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8C58-9AC6-4685-A94D-0715A1F9F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8894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Разработка  макета системы управления конфигурацией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370820"/>
            <a:ext cx="9144000" cy="429484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к-т Лукин П.А. 313-я учебная группа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071" y="3013121"/>
            <a:ext cx="1133475" cy="8763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3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Требования </a:t>
            </a:r>
            <a:r>
              <a:rPr lang="ru-RU" dirty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 системе УК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490460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удаленного управления целевыми машинами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2481004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группового применения конфигураций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3121392"/>
            <a:ext cx="10515600" cy="82187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Осуществление </a:t>
            </a:r>
            <a:r>
              <a:rPr lang="ru-RU" sz="2600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контроля за результатом применения конфигурации</a:t>
            </a:r>
            <a:endParaRPr lang="ru-RU" sz="26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38200" y="4093198"/>
            <a:ext cx="10515600" cy="737882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изменения конфигурации в соответствии с некоторым планом, расписанием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38200" y="4981008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Наличие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удобно интерфейса администрирования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2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  <p:bldP spid="10" grpId="0" build="p" animBg="1"/>
      <p:bldP spid="11" grpId="0" build="p" animBg="1"/>
      <p:bldP spid="1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7674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А</a:t>
            </a:r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рхитектура </a:t>
            </a:r>
            <a:r>
              <a:rPr lang="ru-RU" dirty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системы УК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2531"/>
              </p:ext>
            </p:extLst>
          </p:nvPr>
        </p:nvGraphicFramePr>
        <p:xfrm>
          <a:off x="3064193" y="1570990"/>
          <a:ext cx="604837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048295" imgH="5076911" progId="Visio.Drawing.11">
                  <p:embed/>
                </p:oleObj>
              </mc:Choice>
              <mc:Fallback>
                <p:oleObj name="Visio" r:id="rId3" imgW="6048295" imgH="50769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4193" y="1570990"/>
                        <a:ext cx="6048375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87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Сравнение существующих программ управления конфигурациями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3732"/>
              </p:ext>
            </p:extLst>
          </p:nvPr>
        </p:nvGraphicFramePr>
        <p:xfrm>
          <a:off x="838200" y="1825625"/>
          <a:ext cx="10515600" cy="427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Название</a:t>
                      </a:r>
                      <a:endParaRPr lang="ru-RU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3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Лицензия</a:t>
                      </a:r>
                      <a:endParaRPr lang="ru-RU" sz="24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3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Язык программирования</a:t>
                      </a:r>
                      <a:endParaRPr lang="ru-RU" sz="24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3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Архитектура </a:t>
                      </a:r>
                      <a:endParaRPr lang="ru-RU" sz="24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3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Язык написания сценариев</a:t>
                      </a:r>
                      <a:endParaRPr lang="ru-RU" sz="24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3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Наличие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GUI</a:t>
                      </a:r>
                      <a:endParaRPr lang="ru-RU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34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Ansible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GPL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Python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Без агента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YAML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Да (проприетарное решение)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С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hef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Apache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Ruby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Erlang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Клиент-Серверная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Собственный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Нет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CFEngine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Проприетарная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С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Клиент-Серверная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Собственный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Да (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проприетарное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решение)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Puppet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GPL, Apache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Ruby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Клиент-Серверная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Собственный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Нет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SaltStack</a:t>
                      </a:r>
                      <a:endParaRPr lang="ru-RU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Apache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Python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Клиент-Серверная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YAML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Да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7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Задачи: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490460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Разработка </a:t>
            </a:r>
            <a:r>
              <a:rPr lang="en-US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web-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интерфейса для системы УК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2481004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Формирование профилей и шаблонов настроек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3121391"/>
            <a:ext cx="10515600" cy="505729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Выработка рекомендаций по использованию данной системы</a:t>
            </a:r>
            <a:endParaRPr lang="ru-RU" sz="26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  <p:bldP spid="1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8894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Спасибо за внимание!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Управление конфигурацией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 lnSpcReduction="10000"/>
          </a:bodyPr>
          <a:lstStyle/>
          <a:p>
            <a:r>
              <a:rPr lang="ru-RU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Управление конфигурациями – процесс планирования, изменения, контроля и учета состояния конфигураций системы.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192932"/>
            <a:ext cx="10515600" cy="794452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Цель процесса УК – сохранить контроль над установленными конфигурациями элементов системы.</a:t>
            </a:r>
            <a:endParaRPr lang="ru-RU" sz="2400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9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Основные функции процесса </a:t>
            </a:r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УК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490460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Планирование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УК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2481004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Идентификация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конфигураций</a:t>
            </a:r>
          </a:p>
          <a:p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3121392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Контроль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управление изменениями конфигурациями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38200" y="3761780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Учет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состояния конфигураций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38200" y="4402168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Проверка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конфигураций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38200" y="5042556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Взаимодействие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обмен данными о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232146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  <p:bldP spid="10" grpId="0" build="p" animBg="1"/>
      <p:bldP spid="11" grpId="0" build="p" animBg="1"/>
      <p:bldP spid="12" grpId="0" build="p" animBg="1"/>
      <p:bldP spid="1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Система управления конфигурациями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 lnSpcReduction="10000"/>
          </a:bodyPr>
          <a:lstStyle/>
          <a:p>
            <a:r>
              <a:rPr lang="ru-RU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Система УК – это программный комплекс, обеспечивающий автоматизацию планирования, изменения, контроля и учета состояния конфигураций рабочих станций и серверов.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6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Недостатки неавтоматизированного изменения конфигураций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Для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применения какого-либо набора требуемых изменений на большом количестве машин требуется большое количество </a:t>
            </a:r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времени.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192932"/>
            <a:ext cx="10515600" cy="580578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Возможность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совершения ошибок администратором</a:t>
            </a:r>
          </a:p>
        </p:txBody>
      </p:sp>
    </p:spTree>
    <p:extLst>
      <p:ext uri="{BB962C8B-B14F-4D97-AF65-F5344CB8AC3E}">
        <p14:creationId xmlns:p14="http://schemas.microsoft.com/office/powerpoint/2010/main" val="98272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Цель работы: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19410"/>
            <a:ext cx="10515600" cy="1202388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Повышение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оперативности процесса управления конфигурацией серверов и рабочих станций</a:t>
            </a:r>
          </a:p>
        </p:txBody>
      </p:sp>
    </p:spTree>
    <p:extLst>
      <p:ext uri="{BB962C8B-B14F-4D97-AF65-F5344CB8AC3E}">
        <p14:creationId xmlns:p14="http://schemas.microsoft.com/office/powerpoint/2010/main" val="2745143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Ограничения для системы УК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0616"/>
            <a:ext cx="10515600" cy="490460"/>
          </a:xfr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На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рабочих станциях и серверах применяется </a:t>
            </a:r>
            <a:r>
              <a:rPr lang="ru-RU" dirty="0" err="1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Astra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 err="1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ru-RU" dirty="0">
              <a:solidFill>
                <a:srgbClr val="F5F5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2481004"/>
            <a:ext cx="10515600" cy="490460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Управление </a:t>
            </a:r>
            <a:r>
              <a:rPr lang="ru-RU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конфигурацией должно осуществляться удаленно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3121391"/>
            <a:ext cx="10515600" cy="819543"/>
          </a:xfrm>
          <a:prstGeom prst="rect">
            <a:avLst/>
          </a:prstGeom>
          <a:solidFill>
            <a:srgbClr val="2F2F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>
                <a:solidFill>
                  <a:srgbClr val="F5F5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Для осуществления требуемых изменений необходимо знать административный пароль</a:t>
            </a:r>
          </a:p>
        </p:txBody>
      </p:sp>
    </p:spTree>
    <p:extLst>
      <p:ext uri="{BB962C8B-B14F-4D97-AF65-F5344CB8AC3E}">
        <p14:creationId xmlns:p14="http://schemas.microsoft.com/office/powerpoint/2010/main" val="871613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Критерий оперативности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0616"/>
                <a:ext cx="10515600" cy="490460"/>
              </a:xfrm>
              <a:solidFill>
                <a:srgbClr val="2F2F2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p:spPr>
            <p:txBody>
              <a:bodyPr>
                <a:normAutofit lnSpcReduction="10000"/>
              </a:bodyPr>
              <a:lstStyle/>
              <a:p>
                <a:r>
                  <a:rPr lang="ru-RU" dirty="0">
                    <a:solidFill>
                      <a:srgbClr val="F5F5F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треб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F5F5F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 – множество требуемых наборов </a:t>
                </a:r>
                <a:r>
                  <a:rPr lang="ru-RU" dirty="0" smtClean="0">
                    <a:solidFill>
                      <a:srgbClr val="F5F5F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конфигураций;</a:t>
                </a:r>
                <a:endParaRPr lang="ru-RU" dirty="0">
                  <a:solidFill>
                    <a:srgbClr val="F5F5F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0616"/>
                <a:ext cx="10515600" cy="490460"/>
              </a:xfr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838200" y="2481003"/>
                <a:ext cx="10515600" cy="687199"/>
              </a:xfrm>
              <a:prstGeom prst="rect">
                <a:avLst/>
              </a:prstGeom>
              <a:solidFill>
                <a:srgbClr val="2F2F2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 </m:t>
                        </m:r>
                      </m:e>
                      <m:sub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треб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ru-RU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треб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F5F5F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– некоторый набор конфигураций, входящий в множество требуемых </a:t>
                </a:r>
                <a:r>
                  <a:rPr lang="ru-RU" dirty="0" smtClean="0">
                    <a:solidFill>
                      <a:srgbClr val="F5F5F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20204" pitchFamily="34" charset="0"/>
                    <a:cs typeface="Helvetica" panose="020B0604020202020204" pitchFamily="34" charset="0"/>
                  </a:rPr>
                  <a:t>конфигураций;</a:t>
                </a:r>
                <a:endParaRPr lang="ru-RU" dirty="0">
                  <a:solidFill>
                    <a:srgbClr val="F5F5F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81003"/>
                <a:ext cx="10515600" cy="687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838200" y="3318129"/>
                <a:ext cx="10515600" cy="819543"/>
              </a:xfrm>
              <a:prstGeom prst="rect">
                <a:avLst/>
              </a:prstGeom>
              <a:solidFill>
                <a:srgbClr val="2F2F2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400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с 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треб 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i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-</a:t>
                </a:r>
                <a:r>
                  <a:rPr lang="ru-RU" sz="2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функция применения набора конфигураций на множестве машин.</a:t>
                </a:r>
              </a:p>
              <a:p>
                <a:endParaRPr lang="ru-RU" sz="2600" dirty="0">
                  <a:solidFill>
                    <a:srgbClr val="F5F5F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8129"/>
                <a:ext cx="10515600" cy="819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17720" y="4287599"/>
                <a:ext cx="2606040" cy="642529"/>
              </a:xfrm>
              <a:prstGeom prst="rect">
                <a:avLst/>
              </a:prstGeom>
              <a:solidFill>
                <a:srgbClr val="2F2F2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𝑡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𝑓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с 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треб 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ru-RU" sz="24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≤ 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𝑡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доп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4287599"/>
                <a:ext cx="2606040" cy="6425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3855720" y="5080055"/>
                <a:ext cx="4130040" cy="671267"/>
              </a:xfrm>
              <a:prstGeom prst="rect">
                <a:avLst/>
              </a:prstGeom>
              <a:solidFill>
                <a:srgbClr val="2F2F2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(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𝑡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𝑓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с 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треб 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ru-RU" sz="24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≤ 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𝑡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доп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) ≥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зад</m:t>
                        </m:r>
                      </m:sub>
                    </m:sSub>
                  </m:oMath>
                </a14:m>
                <a:endParaRPr lang="ru-RU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720" y="5080055"/>
                <a:ext cx="4130040" cy="6712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88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  <p:bldP spid="10" grpId="0" build="p" animBg="1"/>
      <p:bldP spid="6" grpId="0" build="p" animBg="1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Критерий </a:t>
            </a:r>
            <a:r>
              <a:rPr lang="ru-RU" dirty="0" smtClean="0">
                <a:solidFill>
                  <a:srgbClr val="4443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результативности</a:t>
            </a:r>
            <a:endParaRPr lang="ru-RU" dirty="0">
              <a:solidFill>
                <a:srgbClr val="4443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446270" y="2931239"/>
                <a:ext cx="3299460" cy="1107361"/>
              </a:xfrm>
              <a:prstGeom prst="rect">
                <a:avLst/>
              </a:prstGeom>
              <a:solidFill>
                <a:srgbClr val="2F2F2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</m:ctrlPr>
                      </m:sSubPr>
                      <m:e>
                        <m:r>
                          <a:rPr lang="ru-RU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𝐾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усп</m:t>
                        </m:r>
                      </m:sub>
                    </m:sSub>
                    <m:r>
                      <a:rPr lang="ru-RU" sz="4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40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  <m:t>𝑛</m:t>
                            </m:r>
                          </m:e>
                          <m:sub>
                            <m:r>
                              <a:rPr lang="ru-RU" sz="40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  <m:t>успешн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40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  <m:t>𝑛</m:t>
                            </m:r>
                          </m:e>
                          <m:sub>
                            <m:r>
                              <a:rPr lang="ru-RU" sz="4000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rPr>
                              <m:t>общ</m:t>
                            </m:r>
                          </m:sub>
                        </m:sSub>
                      </m:den>
                    </m:f>
                  </m:oMath>
                </a14:m>
                <a:endParaRPr lang="ru-RU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70" y="2931239"/>
                <a:ext cx="3299460" cy="1107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30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01668E31-2651-4E5C-A776-F9B601CB39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276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Verdana</vt:lpstr>
      <vt:lpstr>Тема Office</vt:lpstr>
      <vt:lpstr>Документ Microsoft Visio 2003–2010</vt:lpstr>
      <vt:lpstr>Разработка  макета системы управления конфигурацией</vt:lpstr>
      <vt:lpstr>Управление конфигурацией</vt:lpstr>
      <vt:lpstr>Основные функции процесса УК</vt:lpstr>
      <vt:lpstr>Система управления конфигурациями</vt:lpstr>
      <vt:lpstr>Недостатки неавтоматизированного изменения конфигураций</vt:lpstr>
      <vt:lpstr>Цель работы:</vt:lpstr>
      <vt:lpstr>Ограничения для системы УК</vt:lpstr>
      <vt:lpstr>Критерий оперативности</vt:lpstr>
      <vt:lpstr>Критерий результативности</vt:lpstr>
      <vt:lpstr>Требования к системе УК</vt:lpstr>
      <vt:lpstr>Архитектура системы УК</vt:lpstr>
      <vt:lpstr>Сравнение существующих программ управления конфигурациями</vt:lpstr>
      <vt:lpstr>Задачи: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УПРАВЛЕНИЯ ДОСТУПОМ  К РЕСУРСАМ  ОС ASTRA LINUX SE</dc:title>
  <dc:creator>Lind</dc:creator>
  <cp:lastModifiedBy>Lind</cp:lastModifiedBy>
  <cp:revision>22</cp:revision>
  <dcterms:created xsi:type="dcterms:W3CDTF">2015-03-16T19:31:25Z</dcterms:created>
  <dcterms:modified xsi:type="dcterms:W3CDTF">2015-12-23T00:25:11Z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