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64" r:id="rId4"/>
    <p:sldId id="265" r:id="rId5"/>
    <p:sldId id="257" r:id="rId6"/>
    <p:sldId id="258" r:id="rId7"/>
    <p:sldId id="259" r:id="rId8"/>
    <p:sldId id="260" r:id="rId9"/>
    <p:sldId id="263" r:id="rId10"/>
    <p:sldId id="261" r:id="rId11"/>
    <p:sldId id="262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444344"/>
    <a:srgbClr val="2474A6"/>
    <a:srgbClr val="2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2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80BF-E0E9-4171-91F9-305C9282360E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8C58-9AC6-4685-A94D-0715A1F9F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56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80BF-E0E9-4171-91F9-305C9282360E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8C58-9AC6-4685-A94D-0715A1F9F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29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80BF-E0E9-4171-91F9-305C9282360E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8C58-9AC6-4685-A94D-0715A1F9F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32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80BF-E0E9-4171-91F9-305C9282360E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8C58-9AC6-4685-A94D-0715A1F9F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74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80BF-E0E9-4171-91F9-305C9282360E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8C58-9AC6-4685-A94D-0715A1F9F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8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80BF-E0E9-4171-91F9-305C9282360E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8C58-9AC6-4685-A94D-0715A1F9F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97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80BF-E0E9-4171-91F9-305C9282360E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8C58-9AC6-4685-A94D-0715A1F9F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862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80BF-E0E9-4171-91F9-305C9282360E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8C58-9AC6-4685-A94D-0715A1F9F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69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80BF-E0E9-4171-91F9-305C9282360E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8C58-9AC6-4685-A94D-0715A1F9F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80BF-E0E9-4171-91F9-305C9282360E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8C58-9AC6-4685-A94D-0715A1F9F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01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80BF-E0E9-4171-91F9-305C9282360E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8C58-9AC6-4685-A94D-0715A1F9F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14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C80BF-E0E9-4171-91F9-305C9282360E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88C58-9AC6-4685-A94D-0715A1F9F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45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3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3889420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А</a:t>
            </a:r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ВТОМАТИЗАЦИЯ УПРАВЛЕНИЯ ДОСТУПОМ </a:t>
            </a:r>
            <a:b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К РЕСУРСАМ </a:t>
            </a:r>
            <a:b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ОС ASTRA LINUX SE</a:t>
            </a:r>
            <a:endParaRPr lang="ru-RU" dirty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6370820"/>
            <a:ext cx="9144000" cy="429484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к-т Лукин П.А. 313-я учебная группа</a:t>
            </a:r>
            <a:endParaRPr lang="ru-RU" dirty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191" y="3013121"/>
            <a:ext cx="1133475" cy="8763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939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3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3889420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Спасибо за внимание!</a:t>
            </a:r>
            <a:endParaRPr lang="ru-RU" dirty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45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444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Цели:</a:t>
            </a:r>
            <a:endParaRPr lang="ru-RU" dirty="0">
              <a:solidFill>
                <a:srgbClr val="4443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40616"/>
            <a:ext cx="10515600" cy="1202388"/>
          </a:xfr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Повышение оперативности процесса удаленного администрирования серверов и рабочих станций</a:t>
            </a:r>
            <a:endParaRPr lang="ru-RU" dirty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192932"/>
            <a:ext cx="10515600" cy="794452"/>
          </a:xfrm>
          <a:prstGeom prst="rect">
            <a:avLst/>
          </a:prstGeo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Организация централизованного управления конфигурациями серверов и рабочих станций</a:t>
            </a:r>
            <a:endParaRPr lang="ru-RU" sz="2400" dirty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696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444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Задачи:</a:t>
            </a:r>
            <a:endParaRPr lang="ru-RU" dirty="0">
              <a:solidFill>
                <a:srgbClr val="4443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40616"/>
            <a:ext cx="10515600" cy="1202388"/>
          </a:xfr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Провести анализ современных средств удаленного администрирования</a:t>
            </a:r>
            <a:endParaRPr lang="ru-RU" dirty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192932"/>
            <a:ext cx="10515600" cy="794452"/>
          </a:xfrm>
          <a:prstGeom prst="rect">
            <a:avLst/>
          </a:prstGeo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Сформировать базовые шаблоны конфигурационных скриптов</a:t>
            </a:r>
            <a:endParaRPr lang="ru-RU" sz="2400" dirty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838200" y="5111648"/>
            <a:ext cx="10515600" cy="914348"/>
          </a:xfrm>
          <a:prstGeom prst="rect">
            <a:avLst/>
          </a:prstGeo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Разработать управляющее ПО и веб-интерфейс администратора</a:t>
            </a:r>
            <a:endParaRPr lang="ru-RU" dirty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838200" y="4092342"/>
            <a:ext cx="10515600" cy="914348"/>
          </a:xfrm>
          <a:prstGeom prst="rect">
            <a:avLst/>
          </a:prstGeo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Определить порядок настройки администрируемых машин</a:t>
            </a:r>
            <a:endParaRPr lang="ru-RU" dirty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463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444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Требования к администрированию ОС </a:t>
            </a:r>
            <a:r>
              <a:rPr lang="en-US" dirty="0" smtClean="0">
                <a:solidFill>
                  <a:srgbClr val="444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Astra Linux</a:t>
            </a:r>
            <a:endParaRPr lang="ru-RU" dirty="0">
              <a:solidFill>
                <a:srgbClr val="4443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40616"/>
            <a:ext cx="10515600" cy="1202388"/>
          </a:xfr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управление пользователями и группами, управление политиками безопасности, настройка удаленного доступа к файлам, монтирование файловых систем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192932"/>
            <a:ext cx="10515600" cy="794452"/>
          </a:xfrm>
          <a:prstGeom prst="rect">
            <a:avLst/>
          </a:prstGeo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возможность удаленного администрирования серверов и рабочих станций</a:t>
            </a:r>
            <a:endParaRPr lang="ru-RU" sz="2400" dirty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838200" y="5111648"/>
            <a:ext cx="10515600" cy="914348"/>
          </a:xfrm>
          <a:prstGeom prst="rect">
            <a:avLst/>
          </a:prstGeo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возможность выполнять мониторинг состояния серверов и рабочих станций, а также действий пользователя</a:t>
            </a:r>
            <a:endParaRPr lang="ru-RU" dirty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838200" y="4092342"/>
            <a:ext cx="10515600" cy="914348"/>
          </a:xfrm>
          <a:prstGeom prst="rect">
            <a:avLst/>
          </a:prstGeo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возможность контролировать и применять политики управления доступом к ресурсам к целым группам однотипных серверов и рабочих станций</a:t>
            </a:r>
            <a:endParaRPr lang="ru-RU" dirty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161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444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Реализация первого требования</a:t>
            </a:r>
            <a:endParaRPr lang="ru-RU" dirty="0">
              <a:solidFill>
                <a:srgbClr val="4443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80065"/>
            <a:ext cx="3508948" cy="1801994"/>
          </a:xfr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Утилиты управления пользователями и группами</a:t>
            </a:r>
            <a:endParaRPr lang="ru-RU" dirty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5833047" y="2289644"/>
            <a:ext cx="5754349" cy="1801994"/>
          </a:xfrm>
          <a:prstGeom prst="rect">
            <a:avLst/>
          </a:prstGeo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Утилиты управления дискреционными и мандатными политиками безопасности</a:t>
            </a:r>
          </a:p>
          <a:p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Модуль «Киоск»</a:t>
            </a:r>
            <a:endParaRPr lang="ru-RU" dirty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2202305" y="4946780"/>
            <a:ext cx="3508948" cy="1049988"/>
          </a:xfrm>
          <a:prstGeom prst="rect">
            <a:avLst/>
          </a:prstGeo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Файловый сервер </a:t>
            </a:r>
            <a:r>
              <a:rPr lang="en-US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Samba</a:t>
            </a:r>
            <a:endParaRPr lang="ru-RU" dirty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6462009" y="4637451"/>
            <a:ext cx="3701321" cy="584227"/>
          </a:xfrm>
          <a:prstGeom prst="rect">
            <a:avLst/>
          </a:prstGeo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Утилита </a:t>
            </a:r>
            <a:r>
              <a:rPr lang="en-US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mount</a:t>
            </a:r>
            <a:endParaRPr lang="ru-RU" dirty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270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 animBg="1"/>
      <p:bldP spid="7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4212236" cy="6858000"/>
          </a:xfrm>
          <a:solidFill>
            <a:srgbClr val="444344"/>
          </a:solidFill>
        </p:spPr>
        <p:txBody>
          <a:bodyPr/>
          <a:lstStyle/>
          <a:p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Реализация второго требования</a:t>
            </a:r>
            <a:b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r>
              <a:rPr lang="ru-RU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/>
            </a:r>
            <a:br>
              <a:rPr lang="ru-RU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/>
            </a:r>
            <a:b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/>
            </a:r>
            <a:b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Программы удаленного администрирования</a:t>
            </a:r>
            <a:b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r>
              <a:rPr lang="ru-RU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/>
            </a:r>
            <a:br>
              <a:rPr lang="ru-RU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/>
            </a:r>
            <a:b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r>
              <a:rPr lang="ru-RU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/>
            </a:r>
            <a:br>
              <a:rPr lang="ru-RU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endParaRPr lang="ru-RU" dirty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8974424" y="404761"/>
            <a:ext cx="2609538" cy="1753823"/>
          </a:xfrm>
          <a:prstGeom prst="rect">
            <a:avLst/>
          </a:prstGeo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PuTTy</a:t>
            </a:r>
            <a:r>
              <a:rPr lang="en-US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r>
              <a:rPr lang="en-US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TeamViewer</a:t>
            </a:r>
          </a:p>
          <a:p>
            <a:r>
              <a:rPr lang="en-US" dirty="0" err="1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Mikogo</a:t>
            </a:r>
            <a:endParaRPr lang="ru-RU" dirty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4690672" y="1559355"/>
            <a:ext cx="3074234" cy="1750089"/>
          </a:xfrm>
          <a:prstGeom prst="rect">
            <a:avLst/>
          </a:prstGeo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Плюсы:</a:t>
            </a:r>
          </a:p>
          <a:p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Большой набор возможностей</a:t>
            </a:r>
          </a:p>
          <a:p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Удобный интерфейс (</a:t>
            </a:r>
            <a:r>
              <a:rPr lang="en-US" dirty="0" err="1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TV,Mikogo</a:t>
            </a:r>
            <a:r>
              <a:rPr lang="en-US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en-US" dirty="0" smtClean="0">
              <a:solidFill>
                <a:srgbClr val="2474A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5776835" y="3768789"/>
            <a:ext cx="5106024" cy="2167315"/>
          </a:xfrm>
          <a:prstGeom prst="rect">
            <a:avLst/>
          </a:prstGeo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Минусы</a:t>
            </a:r>
            <a:r>
              <a:rPr lang="ru-RU" dirty="0" smtClean="0">
                <a:solidFill>
                  <a:srgbClr val="2474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r>
              <a:rPr lang="ru-RU" u="sng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Закрытость</a:t>
            </a:r>
          </a:p>
          <a:p>
            <a:r>
              <a:rPr lang="ru-RU" u="sng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Отсутствие в </a:t>
            </a:r>
            <a:r>
              <a:rPr lang="en-US" u="sng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Astra Linux SE</a:t>
            </a:r>
          </a:p>
          <a:p>
            <a:r>
              <a:rPr lang="ru-RU" u="sng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Невозможность осуществлять групповое применение политик управления</a:t>
            </a:r>
            <a:endParaRPr lang="en-US" u="sng" dirty="0" smtClean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 smtClean="0">
              <a:solidFill>
                <a:srgbClr val="2474A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2078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22 0.02129 L 0.02657 -0.1856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4212236" cy="6858000"/>
          </a:xfrm>
          <a:solidFill>
            <a:srgbClr val="444344"/>
          </a:solidFill>
        </p:spPr>
        <p:txBody>
          <a:bodyPr/>
          <a:lstStyle/>
          <a:p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Реализация второго требования</a:t>
            </a:r>
            <a:b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r>
              <a:rPr lang="ru-RU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/>
            </a:r>
            <a:br>
              <a:rPr lang="ru-RU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/>
            </a:r>
            <a:b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/>
            </a:r>
            <a:b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Протоколы удаленного администрирования</a:t>
            </a:r>
            <a:b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r>
              <a:rPr lang="ru-RU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/>
            </a:r>
            <a:br>
              <a:rPr lang="ru-RU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/>
            </a:r>
            <a:b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r>
              <a:rPr lang="ru-RU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/>
            </a:r>
            <a:br>
              <a:rPr lang="ru-RU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endParaRPr lang="ru-RU" dirty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7250554" y="164917"/>
            <a:ext cx="2792855" cy="1963685"/>
          </a:xfrm>
          <a:prstGeom prst="rect">
            <a:avLst/>
          </a:prstGeo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RDP </a:t>
            </a:r>
          </a:p>
          <a:p>
            <a:r>
              <a:rPr lang="en-US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RFB</a:t>
            </a:r>
          </a:p>
          <a:p>
            <a:r>
              <a:rPr lang="en-US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Telnet, Rlogin</a:t>
            </a:r>
          </a:p>
          <a:p>
            <a:r>
              <a:rPr lang="en-US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SSH</a:t>
            </a:r>
            <a:endParaRPr lang="ru-RU" dirty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4510789" y="2298517"/>
            <a:ext cx="7466351" cy="789457"/>
          </a:xfrm>
          <a:prstGeom prst="rect">
            <a:avLst/>
          </a:prstGeo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RDP, RFB – </a:t>
            </a:r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протоколы удаленного доступа к рабочему столу</a:t>
            </a: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4510788" y="3257889"/>
            <a:ext cx="7466352" cy="924367"/>
          </a:xfrm>
          <a:prstGeom prst="rect">
            <a:avLst/>
          </a:prstGeo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Telnet, Rlogin -</a:t>
            </a:r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используются для передачи текстовых инструкций командных оболочек</a:t>
            </a:r>
            <a:r>
              <a:rPr lang="en-US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428093" y="4919298"/>
            <a:ext cx="1745887" cy="836926"/>
          </a:xfrm>
          <a:prstGeom prst="rect">
            <a:avLst/>
          </a:prstGeo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SSH</a:t>
            </a:r>
            <a:endParaRPr lang="ru-RU" sz="5400" dirty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993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7.40741E-7 L -0.00039 -0.3032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516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3" grpId="1" animBg="1"/>
      <p:bldP spid="14" grpId="0" animBg="1"/>
      <p:bldP spid="14" grpId="1" animBg="1"/>
      <p:bldP spid="6" grpId="0" animBg="1"/>
      <p:bldP spid="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4212236" cy="6858000"/>
          </a:xfrm>
          <a:solidFill>
            <a:srgbClr val="444344"/>
          </a:solidFill>
        </p:spPr>
        <p:txBody>
          <a:bodyPr/>
          <a:lstStyle/>
          <a:p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Методы аутентификации в </a:t>
            </a:r>
            <a:r>
              <a:rPr lang="en-US" dirty="0" err="1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OpenSSH</a:t>
            </a:r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/>
            </a:r>
            <a:b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r>
              <a:rPr lang="ru-RU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/>
            </a:r>
            <a:br>
              <a:rPr lang="ru-RU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/>
            </a:r>
            <a:b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/>
            </a:r>
            <a:b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/>
            </a:r>
            <a:b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r>
              <a:rPr lang="ru-RU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/>
            </a:r>
            <a:br>
              <a:rPr lang="ru-RU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/>
            </a:r>
            <a:b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r>
              <a:rPr lang="ru-RU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/>
            </a:r>
            <a:br>
              <a:rPr lang="ru-RU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endParaRPr lang="ru-RU" dirty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4461180" y="1932757"/>
            <a:ext cx="7466351" cy="520883"/>
          </a:xfrm>
          <a:prstGeom prst="rect">
            <a:avLst/>
          </a:prstGeo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При помощи парольной фразы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4461179" y="2859300"/>
            <a:ext cx="7466351" cy="520883"/>
          </a:xfrm>
          <a:prstGeom prst="rect">
            <a:avLst/>
          </a:prstGeo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С использование публичных ключей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461179" y="3785843"/>
            <a:ext cx="7466351" cy="520883"/>
          </a:xfrm>
          <a:prstGeom prst="rect">
            <a:avLst/>
          </a:prstGeo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Kerberos</a:t>
            </a:r>
            <a:endParaRPr lang="ru-RU" dirty="0" smtClean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774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37674" cy="1325563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444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Архитектура распределенной системы контроля и управления доступом к ресурсам ОС</a:t>
            </a:r>
            <a:endParaRPr lang="ru-RU" dirty="0">
              <a:solidFill>
                <a:srgbClr val="4443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1137674" cy="512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72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Props1.xml><?xml version="1.0" encoding="utf-8"?>
<ds:datastoreItem xmlns:ds="http://schemas.openxmlformats.org/officeDocument/2006/customXml" ds:itemID="{01668E31-2651-4E5C-A776-F9B601CB39A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226</Words>
  <Application>Microsoft Office PowerPoint</Application>
  <PresentationFormat>Произвольный</PresentationFormat>
  <Paragraphs>46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АВТОМАТИЗАЦИЯ УПРАВЛЕНИЯ ДОСТУПОМ  К РЕСУРСАМ  ОС ASTRA LINUX SE</vt:lpstr>
      <vt:lpstr>Цели:</vt:lpstr>
      <vt:lpstr>Задачи:</vt:lpstr>
      <vt:lpstr>Требования к администрированию ОС Astra Linux</vt:lpstr>
      <vt:lpstr>Реализация первого требования</vt:lpstr>
      <vt:lpstr>Реализация второго требования    Программы удаленного администрирования    </vt:lpstr>
      <vt:lpstr>Реализация второго требования    Протоколы удаленного администрирования    </vt:lpstr>
      <vt:lpstr>Методы аутентификации в OpenSSH        </vt:lpstr>
      <vt:lpstr>Архитектура распределенной системы контроля и управления доступом к ресурсам ОС</vt:lpstr>
      <vt:lpstr>Спасибо за внимание!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 УПРАВЛЕНИЯ ДОСТУПОМ  К РЕСУРСАМ  ОС ASTRA LINUX SE</dc:title>
  <dc:creator>Lind</dc:creator>
  <cp:lastModifiedBy>Admin</cp:lastModifiedBy>
  <cp:revision>13</cp:revision>
  <dcterms:created xsi:type="dcterms:W3CDTF">2015-03-16T19:31:25Z</dcterms:created>
  <dcterms:modified xsi:type="dcterms:W3CDTF">2015-09-16T09:10:38Z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