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Sora Light"/>
      <p:regular r:id="rId30"/>
      <p:bold r:id="rId31"/>
    </p:embeddedFont>
    <p:embeddedFont>
      <p:font typeface="Comfortaa"/>
      <p:regular r:id="rId32"/>
      <p:bold r:id="rId33"/>
    </p:embeddedFont>
    <p:embeddedFont>
      <p:font typeface="Space Grotesk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iiO1ApS0GhwQcNxnyRObpSMDb2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Lum Hoxh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Light-bold.fntdata"/><Relationship Id="rId30" Type="http://schemas.openxmlformats.org/officeDocument/2006/relationships/font" Target="fonts/SoraLight-regular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35" Type="http://schemas.openxmlformats.org/officeDocument/2006/relationships/font" Target="fonts/SpaceGrotesk-bold.fntdata"/><Relationship Id="rId12" Type="http://schemas.openxmlformats.org/officeDocument/2006/relationships/slide" Target="slides/slide7.xml"/><Relationship Id="rId34" Type="http://schemas.openxmlformats.org/officeDocument/2006/relationships/font" Target="fonts/SpaceGrotes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20T00:14:15.021">
    <p:pos x="6000" y="0"/>
    <p:text>Bravo Lindeee!!!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j54P6c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a7c5a5a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5a7c5a5a39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a7c5a5a3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5a7c5a5a39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a7c5a5a3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5a7c5a5a39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a7c5a5a3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5a7c5a5a39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a7c5a5a3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5a7c5a5a39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a7c5a5a3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5a7c5a5a39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a7c5a5a3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5a7c5a5a39_0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a7c5a5a3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5a7c5a5a39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a7c5a5a3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5a7c5a5a39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a7c5a5a3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5a7c5a5a39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a7c5a5a3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5a7c5a5a39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a7c5a5a3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5a7c5a5a39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a7c5a5a3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5a7c5a5a39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a7c5a5a3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35a7c5a5a39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a7c5a5a3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5a7c5a5a39_0_4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a7c5a5a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5a7c5a5a3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a7c5a5a3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a7c5a5a39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a7c5a5a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5a7c5a5a3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a7c5a5a3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5a7c5a5a3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C1E2E"/>
              </a:gs>
              <a:gs pos="4000">
                <a:srgbClr val="0C1E2E"/>
              </a:gs>
              <a:gs pos="83000">
                <a:srgbClr val="130E3A"/>
              </a:gs>
              <a:gs pos="100000">
                <a:srgbClr val="130E3A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7" name="Google Shape;7;p27"/>
          <p:cNvSpPr txBox="1"/>
          <p:nvPr/>
        </p:nvSpPr>
        <p:spPr>
          <a:xfrm flipH="1">
            <a:off x="5371081" y="6383709"/>
            <a:ext cx="14498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D" sz="1050" u="none" cap="none" strike="noStrike">
                <a:solidFill>
                  <a:srgbClr val="D8D8D8"/>
                </a:solidFill>
                <a:latin typeface="Sora Light"/>
                <a:ea typeface="Sora Light"/>
                <a:cs typeface="Sora Light"/>
                <a:sym typeface="Sora Light"/>
              </a:rPr>
              <a:t>‹#›</a:t>
            </a:fld>
            <a:endParaRPr b="0" i="0" sz="1050" u="none" cap="none" strike="noStrike">
              <a:solidFill>
                <a:srgbClr val="D8D8D8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8" name="Google Shape;8;p27"/>
          <p:cNvSpPr txBox="1"/>
          <p:nvPr/>
        </p:nvSpPr>
        <p:spPr>
          <a:xfrm>
            <a:off x="397669" y="200773"/>
            <a:ext cx="1809748" cy="207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900" u="none" cap="none" strike="noStrike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Big Data Process </a:t>
            </a:r>
            <a:r>
              <a:rPr b="1" i="0" lang="en-ID" sz="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Infographic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97">
          <p15:clr>
            <a:srgbClr val="F26B43"/>
          </p15:clr>
        </p15:guide>
        <p15:guide id="2" pos="302">
          <p15:clr>
            <a:srgbClr val="F26B43"/>
          </p15:clr>
        </p15:guide>
        <p15:guide id="3" pos="597">
          <p15:clr>
            <a:srgbClr val="F26B43"/>
          </p15:clr>
        </p15:guide>
        <p15:guide id="4" pos="7083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302">
          <p15:clr>
            <a:srgbClr val="F26B43"/>
          </p15:clr>
        </p15:guide>
        <p15:guide id="7" orient="horz" pos="3702">
          <p15:clr>
            <a:srgbClr val="F26B43"/>
          </p15:clr>
        </p15:guide>
        <p15:guide id="8" orient="horz" pos="595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C1E2E"/>
              </a:gs>
              <a:gs pos="4000">
                <a:srgbClr val="0C1E2E"/>
              </a:gs>
              <a:gs pos="83000">
                <a:srgbClr val="130E3A"/>
              </a:gs>
              <a:gs pos="100000">
                <a:srgbClr val="130E3A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>
            <a:off x="5753681" y="1883868"/>
            <a:ext cx="684638" cy="154792"/>
            <a:chOff x="1048068" y="1159778"/>
            <a:chExt cx="684638" cy="154792"/>
          </a:xfrm>
        </p:grpSpPr>
        <p:sp>
          <p:nvSpPr>
            <p:cNvPr id="16" name="Google Shape;16;p1"/>
            <p:cNvSpPr/>
            <p:nvPr/>
          </p:nvSpPr>
          <p:spPr>
            <a:xfrm>
              <a:off x="1048068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312990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577912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9" name="Google Shape;19;p1"/>
          <p:cNvSpPr txBox="1"/>
          <p:nvPr/>
        </p:nvSpPr>
        <p:spPr>
          <a:xfrm>
            <a:off x="1255100" y="2203850"/>
            <a:ext cx="100569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66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Manipulimi i të dhënave XML dhe vizualizimi BI</a:t>
            </a:r>
            <a:endParaRPr sz="800"/>
          </a:p>
        </p:txBody>
      </p:sp>
      <p:sp>
        <p:nvSpPr>
          <p:cNvPr id="20" name="Google Shape;20;p1"/>
          <p:cNvSpPr txBox="1"/>
          <p:nvPr/>
        </p:nvSpPr>
        <p:spPr>
          <a:xfrm>
            <a:off x="375050" y="5048775"/>
            <a:ext cx="11817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Prof. Dr.: Vigan Raça														Fjolla Kadriu		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Msc. Ass.: Rafet Duriqi														Leutrim Morina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																			Linda Hasanaj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																			Lum Hoxha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520399" y="5808378"/>
            <a:ext cx="1167846" cy="274457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035843" y="1336706"/>
            <a:ext cx="1609009" cy="15095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23" name="Google Shape;23;p1"/>
          <p:cNvGrpSpPr/>
          <p:nvPr/>
        </p:nvGrpSpPr>
        <p:grpSpPr>
          <a:xfrm>
            <a:off x="11160918" y="944563"/>
            <a:ext cx="176213" cy="1539874"/>
            <a:chOff x="866776" y="266701"/>
            <a:chExt cx="176213" cy="1539874"/>
          </a:xfrm>
        </p:grpSpPr>
        <p:sp>
          <p:nvSpPr>
            <p:cNvPr id="24" name="Google Shape;24;p1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26" name="Google Shape;26;p1"/>
          <p:cNvGrpSpPr/>
          <p:nvPr/>
        </p:nvGrpSpPr>
        <p:grpSpPr>
          <a:xfrm>
            <a:off x="859631" y="4981110"/>
            <a:ext cx="176213" cy="1539874"/>
            <a:chOff x="866776" y="266701"/>
            <a:chExt cx="176213" cy="1539874"/>
          </a:xfrm>
        </p:grpSpPr>
        <p:sp>
          <p:nvSpPr>
            <p:cNvPr id="27" name="Google Shape;27;p1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9" name="Google Shape;29;p1"/>
          <p:cNvSpPr/>
          <p:nvPr/>
        </p:nvSpPr>
        <p:spPr>
          <a:xfrm>
            <a:off x="4144672" y="5753852"/>
            <a:ext cx="1609009" cy="15095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30" name="Google Shape;30;p1"/>
          <p:cNvGrpSpPr/>
          <p:nvPr/>
        </p:nvGrpSpPr>
        <p:grpSpPr>
          <a:xfrm>
            <a:off x="8711512" y="-595311"/>
            <a:ext cx="176213" cy="1539874"/>
            <a:chOff x="866776" y="266701"/>
            <a:chExt cx="176213" cy="1539874"/>
          </a:xfrm>
        </p:grpSpPr>
        <p:sp>
          <p:nvSpPr>
            <p:cNvPr id="31" name="Google Shape;31;p1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33" name="Google Shape;33;p1"/>
          <p:cNvGrpSpPr/>
          <p:nvPr/>
        </p:nvGrpSpPr>
        <p:grpSpPr>
          <a:xfrm>
            <a:off x="5066940" y="6520984"/>
            <a:ext cx="176213" cy="1539874"/>
            <a:chOff x="866776" y="266701"/>
            <a:chExt cx="176213" cy="1539874"/>
          </a:xfrm>
        </p:grpSpPr>
        <p:sp>
          <p:nvSpPr>
            <p:cNvPr id="34" name="Google Shape;34;p1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36" name="Google Shape;36;p1"/>
          <p:cNvGrpSpPr/>
          <p:nvPr/>
        </p:nvGrpSpPr>
        <p:grpSpPr>
          <a:xfrm>
            <a:off x="8884734" y="5048787"/>
            <a:ext cx="176213" cy="1539874"/>
            <a:chOff x="866776" y="266701"/>
            <a:chExt cx="176213" cy="1539874"/>
          </a:xfrm>
        </p:grpSpPr>
        <p:sp>
          <p:nvSpPr>
            <p:cNvPr id="37" name="Google Shape;37;p1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39" name="Google Shape;39;p1"/>
          <p:cNvGrpSpPr/>
          <p:nvPr/>
        </p:nvGrpSpPr>
        <p:grpSpPr>
          <a:xfrm>
            <a:off x="3260523" y="346445"/>
            <a:ext cx="176213" cy="1539874"/>
            <a:chOff x="866776" y="266701"/>
            <a:chExt cx="176213" cy="1539874"/>
          </a:xfrm>
        </p:grpSpPr>
        <p:sp>
          <p:nvSpPr>
            <p:cNvPr id="40" name="Google Shape;40;p1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2" name="Google Shape;42;p1"/>
          <p:cNvSpPr/>
          <p:nvPr/>
        </p:nvSpPr>
        <p:spPr>
          <a:xfrm>
            <a:off x="9421522" y="3371805"/>
            <a:ext cx="1609009" cy="15095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g35a7c5a5a39_0_123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252" name="Google Shape;252;g35a7c5a5a39_0_123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53" name="Google Shape;253;g35a7c5a5a39_0_123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54" name="Google Shape;254;g35a7c5a5a39_0_123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55" name="Google Shape;255;g35a7c5a5a39_0_123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56" name="Google Shape;256;g35a7c5a5a39_0_123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257" name="Google Shape;257;g35a7c5a5a39_0_123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258" name="Google Shape;258;g35a7c5a5a39_0_12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59" name="Google Shape;259;g35a7c5a5a39_0_12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260" name="Google Shape;260;g35a7c5a5a39_0_123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261" name="Google Shape;261;g35a7c5a5a39_0_12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62" name="Google Shape;262;g35a7c5a5a39_0_12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63" name="Google Shape;263;g35a7c5a5a39_0_123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XPath: Shtetet të cilat janë anëtare të NATO-s dhe kanë popullsi më pak se 10 milionë banorë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4" name="Google Shape;264;g35a7c5a5a39_0_123"/>
          <p:cNvSpPr txBox="1"/>
          <p:nvPr/>
        </p:nvSpPr>
        <p:spPr>
          <a:xfrm>
            <a:off x="664250" y="2251125"/>
            <a:ext cx="5150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Në çdo element &lt;country&gt; në dokumentin XML kontrolluam nëse atributi @memberships në të e përmabn NATO-në,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Gjetëm elementin &lt;population&gt; me atributin @year = 2011 dhe kontrolluam nëse plotësohet kushti për më shumë se 10000000 banorë,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Dhe pasi që një vend i përmbush këto kushte në rezultat kthejmë elementin &lt;name&gt;.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5" name="Google Shape;265;g35a7c5a5a39_0_123"/>
          <p:cNvSpPr txBox="1"/>
          <p:nvPr/>
        </p:nvSpPr>
        <p:spPr>
          <a:xfrm>
            <a:off x="7469675" y="5500425"/>
            <a:ext cx="407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7: XPath dhe rezultati.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66" name="Google Shape;266;g35a7c5a5a39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925" y="1226645"/>
            <a:ext cx="3325549" cy="417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g35a7c5a5a39_0_143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272" name="Google Shape;272;g35a7c5a5a39_0_143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73" name="Google Shape;273;g35a7c5a5a39_0_143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74" name="Google Shape;274;g35a7c5a5a39_0_143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75" name="Google Shape;275;g35a7c5a5a39_0_143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76" name="Google Shape;276;g35a7c5a5a39_0_143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277" name="Google Shape;277;g35a7c5a5a39_0_143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278" name="Google Shape;278;g35a7c5a5a39_0_14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79" name="Google Shape;279;g35a7c5a5a39_0_14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280" name="Google Shape;280;g35a7c5a5a39_0_143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281" name="Google Shape;281;g35a7c5a5a39_0_14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82" name="Google Shape;282;g35a7c5a5a39_0_14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83" name="Google Shape;283;g35a7c5a5a39_0_143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XPath: Kryeqytetet e shteteve të cilat janë anëtare të EU-së dhe nëpër këto kryeqytete nuk kalon asnjë lum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4" name="Google Shape;284;g35a7c5a5a39_0_143"/>
          <p:cNvSpPr txBox="1"/>
          <p:nvPr/>
        </p:nvSpPr>
        <p:spPr>
          <a:xfrm>
            <a:off x="664250" y="2251125"/>
            <a:ext cx="5150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Kontrollojmë nëse atributi @id i një qyteti përputhet me atributin @capital të një shteti, i cili është anëtar i EU-së,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Më pas vendosim kushtin që nëpër atë qytet të mos kalojë asnjë lum përmes atributit @watertype,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Në rezultat shfaqim vetëm emrin e këtij kryeqyteti, shteti i të cilit i plotëson të gjitha kushtet.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5" name="Google Shape;285;g35a7c5a5a39_0_143"/>
          <p:cNvSpPr txBox="1"/>
          <p:nvPr/>
        </p:nvSpPr>
        <p:spPr>
          <a:xfrm>
            <a:off x="7164875" y="5500425"/>
            <a:ext cx="407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8: XPath dhe rezultati.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86" name="Google Shape;286;g35a7c5a5a39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890" y="1713025"/>
            <a:ext cx="3742710" cy="3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g35a7c5a5a39_0_163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292" name="Google Shape;292;g35a7c5a5a39_0_163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93" name="Google Shape;293;g35a7c5a5a39_0_163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94" name="Google Shape;294;g35a7c5a5a39_0_163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95" name="Google Shape;295;g35a7c5a5a39_0_163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96" name="Google Shape;296;g35a7c5a5a39_0_163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297" name="Google Shape;297;g35a7c5a5a39_0_163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298" name="Google Shape;298;g35a7c5a5a39_0_16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99" name="Google Shape;299;g35a7c5a5a39_0_16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300" name="Google Shape;300;g35a7c5a5a39_0_163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301" name="Google Shape;301;g35a7c5a5a39_0_16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02" name="Google Shape;302;g35a7c5a5a39_0_16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03" name="Google Shape;303;g35a7c5a5a39_0_163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XPath: Shkretëtirat të cilat gjenden në Etiopi dhe janë më të mëdha se 150000m^2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4" name="Google Shape;304;g35a7c5a5a39_0_163"/>
          <p:cNvSpPr txBox="1"/>
          <p:nvPr/>
        </p:nvSpPr>
        <p:spPr>
          <a:xfrm>
            <a:off x="664250" y="2251125"/>
            <a:ext cx="5150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Së pari selektohen të gjitha elementet &lt;desert&gt; kudo në dokumentin XML,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Më pas kontrollojmë nëse atributi @country e përmabn codeCountry ETH dhe kontrollouam nëse vlera e elementit child &lt;area&gt; është më e madhe se 150000,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Nga shkretëtirat të cilat plotësojnë kushtet e mësipërme kthehet vetëm emri i shkretëtirave përkatëse.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5" name="Google Shape;305;g35a7c5a5a39_0_163"/>
          <p:cNvSpPr txBox="1"/>
          <p:nvPr/>
        </p:nvSpPr>
        <p:spPr>
          <a:xfrm>
            <a:off x="7164875" y="5424225"/>
            <a:ext cx="407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9: XPath dhe rezultati.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06" name="Google Shape;306;g35a7c5a5a39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415" y="2299200"/>
            <a:ext cx="45148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35a7c5a5a39_0_204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312" name="Google Shape;312;g35a7c5a5a39_0_204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13" name="Google Shape;313;g35a7c5a5a39_0_204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14" name="Google Shape;314;g35a7c5a5a39_0_204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15" name="Google Shape;315;g35a7c5a5a39_0_204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316" name="Google Shape;316;g35a7c5a5a39_0_204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317" name="Google Shape;317;g35a7c5a5a39_0_204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318" name="Google Shape;318;g35a7c5a5a39_0_204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19" name="Google Shape;319;g35a7c5a5a39_0_204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320" name="Google Shape;320;g35a7c5a5a39_0_204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321" name="Google Shape;321;g35a7c5a5a39_0_204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22" name="Google Shape;322;g35a7c5a5a39_0_204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23" name="Google Shape;323;g35a7c5a5a39_0_204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XPath: Areoportet në perëndim të USA që kanë lartësi mbidetare më të vogël se 50m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4" name="Google Shape;324;g35a7c5a5a39_0_204"/>
          <p:cNvSpPr txBox="1"/>
          <p:nvPr/>
        </p:nvSpPr>
        <p:spPr>
          <a:xfrm>
            <a:off x="664250" y="2251125"/>
            <a:ext cx="5150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Kontrollojmë tërë dokumentin XML për elementin &lt;airport&gt; dhe më pas filtrojmë vetëm aeroportet të cilat e kanë atributin @country = ‘USA’,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Vendosim kushtin që vlera e elementit child &lt;longitude&gt; të jetë më e vogël se -120 (koordinata gjeografike në hemisferën perëndimore),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Vendosim kushtin që lartësia e aeroportit të jetë më pak se 50m mbi nivelin e detit tek child elementi &lt;elevation&gt; dhe në rezultat më pas kthejmë vetëm emrin e aeroportit.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5" name="Google Shape;325;g35a7c5a5a39_0_204"/>
          <p:cNvSpPr txBox="1"/>
          <p:nvPr/>
        </p:nvSpPr>
        <p:spPr>
          <a:xfrm>
            <a:off x="7164875" y="5500425"/>
            <a:ext cx="407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10: XPath dhe rezultati.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26" name="Google Shape;326;g35a7c5a5a39_0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990" y="1713025"/>
            <a:ext cx="2892196" cy="3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g35a7c5a5a39_0_184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332" name="Google Shape;332;g35a7c5a5a39_0_184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33" name="Google Shape;333;g35a7c5a5a39_0_184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34" name="Google Shape;334;g35a7c5a5a39_0_184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35" name="Google Shape;335;g35a7c5a5a39_0_184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336" name="Google Shape;336;g35a7c5a5a39_0_184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337" name="Google Shape;337;g35a7c5a5a39_0_184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338" name="Google Shape;338;g35a7c5a5a39_0_184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39" name="Google Shape;339;g35a7c5a5a39_0_184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340" name="Google Shape;340;g35a7c5a5a39_0_184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341" name="Google Shape;341;g35a7c5a5a39_0_184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42" name="Google Shape;342;g35a7c5a5a39_0_184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43" name="Google Shape;343;g35a7c5a5a39_0_184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XPath: Shtetet e Evropës që kanë pasur popullsi më të madhe se 10M banorë në vitin 2011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4" name="Google Shape;344;g35a7c5a5a39_0_184"/>
          <p:cNvSpPr txBox="1"/>
          <p:nvPr/>
        </p:nvSpPr>
        <p:spPr>
          <a:xfrm>
            <a:off x="664250" y="2251125"/>
            <a:ext cx="5150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Zgjedhen të gjitha elementet &lt;country&gt; që ndodhen në kontinentin Evropë (kontrolluar përmes elementit encompassed),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Pastaj filtrohen vetëm ato vende që kanë popullsi më të madhe se 10 milionë banorë për vitin 2011,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Përfundimisht, kthehet emri i secilit vend që i plotëson këto kushte.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5" name="Google Shape;345;g35a7c5a5a39_0_184"/>
          <p:cNvSpPr txBox="1"/>
          <p:nvPr/>
        </p:nvSpPr>
        <p:spPr>
          <a:xfrm>
            <a:off x="7164875" y="5500425"/>
            <a:ext cx="407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11: XPath dhe rezultati.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46" name="Google Shape;346;g35a7c5a5a39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765" y="1713025"/>
            <a:ext cx="4349751" cy="3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g35a7c5a5a39_0_225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352" name="Google Shape;352;g35a7c5a5a39_0_225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53" name="Google Shape;353;g35a7c5a5a39_0_225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54" name="Google Shape;354;g35a7c5a5a39_0_225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55" name="Google Shape;355;g35a7c5a5a39_0_225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356" name="Google Shape;356;g35a7c5a5a39_0_225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357" name="Google Shape;357;g35a7c5a5a39_0_225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358" name="Google Shape;358;g35a7c5a5a39_0_225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59" name="Google Shape;359;g35a7c5a5a39_0_225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360" name="Google Shape;360;g35a7c5a5a39_0_225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361" name="Google Shape;361;g35a7c5a5a39_0_225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62" name="Google Shape;362;g35a7c5a5a39_0_225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63" name="Google Shape;363;g35a7c5a5a39_0_225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Vizualizimi i të dhënave</a:t>
            </a:r>
            <a:endParaRPr b="1" sz="24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64" name="Google Shape;364;g35a7c5a5a39_0_225"/>
          <p:cNvSpPr txBox="1"/>
          <p:nvPr/>
        </p:nvSpPr>
        <p:spPr>
          <a:xfrm>
            <a:off x="1423300" y="1768375"/>
            <a:ext cx="96228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Vizualizimi i të dhënave është procesi i shndërrimit të të dhënave numerike dhe tekstuale në forma grafike (si charts, tabela, harta), për të kuptuar më lehtë modelet, trendet dhe insight-et.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Përdoret nga analistët, studiuesit, dhe vendimmarrësit për të kuptuar më shpejt të dhënat dhe për të marrë vendime më të informuara.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65" name="Google Shape;365;g35a7c5a5a39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324" y="3194025"/>
            <a:ext cx="4741375" cy="26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35a7c5a5a39_0_225"/>
          <p:cNvSpPr txBox="1"/>
          <p:nvPr/>
        </p:nvSpPr>
        <p:spPr>
          <a:xfrm>
            <a:off x="3830525" y="5908425"/>
            <a:ext cx="4741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12: Ilustrim i vizualizimit të të dhënave</a:t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g35a7c5a5a39_0_391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372" name="Google Shape;372;g35a7c5a5a39_0_391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73" name="Google Shape;373;g35a7c5a5a39_0_391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74" name="Google Shape;374;g35a7c5a5a39_0_391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75" name="Google Shape;375;g35a7c5a5a39_0_391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376" name="Google Shape;376;g35a7c5a5a39_0_391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377" name="Google Shape;377;g35a7c5a5a39_0_391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378" name="Google Shape;378;g35a7c5a5a39_0_391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79" name="Google Shape;379;g35a7c5a5a39_0_391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380" name="Google Shape;380;g35a7c5a5a39_0_391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381" name="Google Shape;381;g35a7c5a5a39_0_391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82" name="Google Shape;382;g35a7c5a5a39_0_391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83" name="Google Shape;383;g35a7c5a5a39_0_391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Power</a:t>
            </a: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BI vs Looker Studio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84" name="Google Shape;384;g35a7c5a5a39_0_391"/>
          <p:cNvSpPr txBox="1"/>
          <p:nvPr/>
        </p:nvSpPr>
        <p:spPr>
          <a:xfrm>
            <a:off x="377725" y="1490350"/>
            <a:ext cx="118143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-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Analiza të avancuara për biznes, punë me 						- Raporte të marketingut dhe web analytics, 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datasete të mëdha, raportim i brendshëm për 						vizualizime të thjeshta dhe të shpejta, 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organizata.													prezantime të lidhura me Google Sheets,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															Analytics, BigQuery.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-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Mbështet shumë burime të dhënash, 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DAX për analiza të avancuara automate 							- Falas dhe lehtësisht i qasshëm, integrim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refresh dhe integrim me Excel, filtrim i 							i automatizuar me google, lehtësi në ndarjen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avancuar me slicers.											e raporteve si link, mjaftueshëm për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															dashboards të marketingut.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-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Ka një learning curve më të lartë por 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është i fuqishëm për analiza profesionale.							- E përshtatshme për përdorues pa shumë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															eksperiencë teknike.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85" name="Google Shape;385;g35a7c5a5a39_0_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450" y="1019200"/>
            <a:ext cx="1381650" cy="13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35a7c5a5a39_0_3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000" y="1202900"/>
            <a:ext cx="1803100" cy="10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g35a7c5a5a39_0_247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392" name="Google Shape;392;g35a7c5a5a39_0_247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93" name="Google Shape;393;g35a7c5a5a39_0_247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94" name="Google Shape;394;g35a7c5a5a39_0_247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395" name="Google Shape;395;g35a7c5a5a39_0_247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396" name="Google Shape;396;g35a7c5a5a39_0_247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397" name="Google Shape;397;g35a7c5a5a39_0_247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398" name="Google Shape;398;g35a7c5a5a39_0_247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399" name="Google Shape;399;g35a7c5a5a39_0_247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00" name="Google Shape;400;g35a7c5a5a39_0_247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ID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1" lang="en-ID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Power BI</a:t>
            </a:r>
            <a:endParaRPr b="1" sz="24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01" name="Google Shape;401;g35a7c5a5a39_0_247"/>
          <p:cNvSpPr txBox="1"/>
          <p:nvPr/>
        </p:nvSpPr>
        <p:spPr>
          <a:xfrm>
            <a:off x="1423300" y="1768375"/>
            <a:ext cx="96228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Power BI është një tool për vizualizimin e të dhënave i zhvilluar nga Microsoft, që lejon përdoruesit të ndërtojnë dashboarde, raporte interaktive dhe analiza të avancuara duke lidhur shumë lloje të burimeve të të dhënave.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 përshtatshëm për përdorues teknikë dhe biznesorë që duan analiza të thella dhe automatizime.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02" name="Google Shape;402;g35a7c5a5a39_0_247"/>
          <p:cNvSpPr txBox="1"/>
          <p:nvPr/>
        </p:nvSpPr>
        <p:spPr>
          <a:xfrm>
            <a:off x="3648825" y="5658525"/>
            <a:ext cx="4741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13: Aplikacioni Power BI</a:t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03" name="Google Shape;403;g35a7c5a5a39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250" y="4091374"/>
            <a:ext cx="2388977" cy="13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g35a7c5a5a39_0_267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409" name="Google Shape;409;g35a7c5a5a39_0_267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10" name="Google Shape;410;g35a7c5a5a39_0_267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11" name="Google Shape;411;g35a7c5a5a39_0_267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12" name="Google Shape;412;g35a7c5a5a39_0_267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413" name="Google Shape;413;g35a7c5a5a39_0_267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414" name="Google Shape;414;g35a7c5a5a39_0_267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415" name="Google Shape;415;g35a7c5a5a39_0_267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16" name="Google Shape;416;g35a7c5a5a39_0_267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417" name="Google Shape;417;g35a7c5a5a39_0_267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418" name="Google Shape;418;g35a7c5a5a39_0_267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19" name="Google Shape;419;g35a7c5a5a39_0_267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20" name="Google Shape;420;g35a7c5a5a39_0_267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Power</a:t>
            </a: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BI: Vizualizimi për temperaturat vjetore në qytetet kryesore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1" name="Google Shape;421;g35a7c5a5a39_0_267"/>
          <p:cNvSpPr txBox="1"/>
          <p:nvPr/>
        </p:nvSpPr>
        <p:spPr>
          <a:xfrm>
            <a:off x="407950" y="2075300"/>
            <a:ext cx="34680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Ky vizualizim paraqet ndryshimet e temperaturave mesatare vjetore në qytete të ndryshme nga viti 1995 deri në vitin 2020. Qëllimi kryesor ishte të vëzhgohet trendi i temperaturës për çdo qytet dhe të identifikohen rritje apo ulje të mundshme gjatë viteve.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2" name="Google Shape;422;g35a7c5a5a39_0_267"/>
          <p:cNvSpPr txBox="1"/>
          <p:nvPr/>
        </p:nvSpPr>
        <p:spPr>
          <a:xfrm>
            <a:off x="5103975" y="5500425"/>
            <a:ext cx="6345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14: Vizualizimi rreth temperaturave mesatare vjetore.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23" name="Google Shape;423;g35a7c5a5a39_0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000" y="1783575"/>
            <a:ext cx="64865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g35a7c5a5a39_0_290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429" name="Google Shape;429;g35a7c5a5a39_0_290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30" name="Google Shape;430;g35a7c5a5a39_0_290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31" name="Google Shape;431;g35a7c5a5a39_0_290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32" name="Google Shape;432;g35a7c5a5a39_0_290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433" name="Google Shape;433;g35a7c5a5a39_0_290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434" name="Google Shape;434;g35a7c5a5a39_0_290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435" name="Google Shape;435;g35a7c5a5a39_0_290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36" name="Google Shape;436;g35a7c5a5a39_0_290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437" name="Google Shape;437;g35a7c5a5a39_0_290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438" name="Google Shape;438;g35a7c5a5a39_0_290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39" name="Google Shape;439;g35a7c5a5a39_0_290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40" name="Google Shape;440;g35a7c5a5a39_0_290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Power BI: </a:t>
            </a: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Vizualizimi i numrit të liqeneve për shtet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41" name="Google Shape;441;g35a7c5a5a39_0_290"/>
          <p:cNvSpPr txBox="1"/>
          <p:nvPr/>
        </p:nvSpPr>
        <p:spPr>
          <a:xfrm>
            <a:off x="407950" y="2075300"/>
            <a:ext cx="34680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Ky vizualizim paraqet shprërndarjen e liqeneve sipas shteteve, duke u bazuar në të dhëna të importuara nga databaza Mondial. Qëllimi i vizualizimit është të identifikojë shtetet me më shumë apo më pak liqene dhe të analizojë përqindjen që ato zënë në krahasim me shtet tjera.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42" name="Google Shape;442;g35a7c5a5a39_0_290"/>
          <p:cNvSpPr txBox="1"/>
          <p:nvPr/>
        </p:nvSpPr>
        <p:spPr>
          <a:xfrm>
            <a:off x="5103975" y="5500425"/>
            <a:ext cx="6345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15: </a:t>
            </a: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Vizualizimi rreth numri të liqeneve për shtete.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43" name="Google Shape;443;g35a7c5a5a39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713" y="1544563"/>
            <a:ext cx="68008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4264920" y="416775"/>
            <a:ext cx="3173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44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Përmbajtja</a:t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10148733" y="5233243"/>
            <a:ext cx="1167846" cy="274457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655914" y="6116891"/>
            <a:ext cx="1609009" cy="15095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50" name="Google Shape;50;p2"/>
          <p:cNvSpPr/>
          <p:nvPr/>
        </p:nvSpPr>
        <p:spPr>
          <a:xfrm rot="-2700000">
            <a:off x="725854" y="4107024"/>
            <a:ext cx="985990" cy="489176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rgbClr val="4D6A1C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 rot="5400000">
            <a:off x="3165106" y="2214721"/>
            <a:ext cx="1065600" cy="3070117"/>
            <a:chOff x="8658218" y="2206796"/>
            <a:chExt cx="1065600" cy="3070117"/>
          </a:xfrm>
        </p:grpSpPr>
        <p:sp>
          <p:nvSpPr>
            <p:cNvPr id="52" name="Google Shape;52;p2"/>
            <p:cNvSpPr/>
            <p:nvPr/>
          </p:nvSpPr>
          <p:spPr>
            <a:xfrm rot="-5400000">
              <a:off x="7834268" y="3030746"/>
              <a:ext cx="2713500" cy="1065600"/>
            </a:xfrm>
            <a:prstGeom prst="homePlate">
              <a:avLst>
                <a:gd fmla="val 33010" name="adj"/>
              </a:avLst>
            </a:prstGeom>
            <a:gradFill>
              <a:gsLst>
                <a:gs pos="0">
                  <a:srgbClr val="FFFFFF">
                    <a:alpha val="14901"/>
                  </a:srgbClr>
                </a:gs>
                <a:gs pos="37000">
                  <a:srgbClr val="FFFFFF">
                    <a:alpha val="14901"/>
                  </a:srgbClr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5000000" scaled="0"/>
            </a:gra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3" name="Google Shape;53;p2"/>
            <p:cNvSpPr txBox="1"/>
            <p:nvPr/>
          </p:nvSpPr>
          <p:spPr>
            <a:xfrm rot="-5400000">
              <a:off x="8164114" y="3379725"/>
              <a:ext cx="20538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XQuery  </a:t>
              </a:r>
              <a:endParaRPr b="1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834401" y="4563681"/>
              <a:ext cx="713232" cy="713232"/>
            </a:xfrm>
            <a:prstGeom prst="ellipse">
              <a:avLst/>
            </a:prstGeom>
            <a:gradFill>
              <a:gsLst>
                <a:gs pos="0">
                  <a:srgbClr val="0C1E2E"/>
                </a:gs>
                <a:gs pos="4000">
                  <a:srgbClr val="0C1E2E"/>
                </a:gs>
                <a:gs pos="83000">
                  <a:srgbClr val="130E3A"/>
                </a:gs>
                <a:gs pos="100000">
                  <a:srgbClr val="130E3A"/>
                </a:gs>
              </a:gsLst>
              <a:lin ang="15000000" scaled="0"/>
            </a:gra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7857471" y="758243"/>
            <a:ext cx="176213" cy="1539874"/>
            <a:chOff x="866776" y="266701"/>
            <a:chExt cx="176213" cy="1539874"/>
          </a:xfrm>
        </p:grpSpPr>
        <p:sp>
          <p:nvSpPr>
            <p:cNvPr id="56" name="Google Shape;56;p2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1048068" y="1159778"/>
            <a:ext cx="684638" cy="154792"/>
            <a:chOff x="1048068" y="1159778"/>
            <a:chExt cx="684638" cy="154792"/>
          </a:xfrm>
        </p:grpSpPr>
        <p:sp>
          <p:nvSpPr>
            <p:cNvPr id="59" name="Google Shape;59;p2"/>
            <p:cNvSpPr/>
            <p:nvPr/>
          </p:nvSpPr>
          <p:spPr>
            <a:xfrm>
              <a:off x="1048068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312990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577912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520433" y="4864530"/>
            <a:ext cx="176213" cy="1539874"/>
            <a:chOff x="866776" y="266701"/>
            <a:chExt cx="176213" cy="1539874"/>
          </a:xfrm>
        </p:grpSpPr>
        <p:sp>
          <p:nvSpPr>
            <p:cNvPr id="63" name="Google Shape;63;p2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 rot="5400000">
            <a:off x="3124694" y="699619"/>
            <a:ext cx="1043100" cy="3173436"/>
            <a:chOff x="7292737" y="3174193"/>
            <a:chExt cx="1043100" cy="3173436"/>
          </a:xfrm>
        </p:grpSpPr>
        <p:sp>
          <p:nvSpPr>
            <p:cNvPr id="66" name="Google Shape;66;p2"/>
            <p:cNvSpPr/>
            <p:nvPr/>
          </p:nvSpPr>
          <p:spPr>
            <a:xfrm rot="-5400000">
              <a:off x="6457537" y="4009393"/>
              <a:ext cx="2713500" cy="1043100"/>
            </a:xfrm>
            <a:prstGeom prst="homePlate">
              <a:avLst>
                <a:gd fmla="val 33010" name="adj"/>
              </a:avLst>
            </a:prstGeom>
            <a:gradFill>
              <a:gsLst>
                <a:gs pos="0">
                  <a:srgbClr val="FFFFFF">
                    <a:alpha val="14901"/>
                  </a:srgbClr>
                </a:gs>
                <a:gs pos="37000">
                  <a:srgbClr val="FFFFFF">
                    <a:alpha val="14901"/>
                  </a:srgbClr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4999920" scaled="0"/>
            </a:gradFill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grpSp>
          <p:nvGrpSpPr>
            <p:cNvPr id="67" name="Google Shape;67;p2"/>
            <p:cNvGrpSpPr/>
            <p:nvPr/>
          </p:nvGrpSpPr>
          <p:grpSpPr>
            <a:xfrm>
              <a:off x="7457749" y="5634530"/>
              <a:ext cx="713100" cy="713100"/>
              <a:chOff x="7457749" y="5634530"/>
              <a:chExt cx="713100" cy="71310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7543536" y="5849813"/>
                <a:ext cx="313956" cy="282528"/>
              </a:xfrm>
              <a:custGeom>
                <a:rect b="b" l="l" r="r" t="t"/>
                <a:pathLst>
                  <a:path extrusionOk="0" h="21600" w="21600">
                    <a:moveTo>
                      <a:pt x="2160" y="0"/>
                    </a:moveTo>
                    <a:lnTo>
                      <a:pt x="19440" y="0"/>
                    </a:lnTo>
                    <a:lnTo>
                      <a:pt x="21600" y="4800"/>
                    </a:lnTo>
                    <a:lnTo>
                      <a:pt x="21600" y="20400"/>
                    </a:lnTo>
                    <a:cubicBezTo>
                      <a:pt x="21600" y="21063"/>
                      <a:pt x="21117" y="21600"/>
                      <a:pt x="20520" y="21600"/>
                    </a:cubicBezTo>
                    <a:lnTo>
                      <a:pt x="1080" y="21600"/>
                    </a:lnTo>
                    <a:cubicBezTo>
                      <a:pt x="483" y="21600"/>
                      <a:pt x="0" y="21063"/>
                      <a:pt x="0" y="20400"/>
                    </a:cubicBezTo>
                    <a:lnTo>
                      <a:pt x="0" y="4805"/>
                    </a:lnTo>
                    <a:lnTo>
                      <a:pt x="2160" y="0"/>
                    </a:lnTo>
                    <a:close/>
                    <a:moveTo>
                      <a:pt x="19440" y="7200"/>
                    </a:moveTo>
                    <a:lnTo>
                      <a:pt x="2160" y="7200"/>
                    </a:lnTo>
                    <a:lnTo>
                      <a:pt x="2160" y="19200"/>
                    </a:lnTo>
                    <a:lnTo>
                      <a:pt x="19440" y="19200"/>
                    </a:lnTo>
                    <a:lnTo>
                      <a:pt x="19440" y="7200"/>
                    </a:lnTo>
                    <a:close/>
                    <a:moveTo>
                      <a:pt x="19185" y="4800"/>
                    </a:moveTo>
                    <a:lnTo>
                      <a:pt x="18105" y="2400"/>
                    </a:lnTo>
                    <a:lnTo>
                      <a:pt x="3496" y="2400"/>
                    </a:lnTo>
                    <a:lnTo>
                      <a:pt x="2416" y="4800"/>
                    </a:lnTo>
                    <a:lnTo>
                      <a:pt x="19185" y="4800"/>
                    </a:lnTo>
                    <a:close/>
                    <a:moveTo>
                      <a:pt x="11880" y="13200"/>
                    </a:moveTo>
                    <a:lnTo>
                      <a:pt x="15120" y="13200"/>
                    </a:lnTo>
                    <a:lnTo>
                      <a:pt x="10800" y="18000"/>
                    </a:lnTo>
                    <a:lnTo>
                      <a:pt x="6480" y="13200"/>
                    </a:lnTo>
                    <a:lnTo>
                      <a:pt x="9720" y="13200"/>
                    </a:lnTo>
                    <a:lnTo>
                      <a:pt x="9720" y="8400"/>
                    </a:lnTo>
                    <a:lnTo>
                      <a:pt x="11880" y="8400"/>
                    </a:lnTo>
                    <a:lnTo>
                      <a:pt x="11880" y="132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457749" y="5634530"/>
                <a:ext cx="713100" cy="713100"/>
              </a:xfrm>
              <a:prstGeom prst="ellipse">
                <a:avLst/>
              </a:prstGeom>
              <a:gradFill>
                <a:gsLst>
                  <a:gs pos="0">
                    <a:srgbClr val="0C1E2E"/>
                  </a:gs>
                  <a:gs pos="4000">
                    <a:srgbClr val="0C1E2E"/>
                  </a:gs>
                  <a:gs pos="83000">
                    <a:srgbClr val="130E3A"/>
                  </a:gs>
                  <a:gs pos="100000">
                    <a:srgbClr val="130E3A"/>
                  </a:gs>
                </a:gsLst>
                <a:lin ang="14999920" scaled="0"/>
              </a:gra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</p:grpSp>
      </p:grpSp>
      <p:sp>
        <p:nvSpPr>
          <p:cNvPr id="70" name="Google Shape;70;p2"/>
          <p:cNvSpPr txBox="1"/>
          <p:nvPr/>
        </p:nvSpPr>
        <p:spPr>
          <a:xfrm>
            <a:off x="2822913" y="1962138"/>
            <a:ext cx="20553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Validimi i dokumentit XML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 rot="5400000">
            <a:off x="3124694" y="3489919"/>
            <a:ext cx="1043100" cy="3173436"/>
            <a:chOff x="7292737" y="3174193"/>
            <a:chExt cx="1043100" cy="3173436"/>
          </a:xfrm>
        </p:grpSpPr>
        <p:sp>
          <p:nvSpPr>
            <p:cNvPr id="72" name="Google Shape;72;p2"/>
            <p:cNvSpPr/>
            <p:nvPr/>
          </p:nvSpPr>
          <p:spPr>
            <a:xfrm rot="-5400000">
              <a:off x="6457537" y="4009393"/>
              <a:ext cx="2713500" cy="1043100"/>
            </a:xfrm>
            <a:prstGeom prst="homePlate">
              <a:avLst>
                <a:gd fmla="val 33010" name="adj"/>
              </a:avLst>
            </a:prstGeom>
            <a:gradFill>
              <a:gsLst>
                <a:gs pos="0">
                  <a:srgbClr val="FFFFFF">
                    <a:alpha val="14901"/>
                  </a:srgbClr>
                </a:gs>
                <a:gs pos="37000">
                  <a:srgbClr val="FFFFFF">
                    <a:alpha val="14901"/>
                  </a:srgbClr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4999920" scaled="0"/>
            </a:gradFill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grpSp>
          <p:nvGrpSpPr>
            <p:cNvPr id="73" name="Google Shape;73;p2"/>
            <p:cNvGrpSpPr/>
            <p:nvPr/>
          </p:nvGrpSpPr>
          <p:grpSpPr>
            <a:xfrm>
              <a:off x="7457749" y="5634530"/>
              <a:ext cx="713100" cy="713100"/>
              <a:chOff x="7457749" y="5634530"/>
              <a:chExt cx="713100" cy="71310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7543536" y="5849813"/>
                <a:ext cx="313956" cy="282528"/>
              </a:xfrm>
              <a:custGeom>
                <a:rect b="b" l="l" r="r" t="t"/>
                <a:pathLst>
                  <a:path extrusionOk="0" h="21600" w="21600">
                    <a:moveTo>
                      <a:pt x="2160" y="0"/>
                    </a:moveTo>
                    <a:lnTo>
                      <a:pt x="19440" y="0"/>
                    </a:lnTo>
                    <a:lnTo>
                      <a:pt x="21600" y="4800"/>
                    </a:lnTo>
                    <a:lnTo>
                      <a:pt x="21600" y="20400"/>
                    </a:lnTo>
                    <a:cubicBezTo>
                      <a:pt x="21600" y="21063"/>
                      <a:pt x="21117" y="21600"/>
                      <a:pt x="20520" y="21600"/>
                    </a:cubicBezTo>
                    <a:lnTo>
                      <a:pt x="1080" y="21600"/>
                    </a:lnTo>
                    <a:cubicBezTo>
                      <a:pt x="483" y="21600"/>
                      <a:pt x="0" y="21063"/>
                      <a:pt x="0" y="20400"/>
                    </a:cubicBezTo>
                    <a:lnTo>
                      <a:pt x="0" y="4805"/>
                    </a:lnTo>
                    <a:lnTo>
                      <a:pt x="2160" y="0"/>
                    </a:lnTo>
                    <a:close/>
                    <a:moveTo>
                      <a:pt x="19440" y="7200"/>
                    </a:moveTo>
                    <a:lnTo>
                      <a:pt x="2160" y="7200"/>
                    </a:lnTo>
                    <a:lnTo>
                      <a:pt x="2160" y="19200"/>
                    </a:lnTo>
                    <a:lnTo>
                      <a:pt x="19440" y="19200"/>
                    </a:lnTo>
                    <a:lnTo>
                      <a:pt x="19440" y="7200"/>
                    </a:lnTo>
                    <a:close/>
                    <a:moveTo>
                      <a:pt x="19185" y="4800"/>
                    </a:moveTo>
                    <a:lnTo>
                      <a:pt x="18105" y="2400"/>
                    </a:lnTo>
                    <a:lnTo>
                      <a:pt x="3496" y="2400"/>
                    </a:lnTo>
                    <a:lnTo>
                      <a:pt x="2416" y="4800"/>
                    </a:lnTo>
                    <a:lnTo>
                      <a:pt x="19185" y="4800"/>
                    </a:lnTo>
                    <a:close/>
                    <a:moveTo>
                      <a:pt x="11880" y="13200"/>
                    </a:moveTo>
                    <a:lnTo>
                      <a:pt x="15120" y="13200"/>
                    </a:lnTo>
                    <a:lnTo>
                      <a:pt x="10800" y="18000"/>
                    </a:lnTo>
                    <a:lnTo>
                      <a:pt x="6480" y="13200"/>
                    </a:lnTo>
                    <a:lnTo>
                      <a:pt x="9720" y="13200"/>
                    </a:lnTo>
                    <a:lnTo>
                      <a:pt x="9720" y="8400"/>
                    </a:lnTo>
                    <a:lnTo>
                      <a:pt x="11880" y="8400"/>
                    </a:lnTo>
                    <a:lnTo>
                      <a:pt x="11880" y="132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457749" y="5634530"/>
                <a:ext cx="713100" cy="713100"/>
              </a:xfrm>
              <a:prstGeom prst="ellipse">
                <a:avLst/>
              </a:prstGeom>
              <a:gradFill>
                <a:gsLst>
                  <a:gs pos="0">
                    <a:srgbClr val="0C1E2E"/>
                  </a:gs>
                  <a:gs pos="4000">
                    <a:srgbClr val="0C1E2E"/>
                  </a:gs>
                  <a:gs pos="83000">
                    <a:srgbClr val="130E3A"/>
                  </a:gs>
                  <a:gs pos="100000">
                    <a:srgbClr val="130E3A"/>
                  </a:gs>
                </a:gsLst>
                <a:lin ang="14999920" scaled="0"/>
              </a:gra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</p:grpSp>
      </p:grpSp>
      <p:sp>
        <p:nvSpPr>
          <p:cNvPr id="76" name="Google Shape;76;p2"/>
          <p:cNvSpPr txBox="1"/>
          <p:nvPr/>
        </p:nvSpPr>
        <p:spPr>
          <a:xfrm>
            <a:off x="2822913" y="4903213"/>
            <a:ext cx="20553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XPath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77" name="Google Shape;77;p2"/>
          <p:cNvGrpSpPr/>
          <p:nvPr/>
        </p:nvGrpSpPr>
        <p:grpSpPr>
          <a:xfrm rot="5400000">
            <a:off x="8264182" y="692532"/>
            <a:ext cx="1043100" cy="3173436"/>
            <a:chOff x="7292737" y="3174193"/>
            <a:chExt cx="1043100" cy="3173436"/>
          </a:xfrm>
        </p:grpSpPr>
        <p:sp>
          <p:nvSpPr>
            <p:cNvPr id="78" name="Google Shape;78;p2"/>
            <p:cNvSpPr/>
            <p:nvPr/>
          </p:nvSpPr>
          <p:spPr>
            <a:xfrm rot="-5400000">
              <a:off x="6457537" y="4009393"/>
              <a:ext cx="2713500" cy="1043100"/>
            </a:xfrm>
            <a:prstGeom prst="homePlate">
              <a:avLst>
                <a:gd fmla="val 33010" name="adj"/>
              </a:avLst>
            </a:prstGeom>
            <a:gradFill>
              <a:gsLst>
                <a:gs pos="0">
                  <a:srgbClr val="FFFFFF">
                    <a:alpha val="14901"/>
                  </a:srgbClr>
                </a:gs>
                <a:gs pos="37000">
                  <a:srgbClr val="FFFFFF">
                    <a:alpha val="14901"/>
                  </a:srgbClr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4999920" scaled="0"/>
            </a:gradFill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grpSp>
          <p:nvGrpSpPr>
            <p:cNvPr id="79" name="Google Shape;79;p2"/>
            <p:cNvGrpSpPr/>
            <p:nvPr/>
          </p:nvGrpSpPr>
          <p:grpSpPr>
            <a:xfrm>
              <a:off x="7457749" y="5634530"/>
              <a:ext cx="713100" cy="713100"/>
              <a:chOff x="7457749" y="5634530"/>
              <a:chExt cx="713100" cy="713100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7543536" y="5849813"/>
                <a:ext cx="313956" cy="282528"/>
              </a:xfrm>
              <a:custGeom>
                <a:rect b="b" l="l" r="r" t="t"/>
                <a:pathLst>
                  <a:path extrusionOk="0" h="21600" w="21600">
                    <a:moveTo>
                      <a:pt x="2160" y="0"/>
                    </a:moveTo>
                    <a:lnTo>
                      <a:pt x="19440" y="0"/>
                    </a:lnTo>
                    <a:lnTo>
                      <a:pt x="21600" y="4800"/>
                    </a:lnTo>
                    <a:lnTo>
                      <a:pt x="21600" y="20400"/>
                    </a:lnTo>
                    <a:cubicBezTo>
                      <a:pt x="21600" y="21063"/>
                      <a:pt x="21117" y="21600"/>
                      <a:pt x="20520" y="21600"/>
                    </a:cubicBezTo>
                    <a:lnTo>
                      <a:pt x="1080" y="21600"/>
                    </a:lnTo>
                    <a:cubicBezTo>
                      <a:pt x="483" y="21600"/>
                      <a:pt x="0" y="21063"/>
                      <a:pt x="0" y="20400"/>
                    </a:cubicBezTo>
                    <a:lnTo>
                      <a:pt x="0" y="4805"/>
                    </a:lnTo>
                    <a:lnTo>
                      <a:pt x="2160" y="0"/>
                    </a:lnTo>
                    <a:close/>
                    <a:moveTo>
                      <a:pt x="19440" y="7200"/>
                    </a:moveTo>
                    <a:lnTo>
                      <a:pt x="2160" y="7200"/>
                    </a:lnTo>
                    <a:lnTo>
                      <a:pt x="2160" y="19200"/>
                    </a:lnTo>
                    <a:lnTo>
                      <a:pt x="19440" y="19200"/>
                    </a:lnTo>
                    <a:lnTo>
                      <a:pt x="19440" y="7200"/>
                    </a:lnTo>
                    <a:close/>
                    <a:moveTo>
                      <a:pt x="19185" y="4800"/>
                    </a:moveTo>
                    <a:lnTo>
                      <a:pt x="18105" y="2400"/>
                    </a:lnTo>
                    <a:lnTo>
                      <a:pt x="3496" y="2400"/>
                    </a:lnTo>
                    <a:lnTo>
                      <a:pt x="2416" y="4800"/>
                    </a:lnTo>
                    <a:lnTo>
                      <a:pt x="19185" y="4800"/>
                    </a:lnTo>
                    <a:close/>
                    <a:moveTo>
                      <a:pt x="11880" y="13200"/>
                    </a:moveTo>
                    <a:lnTo>
                      <a:pt x="15120" y="13200"/>
                    </a:lnTo>
                    <a:lnTo>
                      <a:pt x="10800" y="18000"/>
                    </a:lnTo>
                    <a:lnTo>
                      <a:pt x="6480" y="13200"/>
                    </a:lnTo>
                    <a:lnTo>
                      <a:pt x="9720" y="13200"/>
                    </a:lnTo>
                    <a:lnTo>
                      <a:pt x="9720" y="8400"/>
                    </a:lnTo>
                    <a:lnTo>
                      <a:pt x="11880" y="8400"/>
                    </a:lnTo>
                    <a:lnTo>
                      <a:pt x="11880" y="132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457749" y="5634530"/>
                <a:ext cx="713100" cy="713100"/>
              </a:xfrm>
              <a:prstGeom prst="ellipse">
                <a:avLst/>
              </a:prstGeom>
              <a:gradFill>
                <a:gsLst>
                  <a:gs pos="0">
                    <a:srgbClr val="0C1E2E"/>
                  </a:gs>
                  <a:gs pos="4000">
                    <a:srgbClr val="0C1E2E"/>
                  </a:gs>
                  <a:gs pos="83000">
                    <a:srgbClr val="130E3A"/>
                  </a:gs>
                  <a:gs pos="100000">
                    <a:srgbClr val="130E3A"/>
                  </a:gs>
                </a:gsLst>
                <a:lin ang="14999920" scaled="0"/>
              </a:gra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</p:grpSp>
      </p:grpSp>
      <p:sp>
        <p:nvSpPr>
          <p:cNvPr id="82" name="Google Shape;82;p2"/>
          <p:cNvSpPr txBox="1"/>
          <p:nvPr/>
        </p:nvSpPr>
        <p:spPr>
          <a:xfrm>
            <a:off x="8033675" y="1975838"/>
            <a:ext cx="20553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Vizualizimi i të dhënave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83" name="Google Shape;83;p2"/>
          <p:cNvGrpSpPr/>
          <p:nvPr/>
        </p:nvGrpSpPr>
        <p:grpSpPr>
          <a:xfrm>
            <a:off x="8009871" y="910643"/>
            <a:ext cx="176101" cy="1539810"/>
            <a:chOff x="866776" y="266701"/>
            <a:chExt cx="176101" cy="1539810"/>
          </a:xfrm>
        </p:grpSpPr>
        <p:sp>
          <p:nvSpPr>
            <p:cNvPr id="84" name="Google Shape;84;p2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5400000">
            <a:off x="8243007" y="2178969"/>
            <a:ext cx="1043100" cy="3173436"/>
            <a:chOff x="7292737" y="3174193"/>
            <a:chExt cx="1043100" cy="3173436"/>
          </a:xfrm>
        </p:grpSpPr>
        <p:sp>
          <p:nvSpPr>
            <p:cNvPr id="87" name="Google Shape;87;p2"/>
            <p:cNvSpPr/>
            <p:nvPr/>
          </p:nvSpPr>
          <p:spPr>
            <a:xfrm rot="-5400000">
              <a:off x="6457537" y="4009393"/>
              <a:ext cx="2713500" cy="1043100"/>
            </a:xfrm>
            <a:prstGeom prst="homePlate">
              <a:avLst>
                <a:gd fmla="val 33010" name="adj"/>
              </a:avLst>
            </a:prstGeom>
            <a:gradFill>
              <a:gsLst>
                <a:gs pos="0">
                  <a:srgbClr val="FFFFFF">
                    <a:alpha val="14901"/>
                  </a:srgbClr>
                </a:gs>
                <a:gs pos="37000">
                  <a:srgbClr val="FFFFFF">
                    <a:alpha val="14901"/>
                  </a:srgbClr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4999920" scaled="0"/>
            </a:gradFill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grpSp>
          <p:nvGrpSpPr>
            <p:cNvPr id="88" name="Google Shape;88;p2"/>
            <p:cNvGrpSpPr/>
            <p:nvPr/>
          </p:nvGrpSpPr>
          <p:grpSpPr>
            <a:xfrm>
              <a:off x="7457749" y="5634530"/>
              <a:ext cx="713100" cy="713100"/>
              <a:chOff x="7457749" y="5634530"/>
              <a:chExt cx="713100" cy="713100"/>
            </a:xfrm>
          </p:grpSpPr>
          <p:sp>
            <p:nvSpPr>
              <p:cNvPr id="89" name="Google Shape;89;p2"/>
              <p:cNvSpPr/>
              <p:nvPr/>
            </p:nvSpPr>
            <p:spPr>
              <a:xfrm>
                <a:off x="7543536" y="5849813"/>
                <a:ext cx="313956" cy="282528"/>
              </a:xfrm>
              <a:custGeom>
                <a:rect b="b" l="l" r="r" t="t"/>
                <a:pathLst>
                  <a:path extrusionOk="0" h="21600" w="21600">
                    <a:moveTo>
                      <a:pt x="2160" y="0"/>
                    </a:moveTo>
                    <a:lnTo>
                      <a:pt x="19440" y="0"/>
                    </a:lnTo>
                    <a:lnTo>
                      <a:pt x="21600" y="4800"/>
                    </a:lnTo>
                    <a:lnTo>
                      <a:pt x="21600" y="20400"/>
                    </a:lnTo>
                    <a:cubicBezTo>
                      <a:pt x="21600" y="21063"/>
                      <a:pt x="21117" y="21600"/>
                      <a:pt x="20520" y="21600"/>
                    </a:cubicBezTo>
                    <a:lnTo>
                      <a:pt x="1080" y="21600"/>
                    </a:lnTo>
                    <a:cubicBezTo>
                      <a:pt x="483" y="21600"/>
                      <a:pt x="0" y="21063"/>
                      <a:pt x="0" y="20400"/>
                    </a:cubicBezTo>
                    <a:lnTo>
                      <a:pt x="0" y="4805"/>
                    </a:lnTo>
                    <a:lnTo>
                      <a:pt x="2160" y="0"/>
                    </a:lnTo>
                    <a:close/>
                    <a:moveTo>
                      <a:pt x="19440" y="7200"/>
                    </a:moveTo>
                    <a:lnTo>
                      <a:pt x="2160" y="7200"/>
                    </a:lnTo>
                    <a:lnTo>
                      <a:pt x="2160" y="19200"/>
                    </a:lnTo>
                    <a:lnTo>
                      <a:pt x="19440" y="19200"/>
                    </a:lnTo>
                    <a:lnTo>
                      <a:pt x="19440" y="7200"/>
                    </a:lnTo>
                    <a:close/>
                    <a:moveTo>
                      <a:pt x="19185" y="4800"/>
                    </a:moveTo>
                    <a:lnTo>
                      <a:pt x="18105" y="2400"/>
                    </a:lnTo>
                    <a:lnTo>
                      <a:pt x="3496" y="2400"/>
                    </a:lnTo>
                    <a:lnTo>
                      <a:pt x="2416" y="4800"/>
                    </a:lnTo>
                    <a:lnTo>
                      <a:pt x="19185" y="4800"/>
                    </a:lnTo>
                    <a:close/>
                    <a:moveTo>
                      <a:pt x="11880" y="13200"/>
                    </a:moveTo>
                    <a:lnTo>
                      <a:pt x="15120" y="13200"/>
                    </a:lnTo>
                    <a:lnTo>
                      <a:pt x="10800" y="18000"/>
                    </a:lnTo>
                    <a:lnTo>
                      <a:pt x="6480" y="13200"/>
                    </a:lnTo>
                    <a:lnTo>
                      <a:pt x="9720" y="13200"/>
                    </a:lnTo>
                    <a:lnTo>
                      <a:pt x="9720" y="8400"/>
                    </a:lnTo>
                    <a:lnTo>
                      <a:pt x="11880" y="8400"/>
                    </a:lnTo>
                    <a:lnTo>
                      <a:pt x="11880" y="132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457749" y="5634530"/>
                <a:ext cx="713100" cy="713100"/>
              </a:xfrm>
              <a:prstGeom prst="ellipse">
                <a:avLst/>
              </a:prstGeom>
              <a:gradFill>
                <a:gsLst>
                  <a:gs pos="0">
                    <a:srgbClr val="0C1E2E"/>
                  </a:gs>
                  <a:gs pos="4000">
                    <a:srgbClr val="0C1E2E"/>
                  </a:gs>
                  <a:gs pos="83000">
                    <a:srgbClr val="130E3A"/>
                  </a:gs>
                  <a:gs pos="100000">
                    <a:srgbClr val="130E3A"/>
                  </a:gs>
                </a:gsLst>
                <a:lin ang="14999920" scaled="0"/>
              </a:gra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</p:grpSp>
      </p:grpSp>
      <p:sp>
        <p:nvSpPr>
          <p:cNvPr id="91" name="Google Shape;91;p2"/>
          <p:cNvSpPr txBox="1"/>
          <p:nvPr/>
        </p:nvSpPr>
        <p:spPr>
          <a:xfrm>
            <a:off x="7818750" y="3534900"/>
            <a:ext cx="20553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Power BI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8060021" y="4058393"/>
            <a:ext cx="176101" cy="1539810"/>
            <a:chOff x="866776" y="266701"/>
            <a:chExt cx="176101" cy="1539810"/>
          </a:xfrm>
        </p:grpSpPr>
        <p:sp>
          <p:nvSpPr>
            <p:cNvPr id="93" name="Google Shape;93;p2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5400000">
            <a:off x="8264182" y="3489932"/>
            <a:ext cx="1043100" cy="3173436"/>
            <a:chOff x="7292737" y="3174193"/>
            <a:chExt cx="1043100" cy="3173436"/>
          </a:xfrm>
        </p:grpSpPr>
        <p:sp>
          <p:nvSpPr>
            <p:cNvPr id="96" name="Google Shape;96;p2"/>
            <p:cNvSpPr/>
            <p:nvPr/>
          </p:nvSpPr>
          <p:spPr>
            <a:xfrm rot="-5400000">
              <a:off x="6457537" y="4009393"/>
              <a:ext cx="2713500" cy="1043100"/>
            </a:xfrm>
            <a:prstGeom prst="homePlate">
              <a:avLst>
                <a:gd fmla="val 33010" name="adj"/>
              </a:avLst>
            </a:prstGeom>
            <a:gradFill>
              <a:gsLst>
                <a:gs pos="0">
                  <a:srgbClr val="FFFFFF">
                    <a:alpha val="14901"/>
                  </a:srgbClr>
                </a:gs>
                <a:gs pos="37000">
                  <a:srgbClr val="FFFFFF">
                    <a:alpha val="14901"/>
                  </a:srgbClr>
                </a:gs>
                <a:gs pos="8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4999920" scaled="0"/>
            </a:gradFill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grpSp>
          <p:nvGrpSpPr>
            <p:cNvPr id="97" name="Google Shape;97;p2"/>
            <p:cNvGrpSpPr/>
            <p:nvPr/>
          </p:nvGrpSpPr>
          <p:grpSpPr>
            <a:xfrm>
              <a:off x="7457749" y="5634530"/>
              <a:ext cx="713100" cy="713100"/>
              <a:chOff x="7457749" y="5634530"/>
              <a:chExt cx="713100" cy="7131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543536" y="5849813"/>
                <a:ext cx="313956" cy="282528"/>
              </a:xfrm>
              <a:custGeom>
                <a:rect b="b" l="l" r="r" t="t"/>
                <a:pathLst>
                  <a:path extrusionOk="0" h="21600" w="21600">
                    <a:moveTo>
                      <a:pt x="2160" y="0"/>
                    </a:moveTo>
                    <a:lnTo>
                      <a:pt x="19440" y="0"/>
                    </a:lnTo>
                    <a:lnTo>
                      <a:pt x="21600" y="4800"/>
                    </a:lnTo>
                    <a:lnTo>
                      <a:pt x="21600" y="20400"/>
                    </a:lnTo>
                    <a:cubicBezTo>
                      <a:pt x="21600" y="21063"/>
                      <a:pt x="21117" y="21600"/>
                      <a:pt x="20520" y="21600"/>
                    </a:cubicBezTo>
                    <a:lnTo>
                      <a:pt x="1080" y="21600"/>
                    </a:lnTo>
                    <a:cubicBezTo>
                      <a:pt x="483" y="21600"/>
                      <a:pt x="0" y="21063"/>
                      <a:pt x="0" y="20400"/>
                    </a:cubicBezTo>
                    <a:lnTo>
                      <a:pt x="0" y="4805"/>
                    </a:lnTo>
                    <a:lnTo>
                      <a:pt x="2160" y="0"/>
                    </a:lnTo>
                    <a:close/>
                    <a:moveTo>
                      <a:pt x="19440" y="7200"/>
                    </a:moveTo>
                    <a:lnTo>
                      <a:pt x="2160" y="7200"/>
                    </a:lnTo>
                    <a:lnTo>
                      <a:pt x="2160" y="19200"/>
                    </a:lnTo>
                    <a:lnTo>
                      <a:pt x="19440" y="19200"/>
                    </a:lnTo>
                    <a:lnTo>
                      <a:pt x="19440" y="7200"/>
                    </a:lnTo>
                    <a:close/>
                    <a:moveTo>
                      <a:pt x="19185" y="4800"/>
                    </a:moveTo>
                    <a:lnTo>
                      <a:pt x="18105" y="2400"/>
                    </a:lnTo>
                    <a:lnTo>
                      <a:pt x="3496" y="2400"/>
                    </a:lnTo>
                    <a:lnTo>
                      <a:pt x="2416" y="4800"/>
                    </a:lnTo>
                    <a:lnTo>
                      <a:pt x="19185" y="4800"/>
                    </a:lnTo>
                    <a:close/>
                    <a:moveTo>
                      <a:pt x="11880" y="13200"/>
                    </a:moveTo>
                    <a:lnTo>
                      <a:pt x="15120" y="13200"/>
                    </a:lnTo>
                    <a:lnTo>
                      <a:pt x="10800" y="18000"/>
                    </a:lnTo>
                    <a:lnTo>
                      <a:pt x="6480" y="13200"/>
                    </a:lnTo>
                    <a:lnTo>
                      <a:pt x="9720" y="13200"/>
                    </a:lnTo>
                    <a:lnTo>
                      <a:pt x="9720" y="8400"/>
                    </a:lnTo>
                    <a:lnTo>
                      <a:pt x="11880" y="8400"/>
                    </a:lnTo>
                    <a:lnTo>
                      <a:pt x="11880" y="132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457749" y="5634530"/>
                <a:ext cx="713100" cy="713100"/>
              </a:xfrm>
              <a:prstGeom prst="ellipse">
                <a:avLst/>
              </a:prstGeom>
              <a:gradFill>
                <a:gsLst>
                  <a:gs pos="0">
                    <a:srgbClr val="0C1E2E"/>
                  </a:gs>
                  <a:gs pos="4000">
                    <a:srgbClr val="0C1E2E"/>
                  </a:gs>
                  <a:gs pos="83000">
                    <a:srgbClr val="130E3A"/>
                  </a:gs>
                  <a:gs pos="100000">
                    <a:srgbClr val="130E3A"/>
                  </a:gs>
                </a:gsLst>
                <a:lin ang="14999920" scaled="0"/>
              </a:gra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</p:grpSp>
      </p:grpSp>
      <p:sp>
        <p:nvSpPr>
          <p:cNvPr id="100" name="Google Shape;100;p2"/>
          <p:cNvSpPr txBox="1"/>
          <p:nvPr/>
        </p:nvSpPr>
        <p:spPr>
          <a:xfrm>
            <a:off x="8212425" y="4903225"/>
            <a:ext cx="20553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Looker Studio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g35a7c5a5a39_0_311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449" name="Google Shape;449;g35a7c5a5a39_0_311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50" name="Google Shape;450;g35a7c5a5a39_0_311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51" name="Google Shape;451;g35a7c5a5a39_0_311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52" name="Google Shape;452;g35a7c5a5a39_0_311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453" name="Google Shape;453;g35a7c5a5a39_0_311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454" name="Google Shape;454;g35a7c5a5a39_0_311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455" name="Google Shape;455;g35a7c5a5a39_0_311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56" name="Google Shape;456;g35a7c5a5a39_0_311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457" name="Google Shape;457;g35a7c5a5a39_0_311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458" name="Google Shape;458;g35a7c5a5a39_0_311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59" name="Google Shape;459;g35a7c5a5a39_0_311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60" name="Google Shape;460;g35a7c5a5a39_0_311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Power BI: </a:t>
            </a: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Lumenjtë sipas shteteve (të filtruara nga një view)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1" name="Google Shape;461;g35a7c5a5a39_0_311"/>
          <p:cNvSpPr txBox="1"/>
          <p:nvPr/>
        </p:nvSpPr>
        <p:spPr>
          <a:xfrm>
            <a:off x="799250" y="2011825"/>
            <a:ext cx="34680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Për këtë vizualizim kemi përdorur një view paraqet shpërndarjen e lumenjëve sipas vendeve që plotësojnë tri kritere të specifikuara: nuk janë anëtare të NATO-s, kanë dalje në det dhe ka më shumë se 10 lumenjë që kalojnë në këto shtete.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62" name="Google Shape;462;g35a7c5a5a39_0_311"/>
          <p:cNvSpPr txBox="1"/>
          <p:nvPr/>
        </p:nvSpPr>
        <p:spPr>
          <a:xfrm>
            <a:off x="5671750" y="5353425"/>
            <a:ext cx="6345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16: V</a:t>
            </a: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izualizimi për lumenjtë që kalojnë nëpër shtetet të cilat i plotësojnë kushtet e lartëpërmendura.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63" name="Google Shape;463;g35a7c5a5a39_0_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0" y="146385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g35a7c5a5a39_0_332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469" name="Google Shape;469;g35a7c5a5a39_0_332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70" name="Google Shape;470;g35a7c5a5a39_0_332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71" name="Google Shape;471;g35a7c5a5a39_0_332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72" name="Google Shape;472;g35a7c5a5a39_0_332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473" name="Google Shape;473;g35a7c5a5a39_0_332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474" name="Google Shape;474;g35a7c5a5a39_0_332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475" name="Google Shape;475;g35a7c5a5a39_0_332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76" name="Google Shape;476;g35a7c5a5a39_0_332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77" name="Google Shape;477;g35a7c5a5a39_0_332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Looker Studio</a:t>
            </a:r>
            <a:endParaRPr b="1" sz="24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78" name="Google Shape;478;g35a7c5a5a39_0_332"/>
          <p:cNvSpPr txBox="1"/>
          <p:nvPr/>
        </p:nvSpPr>
        <p:spPr>
          <a:xfrm>
            <a:off x="1990338" y="3506850"/>
            <a:ext cx="79227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Looker Studio (më parë Google Data Studio) është një platformë cloud e Google për krijimin e raporteve interaktive dhe të ndashme në formë vizuale.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E përshtatshme për prezantime të thjeshta, të ndashme direkt me link dhe integrim të mirë me Google Sheets/BigQuery.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79" name="Google Shape;479;g35a7c5a5a39_0_332"/>
          <p:cNvSpPr txBox="1"/>
          <p:nvPr/>
        </p:nvSpPr>
        <p:spPr>
          <a:xfrm>
            <a:off x="3648825" y="5658525"/>
            <a:ext cx="4741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17: Platforma e Looker Studio</a:t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80" name="Google Shape;480;g35a7c5a5a39_0_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376" y="1226638"/>
            <a:ext cx="2000612" cy="200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g35a7c5a5a39_0_349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486" name="Google Shape;486;g35a7c5a5a39_0_349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87" name="Google Shape;487;g35a7c5a5a39_0_349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88" name="Google Shape;488;g35a7c5a5a39_0_349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89" name="Google Shape;489;g35a7c5a5a39_0_349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490" name="Google Shape;490;g35a7c5a5a39_0_349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491" name="Google Shape;491;g35a7c5a5a39_0_349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492" name="Google Shape;492;g35a7c5a5a39_0_349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93" name="Google Shape;493;g35a7c5a5a39_0_349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494" name="Google Shape;494;g35a7c5a5a39_0_349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495" name="Google Shape;495;g35a7c5a5a39_0_349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496" name="Google Shape;496;g35a7c5a5a39_0_349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497" name="Google Shape;497;g35a7c5a5a39_0_349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Looker Studio</a:t>
            </a: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Përmbledhje globale e COVID-19 - Rastet e konfirmuara, të shëruarat dhe vdekjet sipas shteteve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8" name="Google Shape;498;g35a7c5a5a39_0_349"/>
          <p:cNvSpPr txBox="1"/>
          <p:nvPr/>
        </p:nvSpPr>
        <p:spPr>
          <a:xfrm>
            <a:off x="1238175" y="2123025"/>
            <a:ext cx="34680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Ky vizualizim paraqet një analizë të situatës globale të COVID-19 duke përdorur të dhëna të detajizuara për numrin e rasteve të konfirmuara, të shëruara, aktive dhe numrin e vdekjeve sipas shteteve.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9" name="Google Shape;499;g35a7c5a5a39_0_349"/>
          <p:cNvSpPr txBox="1"/>
          <p:nvPr/>
        </p:nvSpPr>
        <p:spPr>
          <a:xfrm>
            <a:off x="5366975" y="5654475"/>
            <a:ext cx="6345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18: </a:t>
            </a: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Vizualizimi në lidhje me informata të shteteve dhe COVID-19.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00" name="Google Shape;500;g35a7c5a5a39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484425"/>
            <a:ext cx="5690691" cy="408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g35a7c5a5a39_0_370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506" name="Google Shape;506;g35a7c5a5a39_0_370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07" name="Google Shape;507;g35a7c5a5a39_0_370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08" name="Google Shape;508;g35a7c5a5a39_0_370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509" name="Google Shape;509;g35a7c5a5a39_0_370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510" name="Google Shape;510;g35a7c5a5a39_0_370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511" name="Google Shape;511;g35a7c5a5a39_0_370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512" name="Google Shape;512;g35a7c5a5a39_0_370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13" name="Google Shape;513;g35a7c5a5a39_0_370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514" name="Google Shape;514;g35a7c5a5a39_0_370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515" name="Google Shape;515;g35a7c5a5a39_0_370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16" name="Google Shape;516;g35a7c5a5a39_0_370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517" name="Google Shape;517;g35a7c5a5a39_0_370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</a:t>
            </a: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ooker Studio: </a:t>
            </a: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Analiza vizuale e faktorëve që ndikojnë në jetën studentore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8" name="Google Shape;518;g35a7c5a5a39_0_370"/>
          <p:cNvSpPr txBox="1"/>
          <p:nvPr/>
        </p:nvSpPr>
        <p:spPr>
          <a:xfrm>
            <a:off x="947750" y="2123025"/>
            <a:ext cx="34680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Ky vizualizim paraqet një analizë gjithëpërfshirëse të faktorëve që ndikojnë në suksesin akademik dhe mirëqenien e studentëve, duke përfshirë të dhëna për performancën në provime, stilin e jetesës dhe shprehitë e studimit.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9" name="Google Shape;519;g35a7c5a5a39_0_370"/>
          <p:cNvSpPr txBox="1"/>
          <p:nvPr/>
        </p:nvSpPr>
        <p:spPr>
          <a:xfrm>
            <a:off x="4821850" y="5668450"/>
            <a:ext cx="6345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20: </a:t>
            </a: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Vizualizimi në lidhje me studentët dhe performancën e tyre.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20" name="Google Shape;520;g35a7c5a5a39_0_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775" y="1388300"/>
            <a:ext cx="62865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"/>
          <p:cNvSpPr/>
          <p:nvPr/>
        </p:nvSpPr>
        <p:spPr>
          <a:xfrm>
            <a:off x="4805360" y="1011084"/>
            <a:ext cx="1539671" cy="135339"/>
          </a:xfrm>
          <a:custGeom>
            <a:rect b="b" l="l" r="r" t="t"/>
            <a:pathLst>
              <a:path extrusionOk="0" h="57062" w="649160">
                <a:moveTo>
                  <a:pt x="636677" y="9902"/>
                </a:moveTo>
                <a:cubicBezTo>
                  <a:pt x="640838" y="9902"/>
                  <a:pt x="645000" y="9902"/>
                  <a:pt x="649161" y="11289"/>
                </a:cubicBezTo>
                <a:cubicBezTo>
                  <a:pt x="649161" y="12676"/>
                  <a:pt x="649161" y="12676"/>
                  <a:pt x="649161" y="14063"/>
                </a:cubicBezTo>
                <a:cubicBezTo>
                  <a:pt x="640838" y="14063"/>
                  <a:pt x="631129" y="15450"/>
                  <a:pt x="621419" y="15450"/>
                </a:cubicBezTo>
                <a:cubicBezTo>
                  <a:pt x="621419" y="29321"/>
                  <a:pt x="621419" y="43192"/>
                  <a:pt x="621419" y="57063"/>
                </a:cubicBezTo>
                <a:cubicBezTo>
                  <a:pt x="413355" y="57063"/>
                  <a:pt x="206677" y="57063"/>
                  <a:pt x="0" y="57063"/>
                </a:cubicBezTo>
                <a:cubicBezTo>
                  <a:pt x="0" y="39031"/>
                  <a:pt x="0" y="20998"/>
                  <a:pt x="0" y="2966"/>
                </a:cubicBezTo>
                <a:cubicBezTo>
                  <a:pt x="26355" y="2966"/>
                  <a:pt x="51323" y="2966"/>
                  <a:pt x="77677" y="2966"/>
                </a:cubicBezTo>
                <a:cubicBezTo>
                  <a:pt x="105419" y="2966"/>
                  <a:pt x="134548" y="2966"/>
                  <a:pt x="162290" y="2966"/>
                </a:cubicBezTo>
                <a:cubicBezTo>
                  <a:pt x="174774" y="2966"/>
                  <a:pt x="187258" y="4353"/>
                  <a:pt x="198355" y="4353"/>
                </a:cubicBezTo>
                <a:cubicBezTo>
                  <a:pt x="202516" y="9902"/>
                  <a:pt x="205290" y="15450"/>
                  <a:pt x="219161" y="15450"/>
                </a:cubicBezTo>
                <a:cubicBezTo>
                  <a:pt x="228871" y="15450"/>
                  <a:pt x="234419" y="14063"/>
                  <a:pt x="231645" y="8515"/>
                </a:cubicBezTo>
                <a:cubicBezTo>
                  <a:pt x="223322" y="7127"/>
                  <a:pt x="216387" y="5740"/>
                  <a:pt x="208064" y="2966"/>
                </a:cubicBezTo>
                <a:cubicBezTo>
                  <a:pt x="242742" y="2966"/>
                  <a:pt x="277419" y="1579"/>
                  <a:pt x="312097" y="1579"/>
                </a:cubicBezTo>
                <a:cubicBezTo>
                  <a:pt x="320419" y="1579"/>
                  <a:pt x="330129" y="1579"/>
                  <a:pt x="338451" y="1579"/>
                </a:cubicBezTo>
                <a:cubicBezTo>
                  <a:pt x="364806" y="1579"/>
                  <a:pt x="391161" y="1579"/>
                  <a:pt x="416129" y="1579"/>
                </a:cubicBezTo>
                <a:cubicBezTo>
                  <a:pt x="430000" y="1579"/>
                  <a:pt x="443871" y="2966"/>
                  <a:pt x="459129" y="2966"/>
                </a:cubicBezTo>
                <a:cubicBezTo>
                  <a:pt x="461903" y="2966"/>
                  <a:pt x="466064" y="2966"/>
                  <a:pt x="467451" y="4353"/>
                </a:cubicBezTo>
                <a:cubicBezTo>
                  <a:pt x="479935" y="9902"/>
                  <a:pt x="488258" y="9902"/>
                  <a:pt x="502129" y="4353"/>
                </a:cubicBezTo>
                <a:cubicBezTo>
                  <a:pt x="506290" y="2966"/>
                  <a:pt x="516000" y="2966"/>
                  <a:pt x="518774" y="5740"/>
                </a:cubicBezTo>
                <a:cubicBezTo>
                  <a:pt x="531258" y="11289"/>
                  <a:pt x="559000" y="11289"/>
                  <a:pt x="570096" y="4353"/>
                </a:cubicBezTo>
                <a:cubicBezTo>
                  <a:pt x="578419" y="9902"/>
                  <a:pt x="590903" y="9902"/>
                  <a:pt x="596451" y="4353"/>
                </a:cubicBezTo>
                <a:cubicBezTo>
                  <a:pt x="603387" y="-1195"/>
                  <a:pt x="614483" y="-1195"/>
                  <a:pt x="625580" y="2966"/>
                </a:cubicBezTo>
                <a:cubicBezTo>
                  <a:pt x="617258" y="2966"/>
                  <a:pt x="608935" y="2966"/>
                  <a:pt x="597838" y="4353"/>
                </a:cubicBezTo>
                <a:cubicBezTo>
                  <a:pt x="602000" y="7127"/>
                  <a:pt x="604774" y="8515"/>
                  <a:pt x="606161" y="9902"/>
                </a:cubicBezTo>
                <a:cubicBezTo>
                  <a:pt x="618645" y="9902"/>
                  <a:pt x="628354" y="9902"/>
                  <a:pt x="636677" y="9902"/>
                </a:cubicBezTo>
                <a:close/>
                <a:moveTo>
                  <a:pt x="158129" y="15450"/>
                </a:moveTo>
                <a:cubicBezTo>
                  <a:pt x="163677" y="12676"/>
                  <a:pt x="170613" y="9902"/>
                  <a:pt x="176161" y="8515"/>
                </a:cubicBezTo>
                <a:cubicBezTo>
                  <a:pt x="169226" y="7127"/>
                  <a:pt x="159516" y="7127"/>
                  <a:pt x="147032" y="5740"/>
                </a:cubicBezTo>
                <a:cubicBezTo>
                  <a:pt x="151193" y="8515"/>
                  <a:pt x="153968" y="11289"/>
                  <a:pt x="158129" y="15450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526" name="Google Shape;526;p6"/>
          <p:cNvSpPr/>
          <p:nvPr/>
        </p:nvSpPr>
        <p:spPr>
          <a:xfrm>
            <a:off x="6865410" y="4905059"/>
            <a:ext cx="1609009" cy="15095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527" name="Google Shape;527;p6"/>
          <p:cNvGrpSpPr/>
          <p:nvPr/>
        </p:nvGrpSpPr>
        <p:grpSpPr>
          <a:xfrm>
            <a:off x="575138" y="1204434"/>
            <a:ext cx="176213" cy="1539874"/>
            <a:chOff x="866776" y="266701"/>
            <a:chExt cx="176213" cy="1539874"/>
          </a:xfrm>
        </p:grpSpPr>
        <p:sp>
          <p:nvSpPr>
            <p:cNvPr id="528" name="Google Shape;528;p6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530" name="Google Shape;530;p6"/>
          <p:cNvGrpSpPr/>
          <p:nvPr/>
        </p:nvGrpSpPr>
        <p:grpSpPr>
          <a:xfrm>
            <a:off x="11536362" y="4330260"/>
            <a:ext cx="176213" cy="1539874"/>
            <a:chOff x="866776" y="266701"/>
            <a:chExt cx="176213" cy="1539874"/>
          </a:xfrm>
        </p:grpSpPr>
        <p:sp>
          <p:nvSpPr>
            <p:cNvPr id="531" name="Google Shape;531;p6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533" name="Google Shape;533;p6"/>
          <p:cNvGrpSpPr/>
          <p:nvPr/>
        </p:nvGrpSpPr>
        <p:grpSpPr>
          <a:xfrm>
            <a:off x="1127496" y="1049642"/>
            <a:ext cx="684638" cy="154792"/>
            <a:chOff x="3894035" y="739552"/>
            <a:chExt cx="684638" cy="154792"/>
          </a:xfrm>
        </p:grpSpPr>
        <p:sp>
          <p:nvSpPr>
            <p:cNvPr id="534" name="Google Shape;534;p6"/>
            <p:cNvSpPr/>
            <p:nvPr/>
          </p:nvSpPr>
          <p:spPr>
            <a:xfrm>
              <a:off x="3894035" y="739552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58957" y="739552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423879" y="739552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537" name="Google Shape;537;p6"/>
          <p:cNvSpPr txBox="1"/>
          <p:nvPr/>
        </p:nvSpPr>
        <p:spPr>
          <a:xfrm>
            <a:off x="1604700" y="2570388"/>
            <a:ext cx="93975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4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Ju faleminderit për vëmendjen!</a:t>
            </a:r>
            <a:endParaRPr b="1" sz="4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0325310" y="2801397"/>
            <a:ext cx="1167846" cy="274457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795162" y="1051365"/>
            <a:ext cx="1609009" cy="15095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675214" y="771412"/>
            <a:ext cx="176213" cy="1539874"/>
            <a:chOff x="866776" y="266701"/>
            <a:chExt cx="176213" cy="1539874"/>
          </a:xfrm>
        </p:grpSpPr>
        <p:sp>
          <p:nvSpPr>
            <p:cNvPr id="108" name="Google Shape;108;p3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877873" y="416200"/>
            <a:ext cx="11340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4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Validimi i dokumentit XML</a:t>
            </a:r>
            <a:endParaRPr b="1" sz="4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>
            <a:off x="6205857" y="944817"/>
            <a:ext cx="684638" cy="154792"/>
            <a:chOff x="1048068" y="1159778"/>
            <a:chExt cx="684638" cy="154792"/>
          </a:xfrm>
        </p:grpSpPr>
        <p:sp>
          <p:nvSpPr>
            <p:cNvPr id="112" name="Google Shape;112;p3"/>
            <p:cNvSpPr/>
            <p:nvPr/>
          </p:nvSpPr>
          <p:spPr>
            <a:xfrm>
              <a:off x="1048068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312990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577912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11405050" y="4955305"/>
            <a:ext cx="176213" cy="1539874"/>
            <a:chOff x="866776" y="266701"/>
            <a:chExt cx="176213" cy="1539874"/>
          </a:xfrm>
        </p:grpSpPr>
        <p:sp>
          <p:nvSpPr>
            <p:cNvPr id="116" name="Google Shape;116;p3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 rot="5400000">
            <a:off x="2605733" y="-8202"/>
            <a:ext cx="1167365" cy="4197029"/>
            <a:chOff x="1126833" y="2660973"/>
            <a:chExt cx="1167365" cy="4197029"/>
          </a:xfrm>
        </p:grpSpPr>
        <p:sp>
          <p:nvSpPr>
            <p:cNvPr id="119" name="Google Shape;119;p3"/>
            <p:cNvSpPr/>
            <p:nvPr/>
          </p:nvSpPr>
          <p:spPr>
            <a:xfrm rot="-5400000">
              <a:off x="-387999" y="4175805"/>
              <a:ext cx="4197029" cy="1167365"/>
            </a:xfrm>
            <a:prstGeom prst="homePlate">
              <a:avLst>
                <a:gd fmla="val 33010" name="adj"/>
              </a:avLst>
            </a:prstGeom>
            <a:gradFill>
              <a:gsLst>
                <a:gs pos="0">
                  <a:srgbClr val="0C1E2E"/>
                </a:gs>
                <a:gs pos="4000">
                  <a:srgbClr val="0C1E2E"/>
                </a:gs>
                <a:gs pos="83000">
                  <a:srgbClr val="130E3A"/>
                </a:gs>
                <a:gs pos="100000">
                  <a:srgbClr val="130E3A"/>
                </a:gs>
              </a:gsLst>
              <a:lin ang="15000000" scaled="0"/>
            </a:gradFill>
            <a:ln cap="flat" cmpd="sng" w="190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grpSp>
          <p:nvGrpSpPr>
            <p:cNvPr id="120" name="Google Shape;120;p3"/>
            <p:cNvGrpSpPr/>
            <p:nvPr/>
          </p:nvGrpSpPr>
          <p:grpSpPr>
            <a:xfrm>
              <a:off x="1353898" y="3103359"/>
              <a:ext cx="713232" cy="713232"/>
              <a:chOff x="1257490" y="3815034"/>
              <a:chExt cx="713232" cy="713232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1257490" y="3815034"/>
                <a:ext cx="713232" cy="713232"/>
              </a:xfrm>
              <a:prstGeom prst="ellipse">
                <a:avLst/>
              </a:prstGeom>
              <a:gradFill>
                <a:gsLst>
                  <a:gs pos="0">
                    <a:srgbClr val="0C1E2E"/>
                  </a:gs>
                  <a:gs pos="4000">
                    <a:srgbClr val="0C1E2E"/>
                  </a:gs>
                  <a:gs pos="83000">
                    <a:srgbClr val="130E3A"/>
                  </a:gs>
                  <a:gs pos="100000">
                    <a:srgbClr val="130E3A"/>
                  </a:gs>
                </a:gsLst>
                <a:lin ang="15000000" scaled="0"/>
              </a:gradFill>
              <a:ln cap="flat" cmpd="sng" w="1905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461683" y="4025133"/>
                <a:ext cx="309390" cy="302072"/>
              </a:xfrm>
              <a:custGeom>
                <a:rect b="b" l="l" r="r" t="t"/>
                <a:pathLst>
                  <a:path extrusionOk="0" h="21600" w="21600">
                    <a:moveTo>
                      <a:pt x="1080" y="0"/>
                    </a:moveTo>
                    <a:lnTo>
                      <a:pt x="20520" y="0"/>
                    </a:lnTo>
                    <a:cubicBezTo>
                      <a:pt x="21117" y="0"/>
                      <a:pt x="21600" y="537"/>
                      <a:pt x="21600" y="1200"/>
                    </a:cubicBezTo>
                    <a:lnTo>
                      <a:pt x="21600" y="20400"/>
                    </a:lnTo>
                    <a:cubicBezTo>
                      <a:pt x="21600" y="21063"/>
                      <a:pt x="21117" y="21600"/>
                      <a:pt x="20520" y="21600"/>
                    </a:cubicBezTo>
                    <a:lnTo>
                      <a:pt x="1080" y="21600"/>
                    </a:lnTo>
                    <a:cubicBezTo>
                      <a:pt x="483" y="21600"/>
                      <a:pt x="0" y="21063"/>
                      <a:pt x="0" y="20400"/>
                    </a:cubicBezTo>
                    <a:lnTo>
                      <a:pt x="0" y="1200"/>
                    </a:lnTo>
                    <a:cubicBezTo>
                      <a:pt x="0" y="537"/>
                      <a:pt x="483" y="0"/>
                      <a:pt x="1080" y="0"/>
                    </a:cubicBezTo>
                    <a:close/>
                    <a:moveTo>
                      <a:pt x="2160" y="2400"/>
                    </a:moveTo>
                    <a:lnTo>
                      <a:pt x="2160" y="19200"/>
                    </a:lnTo>
                    <a:lnTo>
                      <a:pt x="19440" y="19200"/>
                    </a:lnTo>
                    <a:lnTo>
                      <a:pt x="19440" y="2400"/>
                    </a:lnTo>
                    <a:lnTo>
                      <a:pt x="2160" y="2400"/>
                    </a:lnTo>
                    <a:close/>
                    <a:moveTo>
                      <a:pt x="5400" y="12000"/>
                    </a:moveTo>
                    <a:lnTo>
                      <a:pt x="7560" y="12000"/>
                    </a:lnTo>
                    <a:lnTo>
                      <a:pt x="7560" y="16800"/>
                    </a:lnTo>
                    <a:lnTo>
                      <a:pt x="5400" y="16800"/>
                    </a:lnTo>
                    <a:lnTo>
                      <a:pt x="5400" y="12000"/>
                    </a:lnTo>
                    <a:close/>
                    <a:moveTo>
                      <a:pt x="9720" y="4800"/>
                    </a:moveTo>
                    <a:lnTo>
                      <a:pt x="11880" y="4800"/>
                    </a:lnTo>
                    <a:lnTo>
                      <a:pt x="11880" y="16800"/>
                    </a:lnTo>
                    <a:lnTo>
                      <a:pt x="9720" y="16800"/>
                    </a:lnTo>
                    <a:lnTo>
                      <a:pt x="9720" y="4800"/>
                    </a:lnTo>
                    <a:close/>
                    <a:moveTo>
                      <a:pt x="14040" y="8400"/>
                    </a:moveTo>
                    <a:lnTo>
                      <a:pt x="16200" y="8400"/>
                    </a:lnTo>
                    <a:lnTo>
                      <a:pt x="16200" y="16800"/>
                    </a:lnTo>
                    <a:lnTo>
                      <a:pt x="14040" y="16800"/>
                    </a:lnTo>
                    <a:lnTo>
                      <a:pt x="14040" y="84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endParaRPr>
              </a:p>
            </p:txBody>
          </p:sp>
        </p:grpSp>
        <p:sp>
          <p:nvSpPr>
            <p:cNvPr id="123" name="Google Shape;123;p3"/>
            <p:cNvSpPr txBox="1"/>
            <p:nvPr/>
          </p:nvSpPr>
          <p:spPr>
            <a:xfrm rot="-5400000">
              <a:off x="255528" y="4915716"/>
              <a:ext cx="2914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Përse u përdor xmllint?</a:t>
              </a:r>
              <a:endParaRPr/>
            </a:p>
          </p:txBody>
        </p:sp>
      </p:grpSp>
      <p:sp>
        <p:nvSpPr>
          <p:cNvPr id="124" name="Google Shape;124;p3"/>
          <p:cNvSpPr txBox="1"/>
          <p:nvPr/>
        </p:nvSpPr>
        <p:spPr>
          <a:xfrm>
            <a:off x="5404175" y="1263175"/>
            <a:ext cx="67803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Xmllint është një tool që vjen si pjesë e paketës libxml2 dhe shërben për validimin e plotë strukturor dhe sintaksor të dokumenteve XML sipas skemave XSD. Jep mesazhe të qarta gabimi për të identifikuar problemet në dokument. Përdorimi i tij është i lehtë, i shpejtë dhe nuk kërkon GUI, prandaj është ideal për testime direkte. E përdorëm për të verifikuar në mënyrë të besueshme përputhshmërinë e mondial.xml me skemën përkatëse mondial.xsd.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25" name="Google Shape;125;p3" title="validation_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175" y="3707638"/>
            <a:ext cx="6055467" cy="20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0" y="5784600"/>
            <a:ext cx="1219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1: Validimi i suksesshëm i dokumentit mondial.xml i cili nuk përmban asnjë gabim strukturor apo sintaksor kur krahasohet me skemën mondial.xsd. 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35a7c5a5a39_0_431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132" name="Google Shape;132;g35a7c5a5a39_0_431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33" name="Google Shape;133;g35a7c5a5a39_0_431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34" name="Google Shape;134;g35a7c5a5a39_0_431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35" name="Google Shape;135;g35a7c5a5a39_0_431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36" name="Google Shape;136;g35a7c5a5a39_0_431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137" name="Google Shape;137;g35a7c5a5a39_0_431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138" name="Google Shape;138;g35a7c5a5a39_0_431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39" name="Google Shape;139;g35a7c5a5a39_0_431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140" name="Google Shape;140;g35a7c5a5a39_0_431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141" name="Google Shape;141;g35a7c5a5a39_0_431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42" name="Google Shape;142;g35a7c5a5a39_0_431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43" name="Google Shape;143;g35a7c5a5a39_0_431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XQuery</a:t>
            </a:r>
            <a:r>
              <a:rPr b="1" lang="en-ID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vs XPath</a:t>
            </a:r>
            <a:endParaRPr b="1" sz="24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4" name="Google Shape;144;g35a7c5a5a39_0_431"/>
          <p:cNvSpPr txBox="1"/>
          <p:nvPr/>
        </p:nvSpPr>
        <p:spPr>
          <a:xfrm>
            <a:off x="255675" y="1474200"/>
            <a:ext cx="118143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-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Një gjuhë më e avancuar për përpunimin						- Një gjuhë për të përzgjedhur nodes në 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dhe transformimin e të dhënave XML.								dokumente XML. Përdoret për të naviguar dhe 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Mbështet llogaritje, funksione, kushtëzime 						filtruar përmbajtjen e XML.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dhe manipulime të plota mbi strukturën e XML.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														-I thjeshtë, shprehje të shkurtra,, output si node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-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Ngjan me SQL, mbështet deklarata më të 						ose vlera të thjeshta.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gjata, mund të gjenerojë XML, tekst, ose rezultate të 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përpunuara.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					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														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45" name="Google Shape;145;g35a7c5a5a39_0_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825" y="1226650"/>
            <a:ext cx="1491123" cy="1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5a7c5a5a39_0_431"/>
          <p:cNvSpPr txBox="1"/>
          <p:nvPr/>
        </p:nvSpPr>
        <p:spPr>
          <a:xfrm>
            <a:off x="8328275" y="1304300"/>
            <a:ext cx="2264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3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&lt;x</a:t>
            </a:r>
            <a:r>
              <a:rPr b="1" lang="en-ID" sz="37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path</a:t>
            </a:r>
            <a:r>
              <a:rPr b="1" lang="en-ID" sz="3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&gt;</a:t>
            </a:r>
            <a:endParaRPr b="1" sz="3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1050051" y="1632632"/>
            <a:ext cx="684638" cy="154792"/>
            <a:chOff x="1048068" y="1159778"/>
            <a:chExt cx="684638" cy="154792"/>
          </a:xfrm>
        </p:grpSpPr>
        <p:sp>
          <p:nvSpPr>
            <p:cNvPr id="152" name="Google Shape;152;p4"/>
            <p:cNvSpPr/>
            <p:nvPr/>
          </p:nvSpPr>
          <p:spPr>
            <a:xfrm>
              <a:off x="1048068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312990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577912" y="1159778"/>
              <a:ext cx="154794" cy="154792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748242" y="909357"/>
            <a:ext cx="1167846" cy="274457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3875940" y="5955532"/>
            <a:ext cx="1609009" cy="15095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6232264" y="3770223"/>
            <a:ext cx="176213" cy="1539874"/>
            <a:chOff x="866776" y="266701"/>
            <a:chExt cx="176213" cy="1539874"/>
          </a:xfrm>
        </p:grpSpPr>
        <p:sp>
          <p:nvSpPr>
            <p:cNvPr id="158" name="Google Shape;158;p4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160" name="Google Shape;160;p4"/>
          <p:cNvGrpSpPr/>
          <p:nvPr/>
        </p:nvGrpSpPr>
        <p:grpSpPr>
          <a:xfrm>
            <a:off x="11385331" y="1226647"/>
            <a:ext cx="176213" cy="1539874"/>
            <a:chOff x="866776" y="266701"/>
            <a:chExt cx="176213" cy="1539874"/>
          </a:xfrm>
        </p:grpSpPr>
        <p:sp>
          <p:nvSpPr>
            <p:cNvPr id="161" name="Google Shape;161;p4"/>
            <p:cNvSpPr/>
            <p:nvPr/>
          </p:nvSpPr>
          <p:spPr>
            <a:xfrm>
              <a:off x="866776" y="272311"/>
              <a:ext cx="176212" cy="153426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66777" y="266701"/>
              <a:ext cx="176212" cy="17621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63" name="Google Shape;163;p4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XQuery: Kryeqytetet në të cilat nuk kalon asnjë lum, mirëpo janë anëtare në të paktën një organizatë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125350" y="2313800"/>
            <a:ext cx="51507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Përmes atributit @memberships ne gjejmë shtetet të cilat janë anëtare të paktën të një organizate,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Marrim id e kryeqytetit dhe gjemjë qytetin me atë id dhe kontrollohet nëse brenda elementit located_at nëse atributi watertype është river.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852" y="1574713"/>
            <a:ext cx="4672053" cy="415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6767775" y="5734475"/>
            <a:ext cx="4672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2: XQuery dhe një pjesë e rezultateve.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5a7c5a5a39_0_42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172" name="Google Shape;172;g35a7c5a5a39_0_42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73" name="Google Shape;173;g35a7c5a5a39_0_42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74" name="Google Shape;174;g35a7c5a5a39_0_42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75" name="Google Shape;175;g35a7c5a5a39_0_42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6" name="Google Shape;176;g35a7c5a5a39_0_42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177" name="Google Shape;177;g35a7c5a5a39_0_42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178" name="Google Shape;178;g35a7c5a5a39_0_42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79" name="Google Shape;179;g35a7c5a5a39_0_42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180" name="Google Shape;180;g35a7c5a5a39_0_42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181" name="Google Shape;181;g35a7c5a5a39_0_42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82" name="Google Shape;182;g35a7c5a5a39_0_42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83" name="Google Shape;183;g35a7c5a5a39_0_42"/>
          <p:cNvSpPr txBox="1"/>
          <p:nvPr/>
        </p:nvSpPr>
        <p:spPr>
          <a:xfrm>
            <a:off x="86500" y="480925"/>
            <a:ext cx="121056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XQuery: Lumenjtë të cilët rrjedhin nëpër shtete të cilat nuk janë anëtare të NATO-s, kanë dalje në det si dhe numri i lumenjëve në këto shtete është më i madh se 10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4" name="Google Shape;184;g35a7c5a5a39_0_42"/>
          <p:cNvSpPr txBox="1"/>
          <p:nvPr/>
        </p:nvSpPr>
        <p:spPr>
          <a:xfrm>
            <a:off x="664250" y="2251125"/>
            <a:ext cx="51507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Së pari tek elementi &lt;sea&gt; kemi gjetur të gjitha shtetet të cilat kanë dalje në det,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Më pas marrim countryCode nga këto shtete të cilat kanë dalje në det dhe kontrollojmë cilat prej tyre nuk janë anëtare të NATO-s,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Më pas në elementin &lt;river&gt; kemi kontrolluar atë countryCode nëse në të kalojnë më shumë se 10 lumenjë.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5" name="Google Shape;185;g35a7c5a5a39_0_42"/>
          <p:cNvSpPr txBox="1"/>
          <p:nvPr/>
        </p:nvSpPr>
        <p:spPr>
          <a:xfrm>
            <a:off x="7200175" y="5720400"/>
            <a:ext cx="4672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3: XQuery dhe një pjesë e rezultateve.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86" name="Google Shape;186;g35a7c5a5a3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476" y="1408225"/>
            <a:ext cx="4076757" cy="43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g35a7c5a5a39_0_63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192" name="Google Shape;192;g35a7c5a5a39_0_63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93" name="Google Shape;193;g35a7c5a5a39_0_63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94" name="Google Shape;194;g35a7c5a5a39_0_63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195" name="Google Shape;195;g35a7c5a5a39_0_63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96" name="Google Shape;196;g35a7c5a5a39_0_63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197" name="Google Shape;197;g35a7c5a5a39_0_63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198" name="Google Shape;198;g35a7c5a5a39_0_6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99" name="Google Shape;199;g35a7c5a5a39_0_6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200" name="Google Shape;200;g35a7c5a5a39_0_63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201" name="Google Shape;201;g35a7c5a5a39_0_6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02" name="Google Shape;202;g35a7c5a5a39_0_6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03" name="Google Shape;203;g35a7c5a5a39_0_63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XQuery: Detet në të cilat nuk ka asnjë ishull mirëpo shtetet me të cilat kufizohet ai det janë anëtare të NATO-së ose BE-së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4" name="Google Shape;204;g35a7c5a5a39_0_63"/>
          <p:cNvSpPr txBox="1"/>
          <p:nvPr/>
        </p:nvSpPr>
        <p:spPr>
          <a:xfrm>
            <a:off x="664250" y="2251125"/>
            <a:ext cx="5150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pace Grotesk"/>
              <a:buChar char="●"/>
            </a:pPr>
            <a:r>
              <a:rPr b="1" lang="en-ID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Zgjedhen të gjithë elementët &lt;sea&gt; që nuk kanë asnjë ishull të lidhur me to,Për secilin det, merren kodet e shteteve që kufizohen me të, të ndara me hapësirë,</a:t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</a:pPr>
            <a:r>
              <a:rPr b="1" lang="en-ID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Nga atributi @country i detit, ndan kodet e shteteve me tokenize, sepse mund të jenë të ndara me hapësirë (p.sh. "AL GR IT" → ["AL", "GR", "IT"]),</a:t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</a:pPr>
            <a:r>
              <a:rPr b="1" lang="en-ID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Kontrollon për secilin kod shteti nëse ai shtet është anëtar i NATO-s (org-NATO) ose anëtar i BE-së (org-EU) në atributin @memberships,</a:t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</a:pPr>
            <a:r>
              <a:rPr b="1" lang="en-ID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Nëse numri i shteteve të anëtarësuara është i njëjtë me numrin e të gjitha shteteve që kufizohen me detin, atëherë krijon një element &lt;result&gt; që përmban emrin e detit.</a:t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5" name="Google Shape;205;g35a7c5a5a39_0_63"/>
          <p:cNvSpPr txBox="1"/>
          <p:nvPr/>
        </p:nvSpPr>
        <p:spPr>
          <a:xfrm>
            <a:off x="7317275" y="5654475"/>
            <a:ext cx="407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4: XQuery dhe rezultati.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06" name="Google Shape;206;g35a7c5a5a39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090" y="1560625"/>
            <a:ext cx="4021451" cy="40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g35a7c5a5a39_0_83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212" name="Google Shape;212;g35a7c5a5a39_0_83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13" name="Google Shape;213;g35a7c5a5a39_0_83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14" name="Google Shape;214;g35a7c5a5a39_0_83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15" name="Google Shape;215;g35a7c5a5a39_0_83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16" name="Google Shape;216;g35a7c5a5a39_0_83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217" name="Google Shape;217;g35a7c5a5a39_0_83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218" name="Google Shape;218;g35a7c5a5a39_0_8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19" name="Google Shape;219;g35a7c5a5a39_0_8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220" name="Google Shape;220;g35a7c5a5a39_0_83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221" name="Google Shape;221;g35a7c5a5a39_0_8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22" name="Google Shape;222;g35a7c5a5a39_0_8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23" name="Google Shape;223;g35a7c5a5a39_0_83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XQuery: Shtetet anëtare të NATO-s të cilat kanë dalje në të njëjtin det dhe liqen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4" name="Google Shape;224;g35a7c5a5a39_0_83"/>
          <p:cNvSpPr txBox="1"/>
          <p:nvPr/>
        </p:nvSpPr>
        <p:spPr>
          <a:xfrm>
            <a:off x="664250" y="2251125"/>
            <a:ext cx="5150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Së pari e kemi një funksion të personalizuar local:ordered-pair i cili merr dy kode vendesh dhe i kthen të bashkuara, si dhe përdoret për të shmangur duplikatet,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Filtrojmë vetëm vendet të cilat janë anëtare të NATO-s,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Gjejmë çiftet anëtare të NATO-s që kanë dalje në të njëjtin det, dhe më pas jinden çiftet anëtare të NATO-s që ndajnë të njëjtin liqen,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Gjen vetëm ato çifte që janë njëkoësisht në të dy listat e lartëpërmendura.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5" name="Google Shape;225;g35a7c5a5a39_0_83"/>
          <p:cNvSpPr txBox="1"/>
          <p:nvPr/>
        </p:nvSpPr>
        <p:spPr>
          <a:xfrm>
            <a:off x="7224975" y="5658275"/>
            <a:ext cx="407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5: XQuery dhe rezultati.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26" name="Google Shape;226;g35a7c5a5a39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765" y="1899025"/>
            <a:ext cx="4672165" cy="364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35a7c5a5a39_0_103"/>
          <p:cNvGrpSpPr/>
          <p:nvPr/>
        </p:nvGrpSpPr>
        <p:grpSpPr>
          <a:xfrm>
            <a:off x="1050051" y="1632632"/>
            <a:ext cx="684644" cy="154800"/>
            <a:chOff x="1048068" y="1159778"/>
            <a:chExt cx="684644" cy="154800"/>
          </a:xfrm>
        </p:grpSpPr>
        <p:sp>
          <p:nvSpPr>
            <p:cNvPr id="232" name="Google Shape;232;g35a7c5a5a39_0_103"/>
            <p:cNvSpPr/>
            <p:nvPr/>
          </p:nvSpPr>
          <p:spPr>
            <a:xfrm>
              <a:off x="1048068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33" name="Google Shape;233;g35a7c5a5a39_0_103"/>
            <p:cNvSpPr/>
            <p:nvPr/>
          </p:nvSpPr>
          <p:spPr>
            <a:xfrm>
              <a:off x="1312990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34" name="Google Shape;234;g35a7c5a5a39_0_103"/>
            <p:cNvSpPr/>
            <p:nvPr/>
          </p:nvSpPr>
          <p:spPr>
            <a:xfrm>
              <a:off x="1577912" y="1159778"/>
              <a:ext cx="154800" cy="154800"/>
            </a:xfrm>
            <a:prstGeom prst="rect">
              <a:avLst/>
            </a:prstGeom>
            <a:solidFill>
              <a:srgbClr val="3F2E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35" name="Google Shape;235;g35a7c5a5a39_0_103"/>
          <p:cNvSpPr/>
          <p:nvPr/>
        </p:nvSpPr>
        <p:spPr>
          <a:xfrm>
            <a:off x="2748242" y="909357"/>
            <a:ext cx="1167460" cy="274366"/>
          </a:xfrm>
          <a:custGeom>
            <a:rect b="b" l="l" r="r" t="t"/>
            <a:pathLst>
              <a:path extrusionOk="0" h="110967" w="472178">
                <a:moveTo>
                  <a:pt x="166451" y="6935"/>
                </a:moveTo>
                <a:cubicBezTo>
                  <a:pt x="183097" y="11097"/>
                  <a:pt x="199742" y="9710"/>
                  <a:pt x="203903" y="1387"/>
                </a:cubicBezTo>
                <a:cubicBezTo>
                  <a:pt x="278806" y="1387"/>
                  <a:pt x="355097" y="1387"/>
                  <a:pt x="430000" y="1387"/>
                </a:cubicBezTo>
                <a:cubicBezTo>
                  <a:pt x="431387" y="1387"/>
                  <a:pt x="431387" y="1387"/>
                  <a:pt x="435548" y="2774"/>
                </a:cubicBezTo>
                <a:cubicBezTo>
                  <a:pt x="435548" y="30516"/>
                  <a:pt x="435548" y="58258"/>
                  <a:pt x="435548" y="87387"/>
                </a:cubicBezTo>
                <a:cubicBezTo>
                  <a:pt x="448032" y="87387"/>
                  <a:pt x="459129" y="87387"/>
                  <a:pt x="470226" y="87387"/>
                </a:cubicBezTo>
                <a:cubicBezTo>
                  <a:pt x="475774" y="94323"/>
                  <a:pt x="468838" y="94323"/>
                  <a:pt x="457742" y="94323"/>
                </a:cubicBezTo>
                <a:cubicBezTo>
                  <a:pt x="438322" y="94323"/>
                  <a:pt x="420290" y="94323"/>
                  <a:pt x="400871" y="94323"/>
                </a:cubicBezTo>
                <a:cubicBezTo>
                  <a:pt x="400871" y="95710"/>
                  <a:pt x="400871" y="95710"/>
                  <a:pt x="400871" y="97097"/>
                </a:cubicBezTo>
                <a:cubicBezTo>
                  <a:pt x="411968" y="97097"/>
                  <a:pt x="421677" y="97097"/>
                  <a:pt x="434161" y="97097"/>
                </a:cubicBezTo>
                <a:cubicBezTo>
                  <a:pt x="434161" y="101258"/>
                  <a:pt x="434161" y="104032"/>
                  <a:pt x="434161" y="108193"/>
                </a:cubicBezTo>
                <a:cubicBezTo>
                  <a:pt x="425838" y="108193"/>
                  <a:pt x="418903" y="108193"/>
                  <a:pt x="410580" y="108193"/>
                </a:cubicBezTo>
                <a:cubicBezTo>
                  <a:pt x="301000" y="108193"/>
                  <a:pt x="190032" y="108193"/>
                  <a:pt x="80452" y="108193"/>
                </a:cubicBezTo>
                <a:cubicBezTo>
                  <a:pt x="73516" y="108193"/>
                  <a:pt x="67968" y="109581"/>
                  <a:pt x="61032" y="110968"/>
                </a:cubicBezTo>
                <a:cubicBezTo>
                  <a:pt x="61032" y="110968"/>
                  <a:pt x="59645" y="110968"/>
                  <a:pt x="59645" y="110968"/>
                </a:cubicBezTo>
                <a:cubicBezTo>
                  <a:pt x="43000" y="110968"/>
                  <a:pt x="31903" y="109581"/>
                  <a:pt x="27742" y="101258"/>
                </a:cubicBezTo>
                <a:cubicBezTo>
                  <a:pt x="23581" y="94323"/>
                  <a:pt x="18032" y="91548"/>
                  <a:pt x="9710" y="99871"/>
                </a:cubicBezTo>
                <a:cubicBezTo>
                  <a:pt x="8323" y="101258"/>
                  <a:pt x="2774" y="99871"/>
                  <a:pt x="0" y="101258"/>
                </a:cubicBezTo>
                <a:cubicBezTo>
                  <a:pt x="0" y="69355"/>
                  <a:pt x="0" y="36064"/>
                  <a:pt x="0" y="4161"/>
                </a:cubicBezTo>
                <a:cubicBezTo>
                  <a:pt x="5548" y="2774"/>
                  <a:pt x="11097" y="0"/>
                  <a:pt x="16645" y="0"/>
                </a:cubicBezTo>
                <a:cubicBezTo>
                  <a:pt x="54097" y="0"/>
                  <a:pt x="92935" y="0"/>
                  <a:pt x="130387" y="0"/>
                </a:cubicBezTo>
                <a:cubicBezTo>
                  <a:pt x="149806" y="0"/>
                  <a:pt x="169226" y="0"/>
                  <a:pt x="187258" y="0"/>
                </a:cubicBezTo>
                <a:cubicBezTo>
                  <a:pt x="181710" y="2774"/>
                  <a:pt x="173387" y="4161"/>
                  <a:pt x="166451" y="6935"/>
                </a:cubicBezTo>
                <a:close/>
                <a:moveTo>
                  <a:pt x="155355" y="30516"/>
                </a:moveTo>
                <a:cubicBezTo>
                  <a:pt x="145645" y="30516"/>
                  <a:pt x="135935" y="30516"/>
                  <a:pt x="126226" y="30516"/>
                </a:cubicBezTo>
                <a:cubicBezTo>
                  <a:pt x="116516" y="30516"/>
                  <a:pt x="106806" y="30516"/>
                  <a:pt x="97097" y="30516"/>
                </a:cubicBezTo>
                <a:cubicBezTo>
                  <a:pt x="76290" y="30516"/>
                  <a:pt x="54097" y="29129"/>
                  <a:pt x="33290" y="29129"/>
                </a:cubicBezTo>
                <a:cubicBezTo>
                  <a:pt x="31903" y="29129"/>
                  <a:pt x="27742" y="31903"/>
                  <a:pt x="29129" y="33290"/>
                </a:cubicBezTo>
                <a:cubicBezTo>
                  <a:pt x="29129" y="34677"/>
                  <a:pt x="33290" y="36064"/>
                  <a:pt x="36065" y="36064"/>
                </a:cubicBezTo>
                <a:cubicBezTo>
                  <a:pt x="43000" y="36064"/>
                  <a:pt x="51323" y="36064"/>
                  <a:pt x="59645" y="36064"/>
                </a:cubicBezTo>
                <a:cubicBezTo>
                  <a:pt x="99871" y="36064"/>
                  <a:pt x="141484" y="36064"/>
                  <a:pt x="181710" y="36064"/>
                </a:cubicBezTo>
                <a:cubicBezTo>
                  <a:pt x="190032" y="36064"/>
                  <a:pt x="201129" y="36064"/>
                  <a:pt x="198355" y="31903"/>
                </a:cubicBezTo>
                <a:cubicBezTo>
                  <a:pt x="181710" y="31903"/>
                  <a:pt x="167839" y="30516"/>
                  <a:pt x="155355" y="30516"/>
                </a:cubicBezTo>
                <a:close/>
                <a:moveTo>
                  <a:pt x="97097" y="88774"/>
                </a:moveTo>
                <a:cubicBezTo>
                  <a:pt x="108194" y="88774"/>
                  <a:pt x="120677" y="91548"/>
                  <a:pt x="127613" y="84613"/>
                </a:cubicBezTo>
                <a:cubicBezTo>
                  <a:pt x="129000" y="83226"/>
                  <a:pt x="153968" y="83226"/>
                  <a:pt x="155355" y="86000"/>
                </a:cubicBezTo>
                <a:cubicBezTo>
                  <a:pt x="160903" y="92935"/>
                  <a:pt x="172000" y="90161"/>
                  <a:pt x="178935" y="90161"/>
                </a:cubicBezTo>
                <a:cubicBezTo>
                  <a:pt x="184484" y="90161"/>
                  <a:pt x="188645" y="86000"/>
                  <a:pt x="196968" y="83226"/>
                </a:cubicBezTo>
                <a:cubicBezTo>
                  <a:pt x="159516" y="83226"/>
                  <a:pt x="127613" y="83226"/>
                  <a:pt x="94323" y="83226"/>
                </a:cubicBezTo>
                <a:cubicBezTo>
                  <a:pt x="95710" y="84613"/>
                  <a:pt x="95710" y="86000"/>
                  <a:pt x="97097" y="88774"/>
                </a:cubicBezTo>
                <a:close/>
                <a:moveTo>
                  <a:pt x="55484" y="62419"/>
                </a:moveTo>
                <a:cubicBezTo>
                  <a:pt x="54097" y="63806"/>
                  <a:pt x="37452" y="63806"/>
                  <a:pt x="29129" y="65194"/>
                </a:cubicBezTo>
                <a:cubicBezTo>
                  <a:pt x="49936" y="65194"/>
                  <a:pt x="72129" y="65194"/>
                  <a:pt x="94323" y="65194"/>
                </a:cubicBezTo>
                <a:cubicBezTo>
                  <a:pt x="92935" y="62419"/>
                  <a:pt x="92935" y="61032"/>
                  <a:pt x="90161" y="56871"/>
                </a:cubicBezTo>
                <a:cubicBezTo>
                  <a:pt x="77677" y="58258"/>
                  <a:pt x="63806" y="55484"/>
                  <a:pt x="55484" y="62419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36" name="Google Shape;236;g35a7c5a5a39_0_103"/>
          <p:cNvSpPr/>
          <p:nvPr/>
        </p:nvSpPr>
        <p:spPr>
          <a:xfrm>
            <a:off x="3875940" y="5955532"/>
            <a:ext cx="1608477" cy="150902"/>
          </a:xfrm>
          <a:custGeom>
            <a:rect b="b" l="l" r="r" t="t"/>
            <a:pathLst>
              <a:path extrusionOk="0" h="61032" w="650547">
                <a:moveTo>
                  <a:pt x="370355" y="5548"/>
                </a:moveTo>
                <a:cubicBezTo>
                  <a:pt x="382838" y="4161"/>
                  <a:pt x="399484" y="9710"/>
                  <a:pt x="407806" y="0"/>
                </a:cubicBezTo>
                <a:cubicBezTo>
                  <a:pt x="407806" y="0"/>
                  <a:pt x="417516" y="1387"/>
                  <a:pt x="421677" y="1387"/>
                </a:cubicBezTo>
                <a:cubicBezTo>
                  <a:pt x="425838" y="2774"/>
                  <a:pt x="430000" y="5548"/>
                  <a:pt x="435548" y="5548"/>
                </a:cubicBezTo>
                <a:cubicBezTo>
                  <a:pt x="448032" y="5548"/>
                  <a:pt x="460516" y="5548"/>
                  <a:pt x="473000" y="5548"/>
                </a:cubicBezTo>
                <a:cubicBezTo>
                  <a:pt x="473000" y="6936"/>
                  <a:pt x="473000" y="6936"/>
                  <a:pt x="473000" y="8323"/>
                </a:cubicBezTo>
                <a:cubicBezTo>
                  <a:pt x="463290" y="8323"/>
                  <a:pt x="453580" y="9710"/>
                  <a:pt x="445258" y="9710"/>
                </a:cubicBezTo>
                <a:cubicBezTo>
                  <a:pt x="445258" y="11097"/>
                  <a:pt x="445258" y="11097"/>
                  <a:pt x="445258" y="12484"/>
                </a:cubicBezTo>
                <a:cubicBezTo>
                  <a:pt x="461903" y="12484"/>
                  <a:pt x="479935" y="12484"/>
                  <a:pt x="500741" y="12484"/>
                </a:cubicBezTo>
                <a:cubicBezTo>
                  <a:pt x="495193" y="9710"/>
                  <a:pt x="492419" y="8323"/>
                  <a:pt x="489645" y="6936"/>
                </a:cubicBezTo>
                <a:cubicBezTo>
                  <a:pt x="495193" y="6936"/>
                  <a:pt x="497967" y="5548"/>
                  <a:pt x="500741" y="5548"/>
                </a:cubicBezTo>
                <a:cubicBezTo>
                  <a:pt x="536806" y="5548"/>
                  <a:pt x="572871" y="5548"/>
                  <a:pt x="607548" y="5548"/>
                </a:cubicBezTo>
                <a:cubicBezTo>
                  <a:pt x="611709" y="5548"/>
                  <a:pt x="617258" y="5548"/>
                  <a:pt x="621419" y="6936"/>
                </a:cubicBezTo>
                <a:cubicBezTo>
                  <a:pt x="621419" y="9710"/>
                  <a:pt x="621419" y="12484"/>
                  <a:pt x="622806" y="16645"/>
                </a:cubicBezTo>
                <a:cubicBezTo>
                  <a:pt x="632516" y="16645"/>
                  <a:pt x="640838" y="18032"/>
                  <a:pt x="650548" y="18032"/>
                </a:cubicBezTo>
                <a:cubicBezTo>
                  <a:pt x="650548" y="19419"/>
                  <a:pt x="650548" y="19419"/>
                  <a:pt x="650548" y="20806"/>
                </a:cubicBezTo>
                <a:cubicBezTo>
                  <a:pt x="642225" y="20806"/>
                  <a:pt x="632516" y="20806"/>
                  <a:pt x="622806" y="20806"/>
                </a:cubicBezTo>
                <a:cubicBezTo>
                  <a:pt x="622806" y="34677"/>
                  <a:pt x="622806" y="48548"/>
                  <a:pt x="622806" y="61032"/>
                </a:cubicBezTo>
                <a:cubicBezTo>
                  <a:pt x="414742" y="61032"/>
                  <a:pt x="208064" y="61032"/>
                  <a:pt x="1387" y="61032"/>
                </a:cubicBezTo>
                <a:cubicBezTo>
                  <a:pt x="1387" y="47161"/>
                  <a:pt x="1387" y="34677"/>
                  <a:pt x="1387" y="20806"/>
                </a:cubicBezTo>
                <a:cubicBezTo>
                  <a:pt x="11097" y="20806"/>
                  <a:pt x="19419" y="20806"/>
                  <a:pt x="27742" y="19419"/>
                </a:cubicBezTo>
                <a:cubicBezTo>
                  <a:pt x="27742" y="19419"/>
                  <a:pt x="27742" y="18032"/>
                  <a:pt x="27742" y="18032"/>
                </a:cubicBezTo>
                <a:cubicBezTo>
                  <a:pt x="18032" y="16645"/>
                  <a:pt x="9710" y="16645"/>
                  <a:pt x="0" y="15258"/>
                </a:cubicBezTo>
                <a:cubicBezTo>
                  <a:pt x="0" y="12484"/>
                  <a:pt x="0" y="9710"/>
                  <a:pt x="0" y="6936"/>
                </a:cubicBezTo>
                <a:cubicBezTo>
                  <a:pt x="1387" y="5548"/>
                  <a:pt x="1387" y="2774"/>
                  <a:pt x="1387" y="2774"/>
                </a:cubicBezTo>
                <a:cubicBezTo>
                  <a:pt x="8323" y="4161"/>
                  <a:pt x="13871" y="5548"/>
                  <a:pt x="19419" y="6936"/>
                </a:cubicBezTo>
                <a:cubicBezTo>
                  <a:pt x="23581" y="6936"/>
                  <a:pt x="29129" y="4161"/>
                  <a:pt x="33290" y="5548"/>
                </a:cubicBezTo>
                <a:cubicBezTo>
                  <a:pt x="45774" y="5548"/>
                  <a:pt x="59645" y="8323"/>
                  <a:pt x="72129" y="6936"/>
                </a:cubicBezTo>
                <a:cubicBezTo>
                  <a:pt x="77677" y="6936"/>
                  <a:pt x="84613" y="1387"/>
                  <a:pt x="90161" y="1387"/>
                </a:cubicBezTo>
                <a:cubicBezTo>
                  <a:pt x="97097" y="1387"/>
                  <a:pt x="102645" y="6936"/>
                  <a:pt x="109580" y="6936"/>
                </a:cubicBezTo>
                <a:cubicBezTo>
                  <a:pt x="119290" y="8323"/>
                  <a:pt x="130387" y="8323"/>
                  <a:pt x="141484" y="6936"/>
                </a:cubicBezTo>
                <a:cubicBezTo>
                  <a:pt x="148419" y="6936"/>
                  <a:pt x="155355" y="4161"/>
                  <a:pt x="162290" y="2774"/>
                </a:cubicBezTo>
                <a:cubicBezTo>
                  <a:pt x="162290" y="4161"/>
                  <a:pt x="163677" y="6936"/>
                  <a:pt x="163677" y="9710"/>
                </a:cubicBezTo>
                <a:cubicBezTo>
                  <a:pt x="170613" y="8323"/>
                  <a:pt x="176161" y="8323"/>
                  <a:pt x="183097" y="6936"/>
                </a:cubicBezTo>
                <a:cubicBezTo>
                  <a:pt x="191419" y="5548"/>
                  <a:pt x="202516" y="9710"/>
                  <a:pt x="205290" y="1387"/>
                </a:cubicBezTo>
                <a:cubicBezTo>
                  <a:pt x="205290" y="1387"/>
                  <a:pt x="210839" y="1387"/>
                  <a:pt x="213613" y="1387"/>
                </a:cubicBezTo>
                <a:cubicBezTo>
                  <a:pt x="213613" y="2774"/>
                  <a:pt x="213613" y="5548"/>
                  <a:pt x="212226" y="6936"/>
                </a:cubicBezTo>
                <a:cubicBezTo>
                  <a:pt x="210839" y="8323"/>
                  <a:pt x="208064" y="8323"/>
                  <a:pt x="206677" y="9710"/>
                </a:cubicBezTo>
                <a:cubicBezTo>
                  <a:pt x="206677" y="11097"/>
                  <a:pt x="208064" y="11097"/>
                  <a:pt x="208064" y="12484"/>
                </a:cubicBezTo>
                <a:cubicBezTo>
                  <a:pt x="220548" y="11097"/>
                  <a:pt x="233032" y="8323"/>
                  <a:pt x="245516" y="8323"/>
                </a:cubicBezTo>
                <a:cubicBezTo>
                  <a:pt x="255226" y="8323"/>
                  <a:pt x="267710" y="4161"/>
                  <a:pt x="270484" y="12484"/>
                </a:cubicBezTo>
                <a:cubicBezTo>
                  <a:pt x="276032" y="12484"/>
                  <a:pt x="281580" y="12484"/>
                  <a:pt x="287129" y="11097"/>
                </a:cubicBezTo>
                <a:cubicBezTo>
                  <a:pt x="289903" y="11097"/>
                  <a:pt x="291290" y="8323"/>
                  <a:pt x="292677" y="8323"/>
                </a:cubicBezTo>
                <a:cubicBezTo>
                  <a:pt x="302387" y="8323"/>
                  <a:pt x="312097" y="8323"/>
                  <a:pt x="320419" y="8323"/>
                </a:cubicBezTo>
                <a:cubicBezTo>
                  <a:pt x="325968" y="8323"/>
                  <a:pt x="331516" y="8323"/>
                  <a:pt x="338451" y="8323"/>
                </a:cubicBezTo>
                <a:cubicBezTo>
                  <a:pt x="346774" y="5548"/>
                  <a:pt x="359258" y="5548"/>
                  <a:pt x="370355" y="5548"/>
                </a:cubicBezTo>
                <a:close/>
                <a:moveTo>
                  <a:pt x="106806" y="9710"/>
                </a:moveTo>
                <a:cubicBezTo>
                  <a:pt x="105419" y="15258"/>
                  <a:pt x="110968" y="16645"/>
                  <a:pt x="119290" y="16645"/>
                </a:cubicBezTo>
                <a:cubicBezTo>
                  <a:pt x="126226" y="16645"/>
                  <a:pt x="135935" y="18032"/>
                  <a:pt x="134548" y="9710"/>
                </a:cubicBezTo>
                <a:cubicBezTo>
                  <a:pt x="126226" y="9710"/>
                  <a:pt x="116516" y="9710"/>
                  <a:pt x="106806" y="9710"/>
                </a:cubicBezTo>
                <a:close/>
              </a:path>
            </a:pathLst>
          </a:custGeom>
          <a:solidFill>
            <a:schemeClr val="accent6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grpSp>
        <p:nvGrpSpPr>
          <p:cNvPr id="237" name="Google Shape;237;g35a7c5a5a39_0_103"/>
          <p:cNvGrpSpPr/>
          <p:nvPr/>
        </p:nvGrpSpPr>
        <p:grpSpPr>
          <a:xfrm>
            <a:off x="6232264" y="3770223"/>
            <a:ext cx="176101" cy="1539810"/>
            <a:chOff x="866776" y="266701"/>
            <a:chExt cx="176101" cy="1539810"/>
          </a:xfrm>
        </p:grpSpPr>
        <p:sp>
          <p:nvSpPr>
            <p:cNvPr id="238" name="Google Shape;238;g35a7c5a5a39_0_10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39" name="Google Shape;239;g35a7c5a5a39_0_10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240" name="Google Shape;240;g35a7c5a5a39_0_103"/>
          <p:cNvGrpSpPr/>
          <p:nvPr/>
        </p:nvGrpSpPr>
        <p:grpSpPr>
          <a:xfrm>
            <a:off x="11385331" y="1226647"/>
            <a:ext cx="176101" cy="1539810"/>
            <a:chOff x="866776" y="266701"/>
            <a:chExt cx="176101" cy="1539810"/>
          </a:xfrm>
        </p:grpSpPr>
        <p:sp>
          <p:nvSpPr>
            <p:cNvPr id="241" name="Google Shape;241;g35a7c5a5a39_0_103"/>
            <p:cNvSpPr/>
            <p:nvPr/>
          </p:nvSpPr>
          <p:spPr>
            <a:xfrm>
              <a:off x="866776" y="272311"/>
              <a:ext cx="176100" cy="15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E6A44">
                    <a:alpha val="62745"/>
                  </a:srgbClr>
                </a:gs>
                <a:gs pos="100000">
                  <a:srgbClr val="A021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242" name="Google Shape;242;g35a7c5a5a39_0_103"/>
            <p:cNvSpPr/>
            <p:nvPr/>
          </p:nvSpPr>
          <p:spPr>
            <a:xfrm>
              <a:off x="866777" y="266701"/>
              <a:ext cx="176100" cy="176100"/>
            </a:xfrm>
            <a:prstGeom prst="ellipse">
              <a:avLst/>
            </a:prstGeom>
            <a:solidFill>
              <a:schemeClr val="accent1">
                <a:alpha val="549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243" name="Google Shape;243;g35a7c5a5a39_0_103"/>
          <p:cNvSpPr txBox="1"/>
          <p:nvPr/>
        </p:nvSpPr>
        <p:spPr>
          <a:xfrm>
            <a:off x="0" y="480925"/>
            <a:ext cx="121920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XQuery: Pesë malet më të larta të cilat shtrihen në vendet e Ballkanit duke përjashtuar Serbinë</a:t>
            </a:r>
            <a:endParaRPr b="1"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g35a7c5a5a39_0_103"/>
          <p:cNvSpPr txBox="1"/>
          <p:nvPr/>
        </p:nvSpPr>
        <p:spPr>
          <a:xfrm>
            <a:off x="664250" y="2251125"/>
            <a:ext cx="5150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Së pari përcaktojmë </a:t>
            </a: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vetëm</a:t>
            </a: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shtetet e Ballkanit duke përjashtuar Serbinë,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 kemi selektuar të gjitha elementet &lt;mountain&gt; dhe kontrollojmë nëse njëri nga kodet e gjendura lartë është në ndonjë mal,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Më pas renditim malet nga më i larti tek më i ulëti.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5" name="Google Shape;245;g35a7c5a5a39_0_103"/>
          <p:cNvSpPr txBox="1"/>
          <p:nvPr/>
        </p:nvSpPr>
        <p:spPr>
          <a:xfrm>
            <a:off x="7389900" y="5505450"/>
            <a:ext cx="407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Figura 6: XQuery dhe rezultati.</a:t>
            </a:r>
            <a:endParaRPr b="1"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46" name="Google Shape;246;g35a7c5a5a39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776" y="1560625"/>
            <a:ext cx="5058949" cy="3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Webinar Picthdeck 01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E6A44"/>
      </a:accent1>
      <a:accent2>
        <a:srgbClr val="FEA046"/>
      </a:accent2>
      <a:accent3>
        <a:srgbClr val="99CC43"/>
      </a:accent3>
      <a:accent4>
        <a:srgbClr val="776ADC"/>
      </a:accent4>
      <a:accent5>
        <a:srgbClr val="F7AD19"/>
      </a:accent5>
      <a:accent6>
        <a:srgbClr val="64A0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2023-10-24T04:01:15Z</dcterms:created>
  <dc:creator>21</dc:creator>
</cp:coreProperties>
</file>