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4" r:id="rId5"/>
  </p:sldMasterIdLst>
  <p:sldIdLst>
    <p:sldId id="265" r:id="rId6"/>
    <p:sldId id="261" r:id="rId7"/>
    <p:sldId id="260" r:id="rId8"/>
    <p:sldId id="256" r:id="rId9"/>
    <p:sldId id="269" r:id="rId10"/>
    <p:sldId id="270" r:id="rId11"/>
    <p:sldId id="274" r:id="rId12"/>
    <p:sldId id="257" r:id="rId13"/>
    <p:sldId id="281" r:id="rId14"/>
    <p:sldId id="282" r:id="rId15"/>
    <p:sldId id="258" r:id="rId16"/>
    <p:sldId id="284" r:id="rId17"/>
    <p:sldId id="285" r:id="rId18"/>
    <p:sldId id="286" r:id="rId19"/>
    <p:sldId id="262" r:id="rId20"/>
    <p:sldId id="259" r:id="rId21"/>
    <p:sldId id="279" r:id="rId22"/>
    <p:sldId id="280" r:id="rId23"/>
    <p:sldId id="268" r:id="rId24"/>
    <p:sldId id="272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F8DF46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438" y="6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rgbClr val="F8DF46"/>
              </a:solidFill>
            </a:ln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052448"/>
        <c:axId val="1939914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2E2E2E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2E2E2E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8052448"/>
        <c:axId val="1939914448"/>
      </c:lineChart>
      <c:catAx>
        <c:axId val="-1958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FFFFFF"/>
                </a:solidFill>
              </a:defRPr>
            </a:pPr>
            <a:endParaRPr lang="zh-CN"/>
          </a:p>
        </c:txPr>
        <c:crossAx val="1939914448"/>
        <c:crosses val="autoZero"/>
        <c:auto val="1"/>
        <c:lblAlgn val="ctr"/>
        <c:lblOffset val="50"/>
        <c:noMultiLvlLbl val="0"/>
      </c:catAx>
      <c:valAx>
        <c:axId val="19399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zh-CN"/>
          </a:p>
        </c:txPr>
        <c:crossAx val="-195805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4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1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407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559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6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2" y="273049"/>
            <a:ext cx="4011606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54" y="273052"/>
            <a:ext cx="681655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9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4152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19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51" y="206375"/>
            <a:ext cx="2743557" cy="438785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80" y="206375"/>
            <a:ext cx="8027445" cy="438785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4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7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2018/4/6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60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6" r:id="rId2"/>
    <p:sldLayoutId id="2147493477" r:id="rId3"/>
    <p:sldLayoutId id="2147493478" r:id="rId4"/>
    <p:sldLayoutId id="2147493479" r:id="rId5"/>
    <p:sldLayoutId id="2147493480" r:id="rId6"/>
    <p:sldLayoutId id="2147493481" r:id="rId7"/>
    <p:sldLayoutId id="2147493482" r:id="rId8"/>
    <p:sldLayoutId id="2147493483" r:id="rId9"/>
    <p:sldLayoutId id="2147493484" r:id="rId10"/>
    <p:sldLayoutId id="214749348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0472" y="0"/>
            <a:ext cx="649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000000"/>
                </a:solidFill>
              </a:rPr>
              <a:t>李军良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|</a:t>
            </a:r>
            <a:r>
              <a:rPr kumimoji="1" lang="zh-CN" altLang="en-US" sz="3200" b="1" dirty="0" smtClean="0">
                <a:solidFill>
                  <a:srgbClr val="000000"/>
                </a:solidFill>
              </a:rPr>
              <a:t>权益开发</a:t>
            </a:r>
            <a:endParaRPr kumimoji="1" lang="zh-C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6503" y="4376593"/>
            <a:ext cx="3620867" cy="219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属于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容器的一种封装，提供简单易用的容器使用接口。它是目前最流行的 </a:t>
            </a:r>
            <a:r>
              <a:rPr kumimoji="1" lang="en-US" altLang="zh-CN" sz="1333" dirty="0">
                <a:solidFill>
                  <a:srgbClr val="2E2E2E"/>
                </a:solidFill>
              </a:rPr>
              <a:t>Linux </a:t>
            </a:r>
            <a:r>
              <a:rPr kumimoji="1" lang="zh-CN" altLang="en-US" sz="1333" dirty="0">
                <a:solidFill>
                  <a:srgbClr val="2E2E2E"/>
                </a:solidFill>
              </a:rPr>
              <a:t>容器解决方案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。</a:t>
            </a:r>
            <a:endParaRPr kumimoji="1" lang="zh-CN" altLang="en-US" sz="1333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Docker </a:t>
            </a:r>
            <a:r>
              <a:rPr kumimoji="1" lang="zh-CN" altLang="en-US" sz="1333" dirty="0">
                <a:solidFill>
                  <a:srgbClr val="2E2E2E"/>
                </a:solidFill>
              </a:rPr>
              <a:t>将应用程序与该程序的依赖，打包在一个文件里面。运行这个文件，就会生成一个虚拟容器。程序在这个虚拟容器里运行，就好像在真实的物理机上运行一样。有了 </a:t>
            </a:r>
            <a:r>
              <a:rPr kumimoji="1" lang="en-US" altLang="zh-CN" sz="1333" dirty="0">
                <a:solidFill>
                  <a:srgbClr val="2E2E2E"/>
                </a:solidFill>
              </a:rPr>
              <a:t>Docker</a:t>
            </a:r>
            <a:r>
              <a:rPr kumimoji="1" lang="zh-CN" altLang="en-US" sz="1333" dirty="0">
                <a:solidFill>
                  <a:srgbClr val="2E2E2E"/>
                </a:solidFill>
              </a:rPr>
              <a:t>，就不用担心环境问题。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lang="en-US" altLang="zh-CN" dirty="0"/>
              <a:t> </a:t>
            </a:r>
            <a:r>
              <a:rPr lang="zh-CN" altLang="en-US" dirty="0" smtClean="0"/>
              <a:t> 简介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5900" y="3047149"/>
            <a:ext cx="12127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Docker </a:t>
            </a:r>
            <a:r>
              <a:rPr lang="zh-CN" altLang="en-US" sz="2000" dirty="0"/>
              <a:t>的主要用途，目前有三大类。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）提供一次性的环境。</a:t>
            </a:r>
            <a:r>
              <a:rPr lang="zh-CN" altLang="en-US" sz="2000" dirty="0"/>
              <a:t>比如，本地测试他人的软件、持续集成的时候提供单元测试和构建的环境。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）提供弹性的云服务。</a:t>
            </a:r>
            <a:r>
              <a:rPr lang="zh-CN" altLang="en-US" sz="2000" dirty="0"/>
              <a:t>因为 </a:t>
            </a:r>
            <a:r>
              <a:rPr lang="en-US" altLang="zh-CN" sz="2000" dirty="0"/>
              <a:t>Docker </a:t>
            </a:r>
            <a:r>
              <a:rPr lang="zh-CN" altLang="en-US" sz="2000" dirty="0"/>
              <a:t>容器可以随开随关，很适合动态扩容和缩容。</a:t>
            </a:r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）组建微服务架构</a:t>
            </a:r>
            <a:r>
              <a:rPr lang="zh-CN" altLang="en-US" sz="2000" b="1" dirty="0" smtClean="0"/>
              <a:t>。</a:t>
            </a:r>
            <a:r>
              <a:rPr lang="zh-CN" altLang="en-US" sz="2000" dirty="0" smtClean="0"/>
              <a:t>通过多个容器，一台机器可以跑多个服务，因此在本机就可以模拟出微服务架构。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1" name="AutoShape 2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4" descr="http://www.ruanyifeng.com/blogimg/asset/2018/bg201802090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904" y="0"/>
            <a:ext cx="2341684" cy="117084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82575" y="4842587"/>
            <a:ext cx="10459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Docker </a:t>
            </a:r>
            <a:r>
              <a:rPr lang="zh-CN" altLang="en-US" sz="1800" dirty="0"/>
              <a:t>是一个开源的商业产品，有两个版本：社区版（</a:t>
            </a:r>
            <a:r>
              <a:rPr lang="en-US" altLang="zh-CN" sz="1800" dirty="0"/>
              <a:t>Community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CE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 smtClean="0"/>
              <a:t>和</a:t>
            </a:r>
            <a:r>
              <a:rPr lang="zh-CN" altLang="en-US" sz="1800" dirty="0"/>
              <a:t>企业版（</a:t>
            </a:r>
            <a:r>
              <a:rPr lang="en-US" altLang="zh-CN" sz="1800" dirty="0"/>
              <a:t>Enterprise Edition</a:t>
            </a:r>
            <a:r>
              <a:rPr lang="zh-CN" altLang="en-US" sz="1800" dirty="0"/>
              <a:t>，缩写为 </a:t>
            </a:r>
            <a:r>
              <a:rPr lang="en-US" altLang="zh-CN" sz="1800" dirty="0"/>
              <a:t>EE</a:t>
            </a:r>
            <a:r>
              <a:rPr lang="zh-CN" altLang="en-US" sz="1800" dirty="0"/>
              <a:t>）。企业版包含了一些收费服务，个人开发者一般用不到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下面</a:t>
            </a:r>
            <a:r>
              <a:rPr lang="zh-CN" altLang="en-US" sz="1800" dirty="0"/>
              <a:t>的介绍都针对社区版。</a:t>
            </a:r>
          </a:p>
          <a:p>
            <a:r>
              <a:rPr lang="en-US" altLang="zh-CN" sz="1800" dirty="0"/>
              <a:t>Docker CE </a:t>
            </a:r>
            <a:r>
              <a:rPr lang="zh-CN" altLang="en-US" sz="1800" dirty="0"/>
              <a:t>的安装请参考官方文档。</a:t>
            </a:r>
          </a:p>
          <a:p>
            <a:endParaRPr lang="en-US" altLang="zh-CN" sz="1800" dirty="0" smtClean="0"/>
          </a:p>
          <a:p>
            <a:r>
              <a:rPr lang="en-US" altLang="zh-CN" sz="1800" dirty="0"/>
              <a:t>https://docs.docker.com/install/linux/docker-ce/centos/</a:t>
            </a:r>
            <a:endParaRPr lang="zh-CN" altLang="en-US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81757" y="1198684"/>
            <a:ext cx="98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灵活：即使是最复杂的应用程序也可以装箱。</a:t>
            </a:r>
          </a:p>
          <a:p>
            <a:r>
              <a:rPr lang="zh-CN" altLang="en-US" sz="1800" dirty="0"/>
              <a:t>轻量级：容器利用并共享主机内核。</a:t>
            </a:r>
          </a:p>
          <a:p>
            <a:r>
              <a:rPr lang="zh-CN" altLang="en-US" sz="1800" dirty="0"/>
              <a:t>可互换：您可以即时部署更新和升级。</a:t>
            </a:r>
          </a:p>
          <a:p>
            <a:r>
              <a:rPr lang="zh-CN" altLang="en-US" sz="1800" dirty="0"/>
              <a:t>便携式：您可以在本地构建，部署到云中并在任何地方运行。</a:t>
            </a:r>
          </a:p>
          <a:p>
            <a:r>
              <a:rPr lang="zh-CN" altLang="en-US" sz="1800" dirty="0"/>
              <a:t>可扩展性：您可以增加和自动分发容器副本。</a:t>
            </a:r>
          </a:p>
          <a:p>
            <a:r>
              <a:rPr lang="zh-CN" altLang="en-US" sz="1800" dirty="0"/>
              <a:t>可堆叠：您可以垂直堆叠服务并即时堆叠服务。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THREE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基础部分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075" y="4601065"/>
            <a:ext cx="101617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(Containers)</a:t>
            </a:r>
          </a:p>
          <a:p>
            <a:r>
              <a:rPr lang="en-US" altLang="zh-CN" dirty="0"/>
              <a:t>	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run</a:t>
            </a:r>
            <a:r>
              <a:rPr lang="zh-CN" altLang="en-US" sz="2000" dirty="0"/>
              <a:t>命令是新建</a:t>
            </a:r>
            <a:r>
              <a:rPr lang="zh-CN" altLang="en-US" sz="2000" dirty="0" smtClean="0"/>
              <a:t>容器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是启动一个容器，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stop </a:t>
            </a:r>
            <a:r>
              <a:rPr lang="zh-CN" altLang="en-US" sz="2000" dirty="0"/>
              <a:t>关闭</a:t>
            </a:r>
            <a:r>
              <a:rPr lang="zh-CN" altLang="en-US" sz="2000" dirty="0" smtClean="0"/>
              <a:t>容器，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kill</a:t>
            </a:r>
            <a:r>
              <a:rPr lang="zh-CN" altLang="en-US" sz="2000" dirty="0"/>
              <a:t>命令终止容器</a:t>
            </a:r>
            <a:r>
              <a:rPr lang="zh-CN" altLang="en-US" sz="2000" dirty="0" smtClean="0"/>
              <a:t>运行，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container </a:t>
            </a:r>
            <a:r>
              <a:rPr lang="en-US" altLang="zh-CN" sz="2000" dirty="0" smtClean="0"/>
              <a:t>logs</a:t>
            </a:r>
            <a:r>
              <a:rPr lang="zh-CN" altLang="en-US" sz="2000" dirty="0" smtClean="0"/>
              <a:t> 查看容器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输出，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container </a:t>
            </a:r>
            <a:r>
              <a:rPr lang="en-US" altLang="zh-CN" sz="2000" dirty="0" smtClean="0"/>
              <a:t>exec </a:t>
            </a:r>
            <a:r>
              <a:rPr lang="zh-CN" altLang="en-US" sz="2000" dirty="0" smtClean="0"/>
              <a:t>进入容器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ls </a:t>
            </a:r>
            <a:r>
              <a:rPr lang="en-US" altLang="zh-CN" sz="2000" dirty="0" smtClean="0"/>
              <a:t>–all </a:t>
            </a:r>
            <a:r>
              <a:rPr lang="zh-CN" altLang="en-US" sz="2000" dirty="0" smtClean="0"/>
              <a:t>查出所有容器，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删除容器</a:t>
            </a:r>
            <a:endParaRPr lang="en-US" altLang="zh-CN" sz="2000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	</a:t>
            </a:r>
            <a:endParaRPr lang="en-US" altLang="zh-CN" b="1" dirty="0"/>
          </a:p>
        </p:txBody>
      </p:sp>
      <p:sp>
        <p:nvSpPr>
          <p:cNvPr id="204" name="文本框 203"/>
          <p:cNvSpPr txBox="1"/>
          <p:nvPr/>
        </p:nvSpPr>
        <p:spPr>
          <a:xfrm>
            <a:off x="382075" y="3037624"/>
            <a:ext cx="11529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(Images)</a:t>
            </a:r>
          </a:p>
          <a:p>
            <a:r>
              <a:rPr lang="en-US" altLang="zh-CN" dirty="0"/>
              <a:t>	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images : </a:t>
            </a:r>
            <a:r>
              <a:rPr lang="zh-CN" altLang="en-US" sz="2000" dirty="0"/>
              <a:t>列出本地</a:t>
            </a:r>
            <a:r>
              <a:rPr lang="zh-CN" altLang="en-US" sz="2000" dirty="0" smtClean="0"/>
              <a:t>镜像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search </a:t>
            </a:r>
            <a:r>
              <a:rPr lang="zh-CN" altLang="en-US" sz="2000" dirty="0" smtClean="0"/>
              <a:t>从仓库搜索镜像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build : 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Dockerfile</a:t>
            </a:r>
            <a:r>
              <a:rPr lang="zh-CN" altLang="en-US" sz="2000" dirty="0"/>
              <a:t>创建镜像。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history : </a:t>
            </a:r>
            <a:r>
              <a:rPr lang="zh-CN" altLang="en-US" sz="2000" dirty="0"/>
              <a:t>查看指定镜像的创建历史</a:t>
            </a:r>
            <a:r>
              <a:rPr lang="zh-CN" altLang="en-US" sz="2000" dirty="0" smtClean="0"/>
              <a:t>。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rmi</a:t>
            </a:r>
            <a:r>
              <a:rPr lang="en-US" altLang="zh-CN" sz="2000" dirty="0"/>
              <a:t> : </a:t>
            </a:r>
            <a:r>
              <a:rPr lang="zh-CN" altLang="en-US" sz="2000" dirty="0"/>
              <a:t>删除本地一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或</a:t>
            </a:r>
            <a:r>
              <a:rPr lang="zh-CN" altLang="en-US" sz="2000" dirty="0"/>
              <a:t>多少镜像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……</a:t>
            </a:r>
            <a:endParaRPr lang="en-US" altLang="zh-CN" dirty="0"/>
          </a:p>
        </p:txBody>
      </p:sp>
      <p:sp>
        <p:nvSpPr>
          <p:cNvPr id="206" name="文本框 205"/>
          <p:cNvSpPr txBox="1"/>
          <p:nvPr/>
        </p:nvSpPr>
        <p:spPr>
          <a:xfrm>
            <a:off x="399169" y="1535738"/>
            <a:ext cx="11731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</a:t>
            </a:r>
            <a:r>
              <a:rPr lang="en-US" altLang="zh-CN" dirty="0" smtClean="0"/>
              <a:t>)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login : </a:t>
            </a:r>
            <a:r>
              <a:rPr lang="zh-CN" altLang="en-US" sz="2000" dirty="0"/>
              <a:t>登陆到一个</a:t>
            </a:r>
            <a:r>
              <a:rPr lang="en-US" altLang="zh-CN" sz="2000" dirty="0"/>
              <a:t>Docker</a:t>
            </a:r>
            <a:r>
              <a:rPr lang="zh-CN" altLang="en-US" sz="2000" dirty="0"/>
              <a:t>镜像</a:t>
            </a:r>
            <a:r>
              <a:rPr lang="zh-CN" altLang="en-US" sz="2000" dirty="0" smtClean="0"/>
              <a:t>仓库，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pull : </a:t>
            </a:r>
            <a:r>
              <a:rPr lang="zh-CN" altLang="en-US" sz="2000" dirty="0"/>
              <a:t>从镜像仓库中拉取或者更新指定</a:t>
            </a:r>
            <a:r>
              <a:rPr lang="zh-CN" altLang="en-US" sz="2000" dirty="0" smtClean="0"/>
              <a:t>镜像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push : </a:t>
            </a:r>
            <a:r>
              <a:rPr lang="zh-CN" altLang="en-US" sz="2000" dirty="0"/>
              <a:t>将本地的镜像上传到镜像仓库</a:t>
            </a:r>
            <a:r>
              <a:rPr lang="en-US" altLang="zh-CN" sz="2000" dirty="0"/>
              <a:t>,</a:t>
            </a:r>
            <a:r>
              <a:rPr lang="zh-CN" altLang="en-US" sz="2000" dirty="0"/>
              <a:t>要先登陆到镜像</a:t>
            </a:r>
            <a:r>
              <a:rPr lang="zh-CN" altLang="en-US" sz="2000" dirty="0" smtClean="0"/>
              <a:t>仓库</a:t>
            </a:r>
            <a:r>
              <a:rPr lang="en-US" altLang="zh-CN" sz="2000" dirty="0"/>
              <a:t>, 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docker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search : </a:t>
            </a:r>
            <a:r>
              <a:rPr lang="zh-CN" altLang="en-US" sz="2000" dirty="0"/>
              <a:t>从</a:t>
            </a:r>
            <a:r>
              <a:rPr lang="en-US" altLang="zh-CN" sz="2000" dirty="0"/>
              <a:t>Docker Hub</a:t>
            </a:r>
            <a:r>
              <a:rPr lang="zh-CN" altLang="en-US" sz="2000" dirty="0"/>
              <a:t>查找镜像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506252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 Docker 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安装 </a:t>
            </a:r>
            <a:r>
              <a:rPr kumimoji="1" lang="en-US" altLang="zh-CN" sz="2667" b="1" dirty="0" err="1">
                <a:solidFill>
                  <a:srgbClr val="2E2E2E"/>
                </a:solidFill>
              </a:rPr>
              <a:t>Redis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092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(Containers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37762" y="2840682"/>
            <a:ext cx="25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(Images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6" name="文本框 205"/>
          <p:cNvSpPr txBox="1"/>
          <p:nvPr/>
        </p:nvSpPr>
        <p:spPr>
          <a:xfrm>
            <a:off x="603932" y="461456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(Repository)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334" y="5158426"/>
            <a:ext cx="10011435" cy="11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chemeClr val="bg1"/>
                </a:solidFill>
              </a:rPr>
              <a:t>Excel</a:t>
            </a:r>
            <a:r>
              <a:rPr lang="zh-CN" altLang="en-US" sz="1333" dirty="0">
                <a:solidFill>
                  <a:schemeClr val="bg1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300637"/>
              </p:ext>
            </p:extLst>
          </p:nvPr>
        </p:nvGraphicFramePr>
        <p:xfrm>
          <a:off x="1164334" y="1344205"/>
          <a:ext cx="9831048" cy="330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259586" y="4785953"/>
            <a:ext cx="2351576" cy="381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260" y="215849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2E2E2E"/>
                </a:solidFill>
              </a:rPr>
              <a:t>2011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296260" y="266308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E74738"/>
                </a:solidFill>
              </a:rPr>
              <a:t>2012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296260" y="316766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accent3"/>
                </a:solidFill>
              </a:rPr>
              <a:t>2013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296260" y="36722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6" name="任意多边形 7"/>
          <p:cNvSpPr/>
          <p:nvPr/>
        </p:nvSpPr>
        <p:spPr>
          <a:xfrm>
            <a:off x="2203605" y="2421756"/>
            <a:ext cx="8703624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2E2E2E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606" y="2922729"/>
            <a:ext cx="6495025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E74738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605" y="3411221"/>
            <a:ext cx="4469253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605" y="3871272"/>
            <a:ext cx="2164997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2530072" y="5193943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1" name="Freeform 89"/>
          <p:cNvSpPr>
            <a:spLocks noChangeAspect="1" noEditPoints="1"/>
          </p:cNvSpPr>
          <p:nvPr/>
        </p:nvSpPr>
        <p:spPr bwMode="auto">
          <a:xfrm>
            <a:off x="10203058" y="2964689"/>
            <a:ext cx="598259" cy="480000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13"/>
          <p:cNvSpPr>
            <a:spLocks noChangeAspect="1"/>
          </p:cNvSpPr>
          <p:nvPr/>
        </p:nvSpPr>
        <p:spPr bwMode="auto">
          <a:xfrm>
            <a:off x="8017008" y="344468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E74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97"/>
          <p:cNvSpPr>
            <a:spLocks noChangeAspect="1" noEditPoints="1"/>
          </p:cNvSpPr>
          <p:nvPr/>
        </p:nvSpPr>
        <p:spPr bwMode="auto">
          <a:xfrm>
            <a:off x="6057468" y="3924689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234"/>
          <p:cNvSpPr>
            <a:spLocks noChangeAspect="1"/>
          </p:cNvSpPr>
          <p:nvPr/>
        </p:nvSpPr>
        <p:spPr bwMode="auto">
          <a:xfrm>
            <a:off x="3763788" y="4296073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1725" y="4865648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4836267" y="4847948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7920" y="451965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083457" y="3884099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5110" y="355580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6867059" y="4371202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712" y="4042907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E74738"/>
                </a:solidFill>
              </a:rPr>
              <a:t>TEXT HERE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cxnSp>
        <p:nvCxnSpPr>
          <p:cNvPr id="3" name="直接连接符 1"/>
          <p:cNvCxnSpPr/>
          <p:nvPr/>
        </p:nvCxnSpPr>
        <p:spPr>
          <a:xfrm>
            <a:off x="742234" y="2207121"/>
            <a:ext cx="10709120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74893" y="1632525"/>
            <a:ext cx="1149196" cy="1149196"/>
            <a:chOff x="4074893" y="1632525"/>
            <a:chExt cx="1149196" cy="1149196"/>
          </a:xfrm>
        </p:grpSpPr>
        <p:sp>
          <p:nvSpPr>
            <p:cNvPr id="5" name="椭圆 4"/>
            <p:cNvSpPr/>
            <p:nvPr/>
          </p:nvSpPr>
          <p:spPr>
            <a:xfrm>
              <a:off x="407489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B7C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6" name="Group 44"/>
            <p:cNvGrpSpPr>
              <a:grpSpLocks noChangeAspect="1"/>
            </p:cNvGrpSpPr>
            <p:nvPr/>
          </p:nvGrpSpPr>
          <p:grpSpPr bwMode="auto">
            <a:xfrm>
              <a:off x="4363461" y="1929359"/>
              <a:ext cx="572059" cy="555525"/>
              <a:chOff x="3202" y="1607"/>
              <a:chExt cx="1730" cy="1680"/>
            </a:xfrm>
            <a:solidFill>
              <a:srgbClr val="1E3240"/>
            </a:solidFill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8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864111" y="1632525"/>
            <a:ext cx="1149196" cy="1149196"/>
            <a:chOff x="9864111" y="1632525"/>
            <a:chExt cx="1149196" cy="1149196"/>
          </a:xfrm>
        </p:grpSpPr>
        <p:sp>
          <p:nvSpPr>
            <p:cNvPr id="11" name="椭圆 10"/>
            <p:cNvSpPr/>
            <p:nvPr/>
          </p:nvSpPr>
          <p:spPr>
            <a:xfrm>
              <a:off x="9864111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2" name="Group 58"/>
            <p:cNvGrpSpPr>
              <a:grpSpLocks noChangeAspect="1"/>
            </p:cNvGrpSpPr>
            <p:nvPr/>
          </p:nvGrpSpPr>
          <p:grpSpPr bwMode="auto">
            <a:xfrm>
              <a:off x="10208767" y="1930579"/>
              <a:ext cx="459884" cy="553085"/>
              <a:chOff x="4372" y="1753"/>
              <a:chExt cx="676" cy="813"/>
            </a:xfrm>
            <a:solidFill>
              <a:srgbClr val="1E3240"/>
            </a:solidFill>
          </p:grpSpPr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4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5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969503" y="1632525"/>
            <a:ext cx="1149196" cy="1149196"/>
            <a:chOff x="6969503" y="1632525"/>
            <a:chExt cx="1149196" cy="1149196"/>
          </a:xfrm>
        </p:grpSpPr>
        <p:sp>
          <p:nvSpPr>
            <p:cNvPr id="17" name="椭圆 16"/>
            <p:cNvSpPr/>
            <p:nvPr/>
          </p:nvSpPr>
          <p:spPr>
            <a:xfrm>
              <a:off x="696950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74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8" name="组合 34"/>
            <p:cNvGrpSpPr>
              <a:grpSpLocks noChangeAspect="1"/>
            </p:cNvGrpSpPr>
            <p:nvPr/>
          </p:nvGrpSpPr>
          <p:grpSpPr>
            <a:xfrm>
              <a:off x="7231335" y="1930579"/>
              <a:ext cx="625532" cy="553085"/>
              <a:chOff x="3676115" y="1160462"/>
              <a:chExt cx="5659574" cy="5004107"/>
            </a:xfrm>
            <a:solidFill>
              <a:srgbClr val="1E3240"/>
            </a:solidFill>
          </p:grpSpPr>
          <p:sp>
            <p:nvSpPr>
              <p:cNvPr id="19" name="任意多边形 35"/>
              <p:cNvSpPr/>
              <p:nvPr/>
            </p:nvSpPr>
            <p:spPr>
              <a:xfrm>
                <a:off x="3676115" y="2915504"/>
                <a:ext cx="4433135" cy="3249065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8000000">
                <a:off x="4361123" y="1903929"/>
                <a:ext cx="2151747" cy="6648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任意多边形 37"/>
              <p:cNvSpPr/>
              <p:nvPr/>
            </p:nvSpPr>
            <p:spPr>
              <a:xfrm rot="3600000" flipH="1">
                <a:off x="6549512" y="1435724"/>
                <a:ext cx="1070472" cy="664814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2" name="任意多边形 38"/>
              <p:cNvSpPr/>
              <p:nvPr/>
            </p:nvSpPr>
            <p:spPr>
              <a:xfrm>
                <a:off x="6834073" y="2304949"/>
                <a:ext cx="2501616" cy="2501616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180284" y="1632525"/>
            <a:ext cx="1149196" cy="1149196"/>
            <a:chOff x="1180284" y="1632525"/>
            <a:chExt cx="1149196" cy="1149196"/>
          </a:xfrm>
        </p:grpSpPr>
        <p:sp>
          <p:nvSpPr>
            <p:cNvPr id="24" name="椭圆 23"/>
            <p:cNvSpPr/>
            <p:nvPr/>
          </p:nvSpPr>
          <p:spPr>
            <a:xfrm>
              <a:off x="1180284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8DF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1468656" y="1929361"/>
              <a:ext cx="572452" cy="555524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rgbClr val="1E32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/>
            </a:p>
          </p:txBody>
        </p:sp>
      </p:grpSp>
      <p:sp>
        <p:nvSpPr>
          <p:cNvPr id="26" name="矩形 55"/>
          <p:cNvSpPr/>
          <p:nvPr/>
        </p:nvSpPr>
        <p:spPr>
          <a:xfrm>
            <a:off x="692439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7" name="直接连接符 84"/>
          <p:cNvCxnSpPr/>
          <p:nvPr/>
        </p:nvCxnSpPr>
        <p:spPr>
          <a:xfrm>
            <a:off x="786905" y="4624717"/>
            <a:ext cx="2372483" cy="0"/>
          </a:xfrm>
          <a:prstGeom prst="line">
            <a:avLst/>
          </a:prstGeom>
          <a:ln w="38100" cmpd="sng">
            <a:solidFill>
              <a:srgbClr val="F8D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9"/>
          <p:cNvSpPr/>
          <p:nvPr/>
        </p:nvSpPr>
        <p:spPr>
          <a:xfrm>
            <a:off x="786905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D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0" name="Group 60"/>
          <p:cNvGrpSpPr/>
          <p:nvPr/>
        </p:nvGrpSpPr>
        <p:grpSpPr>
          <a:xfrm>
            <a:off x="877125" y="4899738"/>
            <a:ext cx="463188" cy="548388"/>
            <a:chOff x="1375885" y="1198807"/>
            <a:chExt cx="1009650" cy="1195367"/>
          </a:xfrm>
          <a:solidFill>
            <a:srgbClr val="F8DF46"/>
          </a:solidFill>
        </p:grpSpPr>
        <p:grpSp>
          <p:nvGrpSpPr>
            <p:cNvPr id="31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32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66307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1149" y="3462035"/>
            <a:ext cx="1826141" cy="338554"/>
          </a:xfrm>
          <a:prstGeom prst="rect">
            <a:avLst/>
          </a:prstGeom>
          <a:solidFill>
            <a:srgbClr val="FBEC85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E2E2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2E2E2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9" name="矩形 55"/>
          <p:cNvSpPr/>
          <p:nvPr/>
        </p:nvSpPr>
        <p:spPr>
          <a:xfrm>
            <a:off x="346115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40" name="直接连接符 156"/>
          <p:cNvCxnSpPr/>
          <p:nvPr/>
        </p:nvCxnSpPr>
        <p:spPr>
          <a:xfrm>
            <a:off x="3555622" y="4624717"/>
            <a:ext cx="2372483" cy="0"/>
          </a:xfrm>
          <a:prstGeom prst="line">
            <a:avLst/>
          </a:prstGeom>
          <a:ln w="38100" cmpd="sng">
            <a:solidFill>
              <a:srgbClr val="B7C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9"/>
          <p:cNvSpPr/>
          <p:nvPr/>
        </p:nvSpPr>
        <p:spPr>
          <a:xfrm>
            <a:off x="355562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7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4" name="Group 61"/>
          <p:cNvGrpSpPr/>
          <p:nvPr/>
        </p:nvGrpSpPr>
        <p:grpSpPr>
          <a:xfrm>
            <a:off x="3645843" y="4899738"/>
            <a:ext cx="463188" cy="522908"/>
            <a:chOff x="1368786" y="1195986"/>
            <a:chExt cx="1009650" cy="1139826"/>
          </a:xfrm>
          <a:solidFill>
            <a:srgbClr val="FFC000"/>
          </a:solidFill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643423" y="1195986"/>
              <a:ext cx="460375" cy="598488"/>
            </a:xfrm>
            <a:custGeom>
              <a:avLst/>
              <a:gdLst>
                <a:gd name="T0" fmla="*/ 41 w 122"/>
                <a:gd name="T1" fmla="*/ 4 h 159"/>
                <a:gd name="T2" fmla="*/ 97 w 122"/>
                <a:gd name="T3" fmla="*/ 12 h 159"/>
                <a:gd name="T4" fmla="*/ 120 w 122"/>
                <a:gd name="T5" fmla="*/ 58 h 159"/>
                <a:gd name="T6" fmla="*/ 121 w 122"/>
                <a:gd name="T7" fmla="*/ 94 h 159"/>
                <a:gd name="T8" fmla="*/ 103 w 122"/>
                <a:gd name="T9" fmla="*/ 126 h 159"/>
                <a:gd name="T10" fmla="*/ 63 w 122"/>
                <a:gd name="T11" fmla="*/ 157 h 159"/>
                <a:gd name="T12" fmla="*/ 19 w 122"/>
                <a:gd name="T13" fmla="*/ 126 h 159"/>
                <a:gd name="T14" fmla="*/ 1 w 122"/>
                <a:gd name="T15" fmla="*/ 94 h 159"/>
                <a:gd name="T16" fmla="*/ 3 w 122"/>
                <a:gd name="T17" fmla="*/ 46 h 159"/>
                <a:gd name="T18" fmla="*/ 41 w 122"/>
                <a:gd name="T19" fmla="*/ 4 h 159"/>
                <a:gd name="T20" fmla="*/ 19 w 122"/>
                <a:gd name="T21" fmla="*/ 80 h 159"/>
                <a:gd name="T22" fmla="*/ 41 w 122"/>
                <a:gd name="T23" fmla="*/ 136 h 159"/>
                <a:gd name="T24" fmla="*/ 77 w 122"/>
                <a:gd name="T25" fmla="*/ 140 h 159"/>
                <a:gd name="T26" fmla="*/ 104 w 122"/>
                <a:gd name="T27" fmla="*/ 73 h 159"/>
                <a:gd name="T28" fmla="*/ 79 w 122"/>
                <a:gd name="T29" fmla="*/ 54 h 159"/>
                <a:gd name="T30" fmla="*/ 19 w 122"/>
                <a:gd name="T31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1368786" y="1753199"/>
              <a:ext cx="1009650" cy="582613"/>
            </a:xfrm>
            <a:custGeom>
              <a:avLst/>
              <a:gdLst>
                <a:gd name="T0" fmla="*/ 51 w 268"/>
                <a:gd name="T1" fmla="*/ 17 h 155"/>
                <a:gd name="T2" fmla="*/ 92 w 268"/>
                <a:gd name="T3" fmla="*/ 0 h 155"/>
                <a:gd name="T4" fmla="*/ 98 w 268"/>
                <a:gd name="T5" fmla="*/ 10 h 155"/>
                <a:gd name="T6" fmla="*/ 89 w 268"/>
                <a:gd name="T7" fmla="*/ 16 h 155"/>
                <a:gd name="T8" fmla="*/ 122 w 268"/>
                <a:gd name="T9" fmla="*/ 130 h 155"/>
                <a:gd name="T10" fmla="*/ 127 w 268"/>
                <a:gd name="T11" fmla="*/ 55 h 155"/>
                <a:gd name="T12" fmla="*/ 142 w 268"/>
                <a:gd name="T13" fmla="*/ 54 h 155"/>
                <a:gd name="T14" fmla="*/ 146 w 268"/>
                <a:gd name="T15" fmla="*/ 130 h 155"/>
                <a:gd name="T16" fmla="*/ 180 w 268"/>
                <a:gd name="T17" fmla="*/ 16 h 155"/>
                <a:gd name="T18" fmla="*/ 175 w 268"/>
                <a:gd name="T19" fmla="*/ 1 h 155"/>
                <a:gd name="T20" fmla="*/ 239 w 268"/>
                <a:gd name="T21" fmla="*/ 35 h 155"/>
                <a:gd name="T22" fmla="*/ 265 w 268"/>
                <a:gd name="T23" fmla="*/ 114 h 155"/>
                <a:gd name="T24" fmla="*/ 220 w 268"/>
                <a:gd name="T25" fmla="*/ 133 h 155"/>
                <a:gd name="T26" fmla="*/ 124 w 268"/>
                <a:gd name="T27" fmla="*/ 154 h 155"/>
                <a:gd name="T28" fmla="*/ 50 w 268"/>
                <a:gd name="T29" fmla="*/ 133 h 155"/>
                <a:gd name="T30" fmla="*/ 3 w 268"/>
                <a:gd name="T31" fmla="*/ 110 h 155"/>
                <a:gd name="T32" fmla="*/ 51 w 268"/>
                <a:gd name="T33" fmla="*/ 17 h 155"/>
                <a:gd name="T34" fmla="*/ 167 w 268"/>
                <a:gd name="T35" fmla="*/ 107 h 155"/>
                <a:gd name="T36" fmla="*/ 170 w 268"/>
                <a:gd name="T37" fmla="*/ 113 h 155"/>
                <a:gd name="T38" fmla="*/ 205 w 268"/>
                <a:gd name="T39" fmla="*/ 109 h 155"/>
                <a:gd name="T40" fmla="*/ 213 w 268"/>
                <a:gd name="T41" fmla="*/ 100 h 155"/>
                <a:gd name="T42" fmla="*/ 167 w 268"/>
                <a:gd name="T43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16461" y="1850036"/>
              <a:ext cx="117475" cy="87313"/>
            </a:xfrm>
            <a:custGeom>
              <a:avLst/>
              <a:gdLst>
                <a:gd name="T0" fmla="*/ 4 w 31"/>
                <a:gd name="T1" fmla="*/ 3 h 23"/>
                <a:gd name="T2" fmla="*/ 26 w 31"/>
                <a:gd name="T3" fmla="*/ 3 h 23"/>
                <a:gd name="T4" fmla="*/ 24 w 31"/>
                <a:gd name="T5" fmla="*/ 23 h 23"/>
                <a:gd name="T6" fmla="*/ 6 w 31"/>
                <a:gd name="T7" fmla="*/ 23 h 23"/>
                <a:gd name="T8" fmla="*/ 4 w 31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5" name="Freeform 62"/>
          <p:cNvSpPr/>
          <p:nvPr/>
        </p:nvSpPr>
        <p:spPr>
          <a:xfrm>
            <a:off x="3660765" y="5362850"/>
            <a:ext cx="433343" cy="85276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B7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文本框 48"/>
          <p:cNvSpPr txBox="1"/>
          <p:nvPr/>
        </p:nvSpPr>
        <p:spPr>
          <a:xfrm>
            <a:off x="423502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9867" y="3462035"/>
            <a:ext cx="1826141" cy="338554"/>
          </a:xfrm>
          <a:prstGeom prst="rect">
            <a:avLst/>
          </a:prstGeom>
          <a:solidFill>
            <a:srgbClr val="B7C340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55"/>
          <p:cNvSpPr/>
          <p:nvPr/>
        </p:nvSpPr>
        <p:spPr>
          <a:xfrm>
            <a:off x="6254798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53" name="直接连接符 186"/>
          <p:cNvCxnSpPr/>
          <p:nvPr/>
        </p:nvCxnSpPr>
        <p:spPr>
          <a:xfrm>
            <a:off x="6349263" y="4624717"/>
            <a:ext cx="2372483" cy="0"/>
          </a:xfrm>
          <a:prstGeom prst="line">
            <a:avLst/>
          </a:prstGeom>
          <a:ln w="38100" cmpd="sng">
            <a:solidFill>
              <a:srgbClr val="E747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6349264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7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6" name="Group 60"/>
          <p:cNvGrpSpPr/>
          <p:nvPr/>
        </p:nvGrpSpPr>
        <p:grpSpPr>
          <a:xfrm>
            <a:off x="6439484" y="4899738"/>
            <a:ext cx="463188" cy="548388"/>
            <a:chOff x="1375885" y="1198807"/>
            <a:chExt cx="1009650" cy="1195367"/>
          </a:xfrm>
          <a:solidFill>
            <a:srgbClr val="E74738"/>
          </a:solidFill>
        </p:grpSpPr>
        <p:grpSp>
          <p:nvGrpSpPr>
            <p:cNvPr id="57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58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028666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53508" y="3462035"/>
            <a:ext cx="1826141" cy="338554"/>
          </a:xfrm>
          <a:prstGeom prst="rect">
            <a:avLst/>
          </a:prstGeom>
          <a:solidFill>
            <a:srgbClr val="E74738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55"/>
          <p:cNvSpPr/>
          <p:nvPr/>
        </p:nvSpPr>
        <p:spPr>
          <a:xfrm>
            <a:off x="906963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66" name="直接连接符 199"/>
          <p:cNvCxnSpPr/>
          <p:nvPr/>
        </p:nvCxnSpPr>
        <p:spPr>
          <a:xfrm>
            <a:off x="9164102" y="4624717"/>
            <a:ext cx="2372483" cy="0"/>
          </a:xfrm>
          <a:prstGeom prst="line">
            <a:avLst/>
          </a:prstGeom>
          <a:ln w="38100" cmpd="sng">
            <a:solidFill>
              <a:srgbClr val="2E2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916410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69" name="Group 60"/>
          <p:cNvGrpSpPr/>
          <p:nvPr/>
        </p:nvGrpSpPr>
        <p:grpSpPr>
          <a:xfrm>
            <a:off x="9254323" y="4899738"/>
            <a:ext cx="463188" cy="548388"/>
            <a:chOff x="1375885" y="1198807"/>
            <a:chExt cx="1009650" cy="1195367"/>
          </a:xfrm>
          <a:solidFill>
            <a:srgbClr val="2E2E2E"/>
          </a:solidFill>
        </p:grpSpPr>
        <p:grpSp>
          <p:nvGrpSpPr>
            <p:cNvPr id="70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71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84350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68347" y="3462035"/>
            <a:ext cx="1826141" cy="338554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133" dirty="0">
                <a:solidFill>
                  <a:srgbClr val="2E2E2E"/>
                </a:solidFill>
              </a:rPr>
              <a:t>微</a:t>
            </a:r>
            <a:r>
              <a:rPr kumimoji="1" lang="zh-CN" altLang="en-US" sz="2133" dirty="0" smtClean="0">
                <a:solidFill>
                  <a:srgbClr val="2E2E2E"/>
                </a:solidFill>
              </a:rPr>
              <a:t>信圈：</a:t>
            </a:r>
            <a:endParaRPr kumimoji="1" lang="en-US" altLang="zh-CN" sz="2133" dirty="0" smtClean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7-07_TicinoMogno_EN-AU9505258816_1920x1080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32" y="150675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90368" y="3993232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>
                <a:solidFill>
                  <a:srgbClr val="2E2E2E"/>
                </a:solidFill>
              </a:rPr>
              <a:t>R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edis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32" y="3638079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3932171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49495" y="4669746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05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0" name="直线连接符 17"/>
          <p:cNvCxnSpPr/>
          <p:nvPr/>
        </p:nvCxnSpPr>
        <p:spPr>
          <a:xfrm>
            <a:off x="7471420" y="4978199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57942" y="6067388"/>
            <a:ext cx="1802097" cy="57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57942" y="5807861"/>
            <a:ext cx="3937756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maven </a:t>
            </a:r>
            <a:r>
              <a:rPr lang="en-US" altLang="zh-CN" sz="2133" b="1" dirty="0" err="1" smtClean="0">
                <a:solidFill>
                  <a:srgbClr val="2E2E2E"/>
                </a:solidFill>
              </a:rPr>
              <a:t>git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 </a:t>
            </a:r>
            <a:r>
              <a:rPr lang="en-US" altLang="zh-CN" sz="2133" b="1" dirty="0">
                <a:solidFill>
                  <a:srgbClr val="2E2E2E"/>
                </a:solidFill>
              </a:rPr>
              <a:t>java8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86958" y="565940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 smtClean="0">
                <a:solidFill>
                  <a:srgbClr val="2E2E2E"/>
                </a:solidFill>
              </a:rPr>
              <a:t>06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28" name="直线连接符 17"/>
          <p:cNvCxnSpPr/>
          <p:nvPr/>
        </p:nvCxnSpPr>
        <p:spPr>
          <a:xfrm>
            <a:off x="7491748" y="587742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790367" y="4939587"/>
            <a:ext cx="1802097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err="1" smtClean="0">
                <a:solidFill>
                  <a:srgbClr val="2E2E2E"/>
                </a:solidFill>
              </a:rPr>
              <a:t>Mq</a:t>
            </a:r>
            <a:r>
              <a:rPr lang="en-US" altLang="zh-CN" sz="2133" b="1" dirty="0" smtClean="0">
                <a:solidFill>
                  <a:srgbClr val="2E2E2E"/>
                </a:solidFill>
              </a:rPr>
              <a:t> 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4634</TotalTime>
  <Words>1022</Words>
  <Application>Microsoft Office PowerPoint</Application>
  <PresentationFormat>自定义</PresentationFormat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HelveticaNeueLT Pro 67 MdCn</vt:lpstr>
      <vt:lpstr>HelveticaNeueLT Pro 67 MdCnO</vt:lpstr>
      <vt:lpstr>Hiragino Sans GB W3</vt:lpstr>
      <vt:lpstr>News Gothic MT</vt:lpstr>
      <vt:lpstr>微软雅黑</vt:lpstr>
      <vt:lpstr>Arial</vt:lpstr>
      <vt:lpstr>Century Gothic</vt:lpstr>
      <vt:lpstr>Segoe UI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李军良</cp:lastModifiedBy>
  <cp:revision>112</cp:revision>
  <dcterms:created xsi:type="dcterms:W3CDTF">2010-04-12T23:12:02Z</dcterms:created>
  <dcterms:modified xsi:type="dcterms:W3CDTF">2018-04-07T07:36:48Z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