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5" r:id="rId5"/>
    <p:sldId id="261" r:id="rId6"/>
    <p:sldId id="260" r:id="rId7"/>
    <p:sldId id="256" r:id="rId8"/>
    <p:sldId id="269" r:id="rId9"/>
    <p:sldId id="270" r:id="rId10"/>
    <p:sldId id="274" r:id="rId11"/>
    <p:sldId id="257" r:id="rId12"/>
    <p:sldId id="281" r:id="rId13"/>
    <p:sldId id="282" r:id="rId14"/>
    <p:sldId id="258" r:id="rId15"/>
    <p:sldId id="284" r:id="rId16"/>
    <p:sldId id="285" r:id="rId17"/>
    <p:sldId id="286" r:id="rId18"/>
    <p:sldId id="259" r:id="rId19"/>
    <p:sldId id="279" r:id="rId20"/>
    <p:sldId id="268" r:id="rId21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3A1C"/>
    <a:srgbClr val="F8DF46"/>
    <a:srgbClr val="2E2E2E"/>
    <a:srgbClr val="FEBF41"/>
    <a:srgbClr val="E74738"/>
    <a:srgbClr val="B7C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246" y="25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B7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74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EB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6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30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86" r:id="rId7"/>
    <p:sldLayoutId id="2147493487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0472" y="0"/>
            <a:ext cx="649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000000"/>
                </a:solidFill>
              </a:rPr>
              <a:t>李军良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|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权益开发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2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TWO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Starter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2639" y="1323832"/>
            <a:ext cx="94195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提供丰富的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帮助开发人员快速集成功能，简单配置，开箱即用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jpa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-spring-boot-starter</a:t>
            </a:r>
          </a:p>
          <a:p>
            <a:r>
              <a:rPr lang="en-US" altLang="zh-CN" dirty="0" smtClean="0"/>
              <a:t>druid-spring-boot-starter</a:t>
            </a:r>
          </a:p>
          <a:p>
            <a:r>
              <a:rPr lang="en-US" altLang="zh-CN" dirty="0" smtClean="0"/>
              <a:t>spring-boot-starter-actuator</a:t>
            </a:r>
          </a:p>
          <a:p>
            <a:r>
              <a:rPr lang="en-US" altLang="zh-CN" dirty="0" smtClean="0"/>
              <a:t>spring-boot-starter-mail</a:t>
            </a:r>
          </a:p>
          <a:p>
            <a:r>
              <a:rPr lang="en-US" altLang="zh-CN" dirty="0" smtClean="0"/>
              <a:t>spring-boot-starter-test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thymeleaf</a:t>
            </a:r>
            <a:endParaRPr lang="en-US" altLang="zh-CN" dirty="0" smtClean="0"/>
          </a:p>
          <a:p>
            <a:r>
              <a:rPr lang="en-US" altLang="zh-CN" dirty="0"/>
              <a:t>spring-boot-starter-cache</a:t>
            </a:r>
            <a:endParaRPr lang="en-US" altLang="zh-CN" dirty="0" smtClean="0"/>
          </a:p>
          <a:p>
            <a:r>
              <a:rPr lang="en-US" altLang="zh-CN" dirty="0" smtClean="0"/>
              <a:t>spring-cloud-starter</a:t>
            </a:r>
          </a:p>
          <a:p>
            <a:r>
              <a:rPr lang="en-US" altLang="zh-CN" dirty="0" smtClean="0"/>
              <a:t>spring-boot-starter-web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amqp</a:t>
            </a:r>
            <a:endParaRPr lang="en-US" altLang="zh-CN" dirty="0" smtClean="0"/>
          </a:p>
          <a:p>
            <a:r>
              <a:rPr lang="en-US" altLang="zh-CN" dirty="0"/>
              <a:t>spring-boot-starter-data-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E747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03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6503" y="4376593"/>
            <a:ext cx="3620867" cy="219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Docker </a:t>
            </a:r>
            <a:r>
              <a:rPr kumimoji="1" lang="zh-CN" altLang="en-US" sz="1333" dirty="0">
                <a:solidFill>
                  <a:srgbClr val="2E2E2E"/>
                </a:solidFill>
              </a:rPr>
              <a:t>属于 </a:t>
            </a:r>
            <a:r>
              <a:rPr kumimoji="1" lang="en-US" altLang="zh-CN" sz="1333" dirty="0">
                <a:solidFill>
                  <a:srgbClr val="2E2E2E"/>
                </a:solidFill>
              </a:rPr>
              <a:t>Linux </a:t>
            </a:r>
            <a:r>
              <a:rPr kumimoji="1" lang="zh-CN" altLang="en-US" sz="1333" dirty="0">
                <a:solidFill>
                  <a:srgbClr val="2E2E2E"/>
                </a:solidFill>
              </a:rPr>
              <a:t>容器的一种封装，提供简单易用的容器使用接口。它是目前最流行的 </a:t>
            </a:r>
            <a:r>
              <a:rPr kumimoji="1" lang="en-US" altLang="zh-CN" sz="1333" dirty="0">
                <a:solidFill>
                  <a:srgbClr val="2E2E2E"/>
                </a:solidFill>
              </a:rPr>
              <a:t>Linux </a:t>
            </a:r>
            <a:r>
              <a:rPr kumimoji="1" lang="zh-CN" altLang="en-US" sz="1333" dirty="0">
                <a:solidFill>
                  <a:srgbClr val="2E2E2E"/>
                </a:solidFill>
              </a:rPr>
              <a:t>容器解决方案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。</a:t>
            </a:r>
            <a:endParaRPr kumimoji="1" lang="zh-CN" altLang="en-US" sz="1333" dirty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Docker </a:t>
            </a:r>
            <a:r>
              <a:rPr kumimoji="1" lang="zh-CN" altLang="en-US" sz="1333" dirty="0">
                <a:solidFill>
                  <a:srgbClr val="2E2E2E"/>
                </a:solidFill>
              </a:rPr>
              <a:t>将应用程序与该程序的依赖，打包在一个文件里面。运行这个文件，就会生成一个虚拟容器。程序在这个虚拟容器里运行，就好像在真实的物理机上运行一样。有了 </a:t>
            </a:r>
            <a:r>
              <a:rPr kumimoji="1" lang="en-US" altLang="zh-CN" sz="1333" dirty="0">
                <a:solidFill>
                  <a:srgbClr val="2E2E2E"/>
                </a:solidFill>
              </a:rPr>
              <a:t>Docker</a:t>
            </a:r>
            <a:r>
              <a:rPr kumimoji="1" lang="zh-CN" altLang="en-US" sz="1333" dirty="0">
                <a:solidFill>
                  <a:srgbClr val="2E2E2E"/>
                </a:solidFill>
              </a:rPr>
              <a:t>，就不用担心环境问题。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390124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Docker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lang="en-US" altLang="zh-CN" dirty="0"/>
              <a:t> </a:t>
            </a:r>
            <a:r>
              <a:rPr lang="zh-CN" altLang="en-US" dirty="0" smtClean="0"/>
              <a:t> 简介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5900" y="3047149"/>
            <a:ext cx="121270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Docker </a:t>
            </a:r>
            <a:r>
              <a:rPr lang="zh-CN" altLang="en-US" sz="2000" dirty="0"/>
              <a:t>的主要用途，目前有三大类。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）提供一次性的环境。</a:t>
            </a:r>
            <a:r>
              <a:rPr lang="zh-CN" altLang="en-US" sz="2000" dirty="0"/>
              <a:t>比如，本地测试他人的软件、持续集成的时候提供单元测试和构建的环境。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）提供弹性的云服务。</a:t>
            </a:r>
            <a:r>
              <a:rPr lang="zh-CN" altLang="en-US" sz="2000" dirty="0"/>
              <a:t>因为 </a:t>
            </a:r>
            <a:r>
              <a:rPr lang="en-US" altLang="zh-CN" sz="2000" dirty="0"/>
              <a:t>Docker </a:t>
            </a:r>
            <a:r>
              <a:rPr lang="zh-CN" altLang="en-US" sz="2000" dirty="0"/>
              <a:t>容器可以随开随关，很适合动态扩容和缩容。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）组建微服务架构</a:t>
            </a:r>
            <a:r>
              <a:rPr lang="zh-CN" altLang="en-US" sz="2000" b="1" dirty="0" smtClean="0"/>
              <a:t>。</a:t>
            </a:r>
            <a:r>
              <a:rPr lang="zh-CN" altLang="en-US" sz="2000" dirty="0" smtClean="0"/>
              <a:t>通过多个容器，一台机器可以跑多个服务，因此在本机就可以模拟出微服务架构。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1" name="AutoShape 2" descr="http://www.ruanyifeng.com/blogimg/asset/2018/bg20180209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4" descr="http://www.ruanyifeng.com/blogimg/asset/2018/bg201802090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04" y="0"/>
            <a:ext cx="2341684" cy="117084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82575" y="4842587"/>
            <a:ext cx="10459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Docker </a:t>
            </a:r>
            <a:r>
              <a:rPr lang="zh-CN" altLang="en-US" sz="1800" dirty="0"/>
              <a:t>是一个开源的商业产品，有两个版本：社区版（</a:t>
            </a:r>
            <a:r>
              <a:rPr lang="en-US" altLang="zh-CN" sz="1800" dirty="0"/>
              <a:t>Community Edition</a:t>
            </a:r>
            <a:r>
              <a:rPr lang="zh-CN" altLang="en-US" sz="1800" dirty="0"/>
              <a:t>，缩写为 </a:t>
            </a:r>
            <a:r>
              <a:rPr lang="en-US" altLang="zh-CN" sz="1800" dirty="0"/>
              <a:t>CE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和</a:t>
            </a:r>
            <a:r>
              <a:rPr lang="zh-CN" altLang="en-US" sz="1800" dirty="0"/>
              <a:t>企业版（</a:t>
            </a:r>
            <a:r>
              <a:rPr lang="en-US" altLang="zh-CN" sz="1800" dirty="0"/>
              <a:t>Enterprise Edition</a:t>
            </a:r>
            <a:r>
              <a:rPr lang="zh-CN" altLang="en-US" sz="1800" dirty="0"/>
              <a:t>，缩写为 </a:t>
            </a:r>
            <a:r>
              <a:rPr lang="en-US" altLang="zh-CN" sz="1800" dirty="0"/>
              <a:t>EE</a:t>
            </a:r>
            <a:r>
              <a:rPr lang="zh-CN" altLang="en-US" sz="1800" dirty="0"/>
              <a:t>）。企业版包含了一些收费服务，个人开发者一般用不到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下面</a:t>
            </a:r>
            <a:r>
              <a:rPr lang="zh-CN" altLang="en-US" sz="1800" dirty="0"/>
              <a:t>的介绍都针对社区版。</a:t>
            </a:r>
          </a:p>
          <a:p>
            <a:r>
              <a:rPr lang="en-US" altLang="zh-CN" sz="1800" dirty="0"/>
              <a:t>Docker CE </a:t>
            </a:r>
            <a:r>
              <a:rPr lang="zh-CN" altLang="en-US" sz="1800" dirty="0"/>
              <a:t>的安装请参考官方文档。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https://docs.docker.com/install/linux/docker-ce/centos/</a:t>
            </a:r>
            <a:endParaRPr lang="zh-CN" alt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1757" y="1198684"/>
            <a:ext cx="986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灵活：即使是最复杂的应用程序也可以装箱。</a:t>
            </a:r>
          </a:p>
          <a:p>
            <a:r>
              <a:rPr lang="zh-CN" altLang="en-US" sz="1800" dirty="0"/>
              <a:t>轻量级：容器利用并共享主机内核。</a:t>
            </a:r>
          </a:p>
          <a:p>
            <a:r>
              <a:rPr lang="zh-CN" altLang="en-US" sz="1800" dirty="0"/>
              <a:t>可互换：您可以即时部署更新和升级。</a:t>
            </a:r>
          </a:p>
          <a:p>
            <a:r>
              <a:rPr lang="zh-CN" altLang="en-US" sz="1800" dirty="0"/>
              <a:t>便携式：您可以在本地构建，部署到云中并在任何地方运行。</a:t>
            </a:r>
          </a:p>
          <a:p>
            <a:r>
              <a:rPr lang="zh-CN" altLang="en-US" sz="1800" dirty="0"/>
              <a:t>可扩展性：您可以增加和自动分发容器副本。</a:t>
            </a:r>
          </a:p>
          <a:p>
            <a:r>
              <a:rPr lang="zh-CN" altLang="en-US" sz="1800" dirty="0"/>
              <a:t>可堆叠：您可以垂直堆叠服务并即时堆叠服务。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329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THREE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基础部分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092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(Containers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637762" y="2840682"/>
            <a:ext cx="25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(Images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6" name="文本框 205"/>
          <p:cNvSpPr txBox="1"/>
          <p:nvPr/>
        </p:nvSpPr>
        <p:spPr>
          <a:xfrm>
            <a:off x="603932" y="461456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(Repository)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4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THREE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基础部分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092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(Containers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637762" y="2840682"/>
            <a:ext cx="25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(Images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6" name="文本框 205"/>
          <p:cNvSpPr txBox="1"/>
          <p:nvPr/>
        </p:nvSpPr>
        <p:spPr>
          <a:xfrm>
            <a:off x="603932" y="461456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(Repository)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EBF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04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550424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b="1" dirty="0">
                <a:solidFill>
                  <a:srgbClr val="2E2E2E"/>
                </a:solidFill>
              </a:rPr>
              <a:t>阶段计划</a:t>
            </a: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</p:spTree>
    <p:extLst>
      <p:ext uri="{BB962C8B-B14F-4D97-AF65-F5344CB8AC3E}">
        <p14:creationId xmlns:p14="http://schemas.microsoft.com/office/powerpoint/2010/main" val="32150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9396" y="3048658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rgbClr val="F8DF46"/>
                </a:solidFill>
              </a:rPr>
              <a:t>THANK YOU!</a:t>
            </a:r>
            <a:endParaRPr kumimoji="1" lang="zh-CN" altLang="en-US" sz="7200" b="1" dirty="0">
              <a:solidFill>
                <a:srgbClr val="F8DF4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1163475"/>
            <a:ext cx="1747677" cy="1747677"/>
          </a:xfrm>
          <a:prstGeom prst="ellipse">
            <a:avLst/>
          </a:prstGeom>
          <a:noFill/>
          <a:ln>
            <a:solidFill>
              <a:srgbClr val="F8DF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8DF46"/>
                </a:solidFill>
              </a:rPr>
              <a:t>LOGO</a:t>
            </a:r>
            <a:r>
              <a:rPr kumimoji="1" lang="zh-CN" altLang="en-US" dirty="0">
                <a:solidFill>
                  <a:srgbClr val="F8DF46"/>
                </a:solidFill>
              </a:rPr>
              <a:t> </a:t>
            </a:r>
            <a:r>
              <a:rPr kumimoji="1" lang="en-US" altLang="zh-CN" dirty="0">
                <a:solidFill>
                  <a:srgbClr val="F8DF46"/>
                </a:solidFill>
              </a:rPr>
              <a:t>HERE</a:t>
            </a:r>
            <a:endParaRPr kumimoji="1" lang="zh-CN" altLang="en-US" dirty="0">
              <a:solidFill>
                <a:srgbClr val="F8DF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62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2017" y="2180256"/>
            <a:ext cx="8718069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33" dirty="0">
                <a:solidFill>
                  <a:srgbClr val="2E2E2E"/>
                </a:solidFill>
              </a:rPr>
              <a:t>微</a:t>
            </a:r>
            <a:r>
              <a:rPr kumimoji="1" lang="zh-CN" altLang="en-US" sz="2133" dirty="0" smtClean="0">
                <a:solidFill>
                  <a:srgbClr val="2E2E2E"/>
                </a:solidFill>
              </a:rPr>
              <a:t>信圈：</a:t>
            </a:r>
            <a:endParaRPr kumimoji="1" lang="en-US" altLang="zh-CN" sz="2133" dirty="0" smtClean="0">
              <a:solidFill>
                <a:srgbClr val="2E2E2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397" y="1504245"/>
            <a:ext cx="713677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“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7350" y="3282767"/>
            <a:ext cx="109821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”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2014-07-07_TicinoMogno_EN-AU9505258816_1920x1080副本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4"/>
          <a:stretch/>
        </p:blipFill>
        <p:spPr>
          <a:xfrm>
            <a:off x="794" y="0"/>
            <a:ext cx="578583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2E2E2E"/>
                </a:solidFill>
              </a:rPr>
              <a:t>CONTENTS</a:t>
            </a:r>
            <a:r>
              <a:rPr kumimoji="1" lang="zh-CN" altLang="en-US" sz="4267" b="1" dirty="0">
                <a:solidFill>
                  <a:srgbClr val="2E2E2E"/>
                </a:solidFill>
              </a:rPr>
              <a:t> 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2446" y="45264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01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8927" y="731727"/>
            <a:ext cx="3109529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133" b="1" dirty="0" smtClean="0">
                <a:solidFill>
                  <a:srgbClr val="2E2E2E"/>
                </a:solidFill>
              </a:rPr>
              <a:t>Spring Cloud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454725" y="6116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57942" y="1794035"/>
            <a:ext cx="175308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spring boot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032" y="150675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02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454725" y="17927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7942" y="2874791"/>
            <a:ext cx="1897996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smtClean="0">
                <a:solidFill>
                  <a:srgbClr val="2E2E2E"/>
                </a:solidFill>
              </a:rPr>
              <a:t>Docker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12032" y="265196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03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7471420" y="2858773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90368" y="3993232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>
                <a:solidFill>
                  <a:srgbClr val="2E2E2E"/>
                </a:solidFill>
              </a:rPr>
              <a:t>R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edis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2032" y="3638079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04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7454725" y="393217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49495" y="4669746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05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0" name="直线连接符 17"/>
          <p:cNvCxnSpPr/>
          <p:nvPr/>
        </p:nvCxnSpPr>
        <p:spPr>
          <a:xfrm>
            <a:off x="7471420" y="4978199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57942" y="6067388"/>
            <a:ext cx="1802097" cy="57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57942" y="5807861"/>
            <a:ext cx="3937756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maven 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git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 </a:t>
            </a:r>
            <a:r>
              <a:rPr lang="en-US" altLang="zh-CN" sz="2133" b="1" dirty="0">
                <a:solidFill>
                  <a:srgbClr val="2E2E2E"/>
                </a:solidFill>
              </a:rPr>
              <a:t>java8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86958" y="565940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06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8" name="直线连接符 17"/>
          <p:cNvCxnSpPr/>
          <p:nvPr/>
        </p:nvCxnSpPr>
        <p:spPr>
          <a:xfrm>
            <a:off x="7491748" y="587742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790367" y="4939587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 smtClean="0">
                <a:solidFill>
                  <a:srgbClr val="2E2E2E"/>
                </a:solidFill>
              </a:rPr>
              <a:t>Mq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01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677" y="4532559"/>
            <a:ext cx="3620867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E2E2E"/>
                </a:solidFill>
              </a:rPr>
              <a:t>Spring Cloud</a:t>
            </a:r>
            <a:r>
              <a:rPr kumimoji="1" lang="zh-CN" altLang="en-US" sz="1600" dirty="0">
                <a:solidFill>
                  <a:srgbClr val="2E2E2E"/>
                </a:solidFill>
              </a:rPr>
              <a:t>为开发人员提供了快速构建分布式系统中一些常见模式的工具（例如配置管理，服务发现，断路器，智能路由，微代理，控制总线）。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258952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Spring cloud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6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3" y="381024"/>
            <a:ext cx="2831307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蓝图</a:t>
            </a:r>
          </a:p>
        </p:txBody>
      </p:sp>
      <p:pic>
        <p:nvPicPr>
          <p:cNvPr id="1026" name="Picture 2" descr="http://www.shangyang.me/2017/05/02/spring-cloud-usage-1-guidlines/blue-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0" y="1084800"/>
            <a:ext cx="6250960" cy="55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629400" y="1386378"/>
            <a:ext cx="520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如图，通过两个微服务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描绘了一个最简单的 </a:t>
            </a:r>
            <a:r>
              <a:rPr lang="en-US" altLang="zh-CN" dirty="0"/>
              <a:t>Spring Cloud </a:t>
            </a:r>
            <a:r>
              <a:rPr lang="zh-CN" altLang="en-US" dirty="0"/>
              <a:t>的基础架构模型，从该模型中，我们可以清楚的看到微服务应用是如何通过 </a:t>
            </a:r>
            <a:r>
              <a:rPr lang="en-US" altLang="zh-CN" dirty="0"/>
              <a:t>Spring Cloud </a:t>
            </a:r>
            <a:r>
              <a:rPr lang="zh-CN" altLang="en-US" dirty="0"/>
              <a:t>进行管理的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这里的流程是，用户通过 </a:t>
            </a:r>
            <a:r>
              <a:rPr lang="en-US" altLang="zh-CN" dirty="0"/>
              <a:t>ZUUL </a:t>
            </a:r>
            <a:r>
              <a:rPr lang="zh-CN" altLang="en-US" dirty="0"/>
              <a:t>发起对微服务 </a:t>
            </a:r>
            <a:r>
              <a:rPr lang="en-US" altLang="zh-CN" dirty="0"/>
              <a:t>A </a:t>
            </a:r>
            <a:r>
              <a:rPr lang="zh-CN" altLang="en-US" dirty="0"/>
              <a:t>的调用，然后微服务 </a:t>
            </a:r>
            <a:r>
              <a:rPr lang="en-US" altLang="zh-CN" dirty="0"/>
              <a:t>A </a:t>
            </a:r>
            <a:r>
              <a:rPr lang="zh-CN" altLang="en-US" dirty="0"/>
              <a:t>又通过 </a:t>
            </a:r>
            <a:r>
              <a:rPr lang="en-US" altLang="zh-CN" dirty="0"/>
              <a:t>Ribbon/Feign </a:t>
            </a:r>
            <a:r>
              <a:rPr lang="zh-CN" altLang="en-US" dirty="0"/>
              <a:t>发起对微服务 </a:t>
            </a:r>
            <a:r>
              <a:rPr lang="en-US" altLang="zh-CN" dirty="0"/>
              <a:t>B </a:t>
            </a:r>
            <a:r>
              <a:rPr lang="zh-CN" altLang="en-US" dirty="0"/>
              <a:t>的调用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sz="1600" dirty="0"/>
              <a:t>https://cloud.spring.io/spring-cloud-static/Dalston.SR5/single/spring-cloud.html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92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2927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 smtClean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377" y="1269242"/>
            <a:ext cx="106725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Eureka </a:t>
            </a:r>
            <a:r>
              <a:rPr lang="en-US" altLang="zh-CN" dirty="0"/>
              <a:t>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进行微服务的注册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Ribbon / Feign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实现微服务和微服务之间的接口发现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Ribbon</a:t>
            </a:r>
            <a:br>
              <a:rPr lang="en-US" altLang="zh-CN" dirty="0"/>
            </a:br>
            <a:r>
              <a:rPr lang="zh-CN" altLang="en-US" dirty="0"/>
              <a:t>服务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Feign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Ribbon</a:t>
            </a:r>
            <a:r>
              <a:rPr lang="zh-CN" altLang="en-US" dirty="0"/>
              <a:t>，根据远程接口动态实现可以进行远程调用的代理类</a:t>
            </a:r>
            <a:r>
              <a:rPr lang="en-US" altLang="zh-CN" dirty="0"/>
              <a:t>(</a:t>
            </a:r>
            <a:r>
              <a:rPr lang="zh-CN" altLang="en-US" dirty="0"/>
              <a:t>基于 </a:t>
            </a:r>
            <a:r>
              <a:rPr lang="en-US" altLang="zh-CN" dirty="0" err="1"/>
              <a:t>RestTemplate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Feign </a:t>
            </a:r>
            <a:r>
              <a:rPr lang="zh-CN" altLang="en-US" dirty="0"/>
              <a:t>引用了 </a:t>
            </a:r>
            <a:r>
              <a:rPr lang="en-US" altLang="zh-CN" dirty="0" err="1"/>
              <a:t>Hystric</a:t>
            </a:r>
            <a:r>
              <a:rPr lang="en-US" altLang="zh-CN" dirty="0"/>
              <a:t> </a:t>
            </a:r>
            <a:r>
              <a:rPr lang="zh-CN" altLang="en-US" dirty="0"/>
              <a:t>实现了熔断机制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Hystrix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断路器，当某个远程接口不可用的时候，迅速失败；而保证在高并发大批量访问的时候，不会因为某个接口不可用，而造成大量请求被阻塞而导致系统性能不稳定；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" y="503854"/>
            <a:ext cx="2810646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 	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394" y="1571009"/>
            <a:ext cx="113527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ZUUL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外部</a:t>
            </a:r>
            <a:r>
              <a:rPr lang="zh-CN" altLang="en-US" dirty="0"/>
              <a:t>应用访问 </a:t>
            </a:r>
            <a:r>
              <a:rPr lang="en-US" altLang="zh-CN" dirty="0"/>
              <a:t>Spring Cloud </a:t>
            </a:r>
            <a:r>
              <a:rPr lang="zh-CN" altLang="en-US" dirty="0"/>
              <a:t>内部微服务的入口，</a:t>
            </a:r>
            <a:r>
              <a:rPr lang="en-US" altLang="zh-CN" dirty="0"/>
              <a:t>ZUUL </a:t>
            </a:r>
            <a:r>
              <a:rPr lang="zh-CN" altLang="en-US" dirty="0"/>
              <a:t>主要提供认证、路由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   	 </a:t>
            </a:r>
            <a:r>
              <a:rPr lang="zh-CN" altLang="en-US" dirty="0" smtClean="0"/>
              <a:t>转发</a:t>
            </a:r>
            <a:r>
              <a:rPr lang="zh-CN" altLang="en-US" dirty="0"/>
              <a:t>等功能；</a:t>
            </a:r>
            <a:r>
              <a:rPr lang="en-US" altLang="zh-CN" dirty="0"/>
              <a:t>ZUUL </a:t>
            </a:r>
            <a:r>
              <a:rPr lang="zh-CN" altLang="en-US" dirty="0"/>
              <a:t>结合 </a:t>
            </a:r>
            <a:r>
              <a:rPr lang="en-US" altLang="zh-CN" dirty="0"/>
              <a:t>Eureka Server </a:t>
            </a:r>
            <a:r>
              <a:rPr lang="zh-CN" altLang="en-US" dirty="0"/>
              <a:t>来发现微服务的调用接口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Config</a:t>
            </a:r>
            <a:r>
              <a:rPr lang="en-US" altLang="zh-CN" dirty="0"/>
              <a:t> 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结合 </a:t>
            </a:r>
            <a:r>
              <a:rPr lang="en-US" altLang="zh-CN" dirty="0" err="1"/>
              <a:t>Git</a:t>
            </a:r>
            <a:r>
              <a:rPr lang="zh-CN" altLang="en-US" dirty="0"/>
              <a:t>，实现多个不同版本微服务的配置和部署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 </a:t>
            </a:r>
            <a:r>
              <a:rPr lang="en-US" altLang="zh-CN" dirty="0" err="1"/>
              <a:t>Config</a:t>
            </a:r>
            <a:r>
              <a:rPr lang="en-US" altLang="zh-CN" dirty="0"/>
              <a:t> Server </a:t>
            </a:r>
            <a:r>
              <a:rPr lang="zh-CN" altLang="en-US" dirty="0"/>
              <a:t>可以快速的部署不同版本的微服务应用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://github.com/Linda-Tan/spring-cloud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B7C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02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lang="zh-CN" altLang="en-US" sz="1333" dirty="0">
                <a:solidFill>
                  <a:srgbClr val="2E2E2E"/>
                </a:solidFill>
              </a:rPr>
              <a:t>是伴随着</a:t>
            </a:r>
            <a:r>
              <a:rPr lang="en-US" altLang="zh-CN" sz="1333" dirty="0">
                <a:solidFill>
                  <a:srgbClr val="2E2E2E"/>
                </a:solidFill>
              </a:rPr>
              <a:t>Spring4.0</a:t>
            </a:r>
            <a:r>
              <a:rPr lang="zh-CN" altLang="en-US" sz="1333" dirty="0">
                <a:solidFill>
                  <a:srgbClr val="2E2E2E"/>
                </a:solidFill>
              </a:rPr>
              <a:t>诞生的</a:t>
            </a:r>
            <a:r>
              <a:rPr lang="zh-CN" altLang="en-US" sz="1333" dirty="0" smtClean="0">
                <a:solidFill>
                  <a:srgbClr val="2E2E2E"/>
                </a:solidFill>
              </a:rPr>
              <a:t>；</a:t>
            </a:r>
            <a:endParaRPr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2E2E2E"/>
                </a:solidFill>
              </a:rPr>
              <a:t>从字面理解，</a:t>
            </a:r>
            <a:r>
              <a:rPr kumimoji="1" lang="en-US" altLang="zh-CN" sz="1333" dirty="0">
                <a:solidFill>
                  <a:srgbClr val="2E2E2E"/>
                </a:solidFill>
              </a:rPr>
              <a:t>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是引导的意思，因此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帮助开发者快速搭建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继承了原有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框架的优秀基因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Spring 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更多的是采用</a:t>
            </a:r>
            <a:r>
              <a:rPr kumimoji="1" lang="en-US" altLang="zh-CN" sz="1333" dirty="0">
                <a:solidFill>
                  <a:srgbClr val="2E2E2E"/>
                </a:solidFill>
              </a:rPr>
              <a:t>Java 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Config</a:t>
            </a:r>
            <a:r>
              <a:rPr kumimoji="1" lang="zh-CN" altLang="en-US" sz="1333" dirty="0">
                <a:solidFill>
                  <a:srgbClr val="2E2E2E"/>
                </a:solidFill>
              </a:rPr>
              <a:t>的方式，对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进行配置。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047355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>
                <a:solidFill>
                  <a:srgbClr val="2E2E2E"/>
                </a:solidFill>
              </a:rPr>
              <a:t>spring boot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TWO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主要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特点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6980" y="1705970"/>
            <a:ext cx="104268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创建独立的</a:t>
            </a:r>
            <a:r>
              <a:rPr lang="en-US" altLang="zh-CN" b="1" dirty="0"/>
              <a:t>Spring</a:t>
            </a:r>
            <a:r>
              <a:rPr lang="zh-CN" altLang="en-US" dirty="0" smtClean="0"/>
              <a:t>应用程序，就是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的加强版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直接嵌入</a:t>
            </a:r>
            <a:r>
              <a:rPr lang="en-US" altLang="zh-CN" dirty="0"/>
              <a:t>Tomcat</a:t>
            </a:r>
            <a:r>
              <a:rPr lang="zh-CN" altLang="en-US" dirty="0"/>
              <a:t>，</a:t>
            </a:r>
            <a:r>
              <a:rPr lang="en-US" altLang="zh-CN" dirty="0"/>
              <a:t>Jetty</a:t>
            </a:r>
            <a:r>
              <a:rPr lang="zh-CN" altLang="en-US" dirty="0"/>
              <a:t>或</a:t>
            </a:r>
            <a:r>
              <a:rPr lang="en-US" altLang="zh-CN" dirty="0"/>
              <a:t>Undertow</a:t>
            </a:r>
            <a:r>
              <a:rPr lang="zh-CN" altLang="en-US" dirty="0"/>
              <a:t>（无需部署</a:t>
            </a:r>
            <a:r>
              <a:rPr lang="en-US" altLang="zh-CN" dirty="0"/>
              <a:t>WAR</a:t>
            </a:r>
            <a:r>
              <a:rPr lang="zh-CN" altLang="en-US" dirty="0"/>
              <a:t>文件）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提供“初始”的</a:t>
            </a:r>
            <a:r>
              <a:rPr lang="en-US" altLang="zh-CN" dirty="0"/>
              <a:t>POM</a:t>
            </a:r>
            <a:r>
              <a:rPr lang="zh-CN" altLang="en-US" dirty="0"/>
              <a:t>文件内容，以简化</a:t>
            </a:r>
            <a:r>
              <a:rPr lang="en-US" altLang="zh-CN" dirty="0"/>
              <a:t>Maven</a:t>
            </a:r>
            <a:r>
              <a:rPr lang="zh-CN" altLang="en-US" dirty="0"/>
              <a:t>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尽可能时自动配置</a:t>
            </a:r>
            <a:r>
              <a:rPr lang="en-US" altLang="zh-CN" dirty="0"/>
              <a:t>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提供生产就绪的功能，如指标，健康检查和外部化配置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绝对无代码生成，也不需要</a:t>
            </a:r>
            <a:r>
              <a:rPr lang="en-US" altLang="zh-CN" dirty="0"/>
              <a:t>XML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78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663</TotalTime>
  <Words>760</Words>
  <Application>Microsoft Office PowerPoint</Application>
  <PresentationFormat>自定义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Tony</cp:lastModifiedBy>
  <cp:revision>107</cp:revision>
  <dcterms:created xsi:type="dcterms:W3CDTF">2010-04-12T23:12:02Z</dcterms:created>
  <dcterms:modified xsi:type="dcterms:W3CDTF">2018-04-02T01:13:55Z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