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74" r:id="rId5"/>
  </p:sldMasterIdLst>
  <p:sldIdLst>
    <p:sldId id="265" r:id="rId6"/>
    <p:sldId id="261" r:id="rId7"/>
    <p:sldId id="260" r:id="rId8"/>
    <p:sldId id="256" r:id="rId9"/>
    <p:sldId id="269" r:id="rId10"/>
    <p:sldId id="270" r:id="rId11"/>
    <p:sldId id="274" r:id="rId12"/>
    <p:sldId id="257" r:id="rId13"/>
    <p:sldId id="281" r:id="rId14"/>
    <p:sldId id="282" r:id="rId15"/>
    <p:sldId id="258" r:id="rId16"/>
    <p:sldId id="284" r:id="rId17"/>
    <p:sldId id="285" r:id="rId18"/>
    <p:sldId id="286" r:id="rId19"/>
    <p:sldId id="262" r:id="rId20"/>
    <p:sldId id="259" r:id="rId21"/>
    <p:sldId id="279" r:id="rId22"/>
    <p:sldId id="280" r:id="rId23"/>
    <p:sldId id="268" r:id="rId24"/>
    <p:sldId id="272" r:id="rId25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73A1C"/>
    <a:srgbClr val="F8DF46"/>
    <a:srgbClr val="2E2E2E"/>
    <a:srgbClr val="FEBF41"/>
    <a:srgbClr val="E74738"/>
    <a:srgbClr val="B7C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0" autoAdjust="0"/>
    <p:restoredTop sz="94646"/>
  </p:normalViewPr>
  <p:slideViewPr>
    <p:cSldViewPr snapToGrid="0" snapToObjects="1">
      <p:cViewPr>
        <p:scale>
          <a:sx n="100" d="100"/>
          <a:sy n="100" d="100"/>
        </p:scale>
        <p:origin x="564" y="27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产品1（附属列）</c:v>
                </c:pt>
              </c:strCache>
            </c:strRef>
          </c:tx>
          <c:spPr>
            <a:solidFill>
              <a:srgbClr val="FFFFFF"/>
            </a:solidFill>
            <a:ln>
              <a:solidFill>
                <a:srgbClr val="F8DF46"/>
              </a:solidFill>
            </a:ln>
          </c:spPr>
          <c:cat>
            <c:strRef>
              <c:f>Sheet1!$A$2:$A$8</c:f>
              <c:strCache>
                <c:ptCount val="7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</c:strCache>
            </c:strRef>
          </c:cat>
          <c:val>
            <c:numRef>
              <c:f>Sheet1!$C$2:$C$8</c:f>
              <c:numCache>
                <c:formatCode>g/"通""用""格""式"</c:formatCode>
                <c:ptCount val="7"/>
                <c:pt idx="0">
                  <c:v>40</c:v>
                </c:pt>
                <c:pt idx="1">
                  <c:v>30</c:v>
                </c:pt>
                <c:pt idx="2">
                  <c:v>25</c:v>
                </c:pt>
                <c:pt idx="3">
                  <c:v>10</c:v>
                </c:pt>
                <c:pt idx="4">
                  <c:v>26</c:v>
                </c:pt>
                <c:pt idx="5">
                  <c:v>33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62-423B-BE77-61802FE02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58052448"/>
        <c:axId val="1939914448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产品1（可修改）</c:v>
                </c:pt>
              </c:strCache>
            </c:strRef>
          </c:tx>
          <c:spPr>
            <a:ln w="28575">
              <a:solidFill>
                <a:srgbClr val="2E2E2E"/>
              </a:solidFill>
            </a:ln>
          </c:spPr>
          <c:marker>
            <c:symbol val="circle"/>
            <c:size val="11"/>
            <c:spPr>
              <a:solidFill>
                <a:schemeClr val="bg1"/>
              </a:solidFill>
              <a:ln w="28575">
                <a:solidFill>
                  <a:srgbClr val="2E2E2E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</c:strCache>
            </c:strRef>
          </c:cat>
          <c:val>
            <c:numRef>
              <c:f>Sheet1!$B$2:$B$8</c:f>
              <c:numCache>
                <c:formatCode>g/"通""用""格""式"</c:formatCode>
                <c:ptCount val="7"/>
                <c:pt idx="0">
                  <c:v>40</c:v>
                </c:pt>
                <c:pt idx="1">
                  <c:v>30</c:v>
                </c:pt>
                <c:pt idx="2">
                  <c:v>25</c:v>
                </c:pt>
                <c:pt idx="3">
                  <c:v>10</c:v>
                </c:pt>
                <c:pt idx="4">
                  <c:v>26</c:v>
                </c:pt>
                <c:pt idx="5">
                  <c:v>33</c:v>
                </c:pt>
                <c:pt idx="6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62-423B-BE77-61802FE02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58052448"/>
        <c:axId val="1939914448"/>
      </c:lineChart>
      <c:catAx>
        <c:axId val="-1958052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rgbClr val="FFFFFF"/>
                </a:solidFill>
              </a:defRPr>
            </a:pPr>
            <a:endParaRPr lang="zh-CN"/>
          </a:p>
        </c:txPr>
        <c:crossAx val="1939914448"/>
        <c:crosses val="autoZero"/>
        <c:auto val="1"/>
        <c:lblAlgn val="ctr"/>
        <c:lblOffset val="50"/>
        <c:noMultiLvlLbl val="0"/>
      </c:catAx>
      <c:valAx>
        <c:axId val="19399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g/&quot;通&quot;&quot;用&quot;&quot;格&quot;&quot;式&quot;" sourceLinked="1"/>
        <c:majorTickMark val="out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zh-CN"/>
          </a:p>
        </c:txPr>
        <c:crossAx val="-195805244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4460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09" y="4406901"/>
            <a:ext cx="1036455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209" y="2906713"/>
            <a:ext cx="1036455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58185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80" y="1200151"/>
            <a:ext cx="5385501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8407" y="1200151"/>
            <a:ext cx="5385501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5559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4639"/>
            <a:ext cx="10974229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79" y="1535113"/>
            <a:ext cx="5387619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79" y="2174875"/>
            <a:ext cx="53876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175" y="1535113"/>
            <a:ext cx="538973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175" y="2174875"/>
            <a:ext cx="53897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73609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82432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3017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2" y="273049"/>
            <a:ext cx="4011606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354" y="273052"/>
            <a:ext cx="6816554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82" y="1435102"/>
            <a:ext cx="401160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69810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028" y="4800600"/>
            <a:ext cx="7316153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028" y="612775"/>
            <a:ext cx="7316153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028" y="5367338"/>
            <a:ext cx="7316153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74152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23192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351" y="206375"/>
            <a:ext cx="2743557" cy="4387851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09680" y="206375"/>
            <a:ext cx="8027445" cy="4387851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5345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23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F8D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23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B7C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23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E74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23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FEB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69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75302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81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519" y="2130426"/>
            <a:ext cx="1036455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038" y="3886200"/>
            <a:ext cx="853551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4078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86" r:id="rId7"/>
    <p:sldLayoutId id="2147493487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80" y="274639"/>
            <a:ext cx="109742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600201"/>
            <a:ext cx="109742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79" y="6356351"/>
            <a:ext cx="2845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143" y="6356351"/>
            <a:ext cx="38613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8738" y="6356351"/>
            <a:ext cx="2845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4605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5" r:id="rId1"/>
    <p:sldLayoutId id="2147493476" r:id="rId2"/>
    <p:sldLayoutId id="2147493477" r:id="rId3"/>
    <p:sldLayoutId id="2147493478" r:id="rId4"/>
    <p:sldLayoutId id="2147493479" r:id="rId5"/>
    <p:sldLayoutId id="2147493480" r:id="rId6"/>
    <p:sldLayoutId id="2147493481" r:id="rId7"/>
    <p:sldLayoutId id="2147493482" r:id="rId8"/>
    <p:sldLayoutId id="2147493483" r:id="rId9"/>
    <p:sldLayoutId id="2147493484" r:id="rId10"/>
    <p:sldLayoutId id="2147493485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88" y="0"/>
            <a:ext cx="12192000" cy="6858000"/>
          </a:xfrm>
          <a:prstGeom prst="rect">
            <a:avLst/>
          </a:prstGeom>
          <a:solidFill>
            <a:srgbClr val="000000">
              <a:alpha val="6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" name="梯形 1"/>
          <p:cNvSpPr/>
          <p:nvPr/>
        </p:nvSpPr>
        <p:spPr>
          <a:xfrm flipV="1">
            <a:off x="1912683" y="0"/>
            <a:ext cx="8368225" cy="601824"/>
          </a:xfrm>
          <a:prstGeom prst="trapezoid">
            <a:avLst/>
          </a:prstGeom>
          <a:solidFill>
            <a:srgbClr val="F8DF4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rgbClr val="F8DF46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50472" y="0"/>
            <a:ext cx="6490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>
                <a:solidFill>
                  <a:srgbClr val="000000"/>
                </a:solidFill>
              </a:rPr>
              <a:t>李军良</a:t>
            </a:r>
            <a:r>
              <a:rPr kumimoji="1" lang="en-US" altLang="zh-CN" sz="3200" b="1" dirty="0" smtClean="0">
                <a:solidFill>
                  <a:srgbClr val="000000"/>
                </a:solidFill>
              </a:rPr>
              <a:t>|</a:t>
            </a:r>
            <a:r>
              <a:rPr kumimoji="1" lang="zh-CN" altLang="en-US" sz="3200" b="1" dirty="0" smtClean="0">
                <a:solidFill>
                  <a:srgbClr val="000000"/>
                </a:solidFill>
              </a:rPr>
              <a:t>权益开发</a:t>
            </a:r>
            <a:endParaRPr kumimoji="1" lang="zh-CN" alt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528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3" y="503854"/>
            <a:ext cx="3456443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TWO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 smtClean="0">
                <a:solidFill>
                  <a:srgbClr val="2E2E2E"/>
                </a:solidFill>
              </a:rPr>
              <a:t>Starter</a:t>
            </a:r>
            <a:endParaRPr kumimoji="1" lang="zh-CN" altLang="en-US" sz="2667" b="1" dirty="0">
              <a:solidFill>
                <a:srgbClr val="2E2E2E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82639" y="1323832"/>
            <a:ext cx="941956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提供丰富的</a:t>
            </a:r>
            <a:r>
              <a:rPr lang="en-US" altLang="zh-CN" dirty="0" smtClean="0"/>
              <a:t>starter</a:t>
            </a:r>
            <a:r>
              <a:rPr lang="zh-CN" altLang="en-US" dirty="0" smtClean="0"/>
              <a:t>帮助开发人员快速集成功能，简单配置，开箱即用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r>
              <a:rPr lang="en-US" altLang="zh-CN" dirty="0" smtClean="0"/>
              <a:t>spring-boot-starter-data-</a:t>
            </a:r>
            <a:r>
              <a:rPr lang="en-US" altLang="zh-CN" dirty="0" err="1" smtClean="0"/>
              <a:t>jpa</a:t>
            </a:r>
            <a:endParaRPr lang="en-US" altLang="zh-CN" dirty="0" smtClean="0"/>
          </a:p>
          <a:p>
            <a:r>
              <a:rPr lang="en-US" altLang="zh-CN" dirty="0" err="1" smtClean="0"/>
              <a:t>mybatis</a:t>
            </a:r>
            <a:r>
              <a:rPr lang="en-US" altLang="zh-CN" dirty="0" smtClean="0"/>
              <a:t>-spring-boot-starter</a:t>
            </a:r>
          </a:p>
          <a:p>
            <a:r>
              <a:rPr lang="en-US" altLang="zh-CN" dirty="0" smtClean="0"/>
              <a:t>druid-spring-boot-starter</a:t>
            </a:r>
          </a:p>
          <a:p>
            <a:r>
              <a:rPr lang="en-US" altLang="zh-CN" dirty="0" smtClean="0"/>
              <a:t>spring-boot-starter-actuator</a:t>
            </a:r>
          </a:p>
          <a:p>
            <a:r>
              <a:rPr lang="en-US" altLang="zh-CN" dirty="0" smtClean="0"/>
              <a:t>spring-boot-starter-mail</a:t>
            </a:r>
          </a:p>
          <a:p>
            <a:r>
              <a:rPr lang="en-US" altLang="zh-CN" dirty="0" smtClean="0"/>
              <a:t>spring-boot-starter-test</a:t>
            </a:r>
          </a:p>
          <a:p>
            <a:r>
              <a:rPr lang="en-US" altLang="zh-CN" dirty="0" smtClean="0"/>
              <a:t>spring-boot-starter-</a:t>
            </a:r>
            <a:r>
              <a:rPr lang="en-US" altLang="zh-CN" dirty="0" err="1" smtClean="0"/>
              <a:t>thymeleaf</a:t>
            </a:r>
            <a:endParaRPr lang="en-US" altLang="zh-CN" dirty="0" smtClean="0"/>
          </a:p>
          <a:p>
            <a:r>
              <a:rPr lang="en-US" altLang="zh-CN" dirty="0"/>
              <a:t>spring-boot-starter-cache</a:t>
            </a:r>
            <a:endParaRPr lang="en-US" altLang="zh-CN" dirty="0" smtClean="0"/>
          </a:p>
          <a:p>
            <a:r>
              <a:rPr lang="en-US" altLang="zh-CN" dirty="0" smtClean="0"/>
              <a:t>spring-cloud-starter</a:t>
            </a:r>
          </a:p>
          <a:p>
            <a:r>
              <a:rPr lang="en-US" altLang="zh-CN" dirty="0" smtClean="0"/>
              <a:t>spring-boot-starter-web</a:t>
            </a:r>
          </a:p>
          <a:p>
            <a:r>
              <a:rPr lang="en-US" altLang="zh-CN" dirty="0" smtClean="0"/>
              <a:t>spring-boot-starter-</a:t>
            </a:r>
            <a:r>
              <a:rPr lang="en-US" altLang="zh-CN" dirty="0" err="1" smtClean="0"/>
              <a:t>amqp</a:t>
            </a:r>
            <a:endParaRPr lang="en-US" altLang="zh-CN" dirty="0" smtClean="0"/>
          </a:p>
          <a:p>
            <a:r>
              <a:rPr lang="en-US" altLang="zh-CN" dirty="0"/>
              <a:t>spring-boot-starter-data-</a:t>
            </a:r>
            <a:r>
              <a:rPr lang="en-US" altLang="zh-CN" dirty="0" err="1"/>
              <a:t>redis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63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21079" y="2316376"/>
            <a:ext cx="4371716" cy="4541624"/>
          </a:xfrm>
          <a:prstGeom prst="rect">
            <a:avLst/>
          </a:prstGeom>
          <a:solidFill>
            <a:srgbClr val="E747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5586711" y="305760"/>
            <a:ext cx="4015843" cy="4195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666" b="1" dirty="0">
                <a:solidFill>
                  <a:schemeClr val="bg1"/>
                </a:solidFill>
              </a:rPr>
              <a:t>03</a:t>
            </a:r>
            <a:endParaRPr kumimoji="1" lang="zh-CN" altLang="en-US" sz="26666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6503" y="4376593"/>
            <a:ext cx="3620867" cy="219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2E2E2E"/>
                </a:solidFill>
              </a:rPr>
              <a:t>Docker </a:t>
            </a:r>
            <a:r>
              <a:rPr kumimoji="1" lang="zh-CN" altLang="en-US" sz="1333" dirty="0">
                <a:solidFill>
                  <a:srgbClr val="2E2E2E"/>
                </a:solidFill>
              </a:rPr>
              <a:t>属于 </a:t>
            </a:r>
            <a:r>
              <a:rPr kumimoji="1" lang="en-US" altLang="zh-CN" sz="1333" dirty="0">
                <a:solidFill>
                  <a:srgbClr val="2E2E2E"/>
                </a:solidFill>
              </a:rPr>
              <a:t>Linux </a:t>
            </a:r>
            <a:r>
              <a:rPr kumimoji="1" lang="zh-CN" altLang="en-US" sz="1333" dirty="0">
                <a:solidFill>
                  <a:srgbClr val="2E2E2E"/>
                </a:solidFill>
              </a:rPr>
              <a:t>容器的一种封装，提供简单易用的容器使用接口。它是目前最流行的 </a:t>
            </a:r>
            <a:r>
              <a:rPr kumimoji="1" lang="en-US" altLang="zh-CN" sz="1333" dirty="0">
                <a:solidFill>
                  <a:srgbClr val="2E2E2E"/>
                </a:solidFill>
              </a:rPr>
              <a:t>Linux </a:t>
            </a:r>
            <a:r>
              <a:rPr kumimoji="1" lang="zh-CN" altLang="en-US" sz="1333" dirty="0">
                <a:solidFill>
                  <a:srgbClr val="2E2E2E"/>
                </a:solidFill>
              </a:rPr>
              <a:t>容器解决方案</a:t>
            </a:r>
            <a:r>
              <a:rPr kumimoji="1" lang="zh-CN" altLang="en-US" sz="1333" dirty="0" smtClean="0">
                <a:solidFill>
                  <a:srgbClr val="2E2E2E"/>
                </a:solidFill>
              </a:rPr>
              <a:t>。</a:t>
            </a:r>
            <a:endParaRPr kumimoji="1" lang="zh-CN" altLang="en-US" sz="1333" dirty="0">
              <a:solidFill>
                <a:srgbClr val="2E2E2E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2E2E2E"/>
                </a:solidFill>
              </a:rPr>
              <a:t>Docker </a:t>
            </a:r>
            <a:r>
              <a:rPr kumimoji="1" lang="zh-CN" altLang="en-US" sz="1333" dirty="0">
                <a:solidFill>
                  <a:srgbClr val="2E2E2E"/>
                </a:solidFill>
              </a:rPr>
              <a:t>将应用程序与该程序的依赖，打包在一个文件里面。运行这个文件，就会生成一个虚拟容器。程序在这个虚拟容器里运行，就好像在真实的物理机上运行一样。有了 </a:t>
            </a:r>
            <a:r>
              <a:rPr kumimoji="1" lang="en-US" altLang="zh-CN" sz="1333" dirty="0">
                <a:solidFill>
                  <a:srgbClr val="2E2E2E"/>
                </a:solidFill>
              </a:rPr>
              <a:t>Docker</a:t>
            </a:r>
            <a:r>
              <a:rPr kumimoji="1" lang="zh-CN" altLang="en-US" sz="1333" dirty="0">
                <a:solidFill>
                  <a:srgbClr val="2E2E2E"/>
                </a:solidFill>
              </a:rPr>
              <a:t>，就不用担心环境问题。</a:t>
            </a:r>
            <a:endParaRPr kumimoji="1" lang="zh-CN" altLang="en-US" sz="1333" dirty="0">
              <a:solidFill>
                <a:srgbClr val="2E2E2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35677" y="3883425"/>
            <a:ext cx="1390124" cy="567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67" b="1" dirty="0" smtClean="0">
                <a:solidFill>
                  <a:srgbClr val="2E2E2E"/>
                </a:solidFill>
              </a:rPr>
              <a:t>Docker</a:t>
            </a:r>
            <a:endParaRPr lang="zh-CN" altLang="en-US" sz="2667" b="1" dirty="0">
              <a:solidFill>
                <a:srgbClr val="2E2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41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793" y="503854"/>
            <a:ext cx="35679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THREE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lang="en-US" altLang="zh-CN" dirty="0"/>
              <a:t> </a:t>
            </a:r>
            <a:r>
              <a:rPr lang="zh-CN" altLang="en-US" dirty="0" smtClean="0"/>
              <a:t> 简介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15900" y="3047149"/>
            <a:ext cx="121270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Docker </a:t>
            </a:r>
            <a:r>
              <a:rPr lang="zh-CN" altLang="en-US" sz="2000" dirty="0"/>
              <a:t>的主要用途，目前有三大类。</a:t>
            </a:r>
          </a:p>
          <a:p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）提供一次性的环境。</a:t>
            </a:r>
            <a:r>
              <a:rPr lang="zh-CN" altLang="en-US" sz="2000" dirty="0"/>
              <a:t>比如，本地测试他人的软件、持续集成的时候提供单元测试和构建的环境。</a:t>
            </a:r>
          </a:p>
          <a:p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）提供弹性的云服务。</a:t>
            </a:r>
            <a:r>
              <a:rPr lang="zh-CN" altLang="en-US" sz="2000" dirty="0"/>
              <a:t>因为 </a:t>
            </a:r>
            <a:r>
              <a:rPr lang="en-US" altLang="zh-CN" sz="2000" dirty="0"/>
              <a:t>Docker </a:t>
            </a:r>
            <a:r>
              <a:rPr lang="zh-CN" altLang="en-US" sz="2000" dirty="0"/>
              <a:t>容器可以随开随关，很适合动态扩容和缩容。</a:t>
            </a:r>
          </a:p>
          <a:p>
            <a:r>
              <a:rPr lang="zh-CN" altLang="en-US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）组建微服务架构</a:t>
            </a:r>
            <a:r>
              <a:rPr lang="zh-CN" altLang="en-US" sz="2000" b="1" dirty="0" smtClean="0"/>
              <a:t>。</a:t>
            </a:r>
            <a:r>
              <a:rPr lang="zh-CN" altLang="en-US" sz="2000" dirty="0" smtClean="0"/>
              <a:t>通过多个容器，一台机器可以跑多个服务，因此在本机就可以模拟出微服务架构。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21" name="AutoShape 2" descr="http://www.ruanyifeng.com/blogimg/asset/2018/bg201802090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AutoShape 4" descr="http://www.ruanyifeng.com/blogimg/asset/2018/bg2018020901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904" y="0"/>
            <a:ext cx="2341684" cy="1170842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82575" y="4842587"/>
            <a:ext cx="104599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Docker </a:t>
            </a:r>
            <a:r>
              <a:rPr lang="zh-CN" altLang="en-US" sz="1800" dirty="0"/>
              <a:t>是一个开源的商业产品，有两个版本：社区版（</a:t>
            </a:r>
            <a:r>
              <a:rPr lang="en-US" altLang="zh-CN" sz="1800" dirty="0"/>
              <a:t>Community Edition</a:t>
            </a:r>
            <a:r>
              <a:rPr lang="zh-CN" altLang="en-US" sz="1800" dirty="0"/>
              <a:t>，缩写为 </a:t>
            </a:r>
            <a:r>
              <a:rPr lang="en-US" altLang="zh-CN" sz="1800" dirty="0"/>
              <a:t>CE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zh-CN" altLang="en-US" sz="1800" dirty="0" smtClean="0"/>
              <a:t>和</a:t>
            </a:r>
            <a:r>
              <a:rPr lang="zh-CN" altLang="en-US" sz="1800" dirty="0"/>
              <a:t>企业版（</a:t>
            </a:r>
            <a:r>
              <a:rPr lang="en-US" altLang="zh-CN" sz="1800" dirty="0"/>
              <a:t>Enterprise Edition</a:t>
            </a:r>
            <a:r>
              <a:rPr lang="zh-CN" altLang="en-US" sz="1800" dirty="0"/>
              <a:t>，缩写为 </a:t>
            </a:r>
            <a:r>
              <a:rPr lang="en-US" altLang="zh-CN" sz="1800" dirty="0"/>
              <a:t>EE</a:t>
            </a:r>
            <a:r>
              <a:rPr lang="zh-CN" altLang="en-US" sz="1800" dirty="0"/>
              <a:t>）。企业版包含了一些收费服务，个人开发者一般用不到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 smtClean="0"/>
              <a:t>下面</a:t>
            </a:r>
            <a:r>
              <a:rPr lang="zh-CN" altLang="en-US" sz="1800" dirty="0"/>
              <a:t>的介绍都针对社区版。</a:t>
            </a:r>
          </a:p>
          <a:p>
            <a:r>
              <a:rPr lang="en-US" altLang="zh-CN" sz="1800" dirty="0"/>
              <a:t>Docker CE </a:t>
            </a:r>
            <a:r>
              <a:rPr lang="zh-CN" altLang="en-US" sz="1800" dirty="0"/>
              <a:t>的安装请参考官方文档。</a:t>
            </a:r>
          </a:p>
          <a:p>
            <a:endParaRPr lang="en-US" altLang="zh-CN" sz="1800" dirty="0" smtClean="0"/>
          </a:p>
          <a:p>
            <a:r>
              <a:rPr lang="en-US" altLang="zh-CN" sz="1800" dirty="0"/>
              <a:t>https://docs.docker.com/install/linux/docker-ce/centos/</a:t>
            </a:r>
            <a:endParaRPr lang="zh-CN" altLang="en-US" sz="1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81757" y="1198684"/>
            <a:ext cx="9861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灵活：即使是最复杂的应用程序也可以装箱。</a:t>
            </a:r>
          </a:p>
          <a:p>
            <a:r>
              <a:rPr lang="zh-CN" altLang="en-US" sz="1800" dirty="0"/>
              <a:t>轻量级：容器利用并共享主机内核。</a:t>
            </a:r>
          </a:p>
          <a:p>
            <a:r>
              <a:rPr lang="zh-CN" altLang="en-US" sz="1800" dirty="0"/>
              <a:t>可互换：您可以即时部署更新和升级。</a:t>
            </a:r>
          </a:p>
          <a:p>
            <a:r>
              <a:rPr lang="zh-CN" altLang="en-US" sz="1800" dirty="0"/>
              <a:t>便携式：您可以在本地构建，部署到云中并在任何地方运行。</a:t>
            </a:r>
          </a:p>
          <a:p>
            <a:r>
              <a:rPr lang="zh-CN" altLang="en-US" sz="1800" dirty="0"/>
              <a:t>可扩展性：您可以增加和自动分发容器副本。</a:t>
            </a:r>
          </a:p>
          <a:p>
            <a:r>
              <a:rPr lang="zh-CN" altLang="en-US" sz="1800" dirty="0"/>
              <a:t>可堆叠：您可以垂直堆叠服务并即时堆叠服务。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3295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249"/>
          <p:cNvSpPr txBox="1"/>
          <p:nvPr/>
        </p:nvSpPr>
        <p:spPr>
          <a:xfrm>
            <a:off x="7630099" y="1390198"/>
            <a:ext cx="87876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 defTabSz="1219170"/>
            <a:r>
              <a:rPr lang="en-US" altLang="zh-CN" sz="3200" b="1" dirty="0">
                <a:solidFill>
                  <a:srgbClr val="E74738"/>
                </a:solidFill>
                <a:ea typeface="微软雅黑"/>
              </a:rPr>
              <a:t>56</a:t>
            </a:r>
            <a:r>
              <a:rPr lang="en-US" altLang="zh-CN" sz="2133" b="1" dirty="0">
                <a:solidFill>
                  <a:srgbClr val="E74738"/>
                </a:solidFill>
                <a:ea typeface="微软雅黑"/>
              </a:rPr>
              <a:t>%</a:t>
            </a:r>
            <a:endParaRPr lang="zh-CN" altLang="en-US" sz="3200" b="1" dirty="0">
              <a:solidFill>
                <a:srgbClr val="E74738"/>
              </a:solidFill>
              <a:ea typeface="微软雅黑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793" y="503854"/>
            <a:ext cx="35679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 smtClean="0">
                <a:solidFill>
                  <a:srgbClr val="2E2E2E"/>
                </a:solidFill>
              </a:rPr>
              <a:t>THREE </a:t>
            </a:r>
            <a:r>
              <a:rPr kumimoji="1" lang="zh-CN" altLang="en-US" sz="2667" b="1" dirty="0" smtClean="0">
                <a:solidFill>
                  <a:srgbClr val="2E2E2E"/>
                </a:solidFill>
              </a:rPr>
              <a:t>基础部分</a:t>
            </a:r>
            <a:endParaRPr kumimoji="1" lang="zh-CN" altLang="en-US" sz="2667" b="1" dirty="0">
              <a:solidFill>
                <a:srgbClr val="2E2E2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3400" y="1220920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容器</a:t>
            </a:r>
            <a:r>
              <a:rPr lang="en-US" altLang="zh-CN" dirty="0" smtClean="0"/>
              <a:t>(Containers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4" name="文本框 203"/>
          <p:cNvSpPr txBox="1"/>
          <p:nvPr/>
        </p:nvSpPr>
        <p:spPr>
          <a:xfrm>
            <a:off x="637762" y="2840682"/>
            <a:ext cx="2581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镜像</a:t>
            </a:r>
            <a:r>
              <a:rPr lang="en-US" altLang="zh-CN" dirty="0" smtClean="0"/>
              <a:t>(Images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6" name="文本框 205"/>
          <p:cNvSpPr txBox="1"/>
          <p:nvPr/>
        </p:nvSpPr>
        <p:spPr>
          <a:xfrm>
            <a:off x="603932" y="4614564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en-US" dirty="0" smtClean="0"/>
              <a:t>仓库</a:t>
            </a:r>
            <a:r>
              <a:rPr lang="en-US" altLang="zh-CN" dirty="0" smtClean="0"/>
              <a:t>(Repository)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4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249"/>
          <p:cNvSpPr txBox="1"/>
          <p:nvPr/>
        </p:nvSpPr>
        <p:spPr>
          <a:xfrm>
            <a:off x="7630099" y="1390198"/>
            <a:ext cx="87876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 defTabSz="1219170"/>
            <a:r>
              <a:rPr lang="en-US" altLang="zh-CN" sz="3200" b="1" dirty="0">
                <a:solidFill>
                  <a:srgbClr val="E74738"/>
                </a:solidFill>
                <a:ea typeface="微软雅黑"/>
              </a:rPr>
              <a:t>56</a:t>
            </a:r>
            <a:r>
              <a:rPr lang="en-US" altLang="zh-CN" sz="2133" b="1" dirty="0">
                <a:solidFill>
                  <a:srgbClr val="E74738"/>
                </a:solidFill>
                <a:ea typeface="微软雅黑"/>
              </a:rPr>
              <a:t>%</a:t>
            </a:r>
            <a:endParaRPr lang="zh-CN" altLang="en-US" sz="3200" b="1" dirty="0">
              <a:solidFill>
                <a:srgbClr val="E74738"/>
              </a:solidFill>
              <a:ea typeface="微软雅黑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793" y="503854"/>
            <a:ext cx="35679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 smtClean="0">
                <a:solidFill>
                  <a:srgbClr val="2E2E2E"/>
                </a:solidFill>
              </a:rPr>
              <a:t>THREE </a:t>
            </a:r>
            <a:r>
              <a:rPr kumimoji="1" lang="zh-CN" altLang="en-US" sz="2667" b="1" dirty="0" smtClean="0">
                <a:solidFill>
                  <a:srgbClr val="2E2E2E"/>
                </a:solidFill>
              </a:rPr>
              <a:t>基础部分</a:t>
            </a:r>
            <a:endParaRPr kumimoji="1" lang="zh-CN" altLang="en-US" sz="2667" b="1" dirty="0">
              <a:solidFill>
                <a:srgbClr val="2E2E2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3400" y="1220920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容器</a:t>
            </a:r>
            <a:r>
              <a:rPr lang="en-US" altLang="zh-CN" dirty="0" smtClean="0"/>
              <a:t>(Containers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4" name="文本框 203"/>
          <p:cNvSpPr txBox="1"/>
          <p:nvPr/>
        </p:nvSpPr>
        <p:spPr>
          <a:xfrm>
            <a:off x="637762" y="2840682"/>
            <a:ext cx="2581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镜像</a:t>
            </a:r>
            <a:r>
              <a:rPr lang="en-US" altLang="zh-CN" dirty="0" smtClean="0"/>
              <a:t>(Images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6" name="文本框 205"/>
          <p:cNvSpPr txBox="1"/>
          <p:nvPr/>
        </p:nvSpPr>
        <p:spPr>
          <a:xfrm>
            <a:off x="603932" y="4614564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en-US" dirty="0" smtClean="0"/>
              <a:t>仓库</a:t>
            </a:r>
            <a:r>
              <a:rPr lang="en-US" altLang="zh-CN" dirty="0" smtClean="0"/>
              <a:t>(Repository)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4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64334" y="5158426"/>
            <a:ext cx="10011435" cy="118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点击此处添加文本信息</a:t>
            </a:r>
            <a:endParaRPr lang="en-US" altLang="zh-CN" sz="1333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333" dirty="0">
                <a:solidFill>
                  <a:schemeClr val="bg1"/>
                </a:solidFill>
              </a:rPr>
              <a:t>Excel</a:t>
            </a:r>
            <a:r>
              <a:rPr lang="zh-CN" altLang="en-US" sz="1333" dirty="0">
                <a:solidFill>
                  <a:schemeClr val="bg1"/>
                </a:solidFill>
              </a:rPr>
              <a:t>中对图表的数据信息进行编辑。点击图标，在屏幕上方的“图标布局”面板中可以对图表的标题、坐标轴、图例、数据标签、网格线、趋势线等进行编辑。</a:t>
            </a: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965300637"/>
              </p:ext>
            </p:extLst>
          </p:nvPr>
        </p:nvGraphicFramePr>
        <p:xfrm>
          <a:off x="1164334" y="1344205"/>
          <a:ext cx="9831048" cy="3307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/>
        </p:nvSpPr>
        <p:spPr>
          <a:xfrm>
            <a:off x="1259586" y="4785953"/>
            <a:ext cx="2351576" cy="3810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67" b="1" dirty="0">
                <a:solidFill>
                  <a:srgbClr val="2E2E2E"/>
                </a:solidFill>
              </a:rPr>
              <a:t>点击此处添加标题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3" y="503854"/>
            <a:ext cx="35679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THREE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经验教训</a:t>
            </a: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809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21079" y="2316376"/>
            <a:ext cx="4371716" cy="4541624"/>
          </a:xfrm>
          <a:prstGeom prst="rect">
            <a:avLst/>
          </a:prstGeom>
          <a:solidFill>
            <a:srgbClr val="FEBF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5586711" y="305760"/>
            <a:ext cx="4015843" cy="4195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666" b="1" dirty="0">
                <a:solidFill>
                  <a:schemeClr val="bg1"/>
                </a:solidFill>
              </a:rPr>
              <a:t>04</a:t>
            </a:r>
            <a:endParaRPr kumimoji="1" lang="zh-CN" altLang="en-US" sz="26666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35677" y="4532559"/>
            <a:ext cx="3620867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2E2E2E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2E2E2E"/>
                </a:solidFill>
              </a:rPr>
              <a:t>10</a:t>
            </a:r>
            <a:r>
              <a:rPr lang="zh-CN" altLang="en-US" sz="1333" dirty="0">
                <a:solidFill>
                  <a:srgbClr val="2E2E2E"/>
                </a:solidFill>
              </a:rPr>
              <a:t>号字，</a:t>
            </a:r>
            <a:r>
              <a:rPr lang="en-US" altLang="zh-CN" sz="1333" dirty="0">
                <a:solidFill>
                  <a:srgbClr val="2E2E2E"/>
                </a:solidFill>
              </a:rPr>
              <a:t>1.3</a:t>
            </a:r>
            <a:r>
              <a:rPr lang="zh-CN" altLang="en-US" sz="1333" dirty="0">
                <a:solidFill>
                  <a:srgbClr val="2E2E2E"/>
                </a:solidFill>
              </a:rPr>
              <a:t>倍字间距。</a:t>
            </a:r>
            <a:endParaRPr kumimoji="1" lang="zh-CN" altLang="en-US" sz="1333" dirty="0">
              <a:solidFill>
                <a:srgbClr val="2E2E2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35677" y="3883425"/>
            <a:ext cx="1550424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67" b="1" dirty="0">
                <a:solidFill>
                  <a:srgbClr val="2E2E2E"/>
                </a:solidFill>
              </a:rPr>
              <a:t>阶段计划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809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41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296260" y="215849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b="1" kern="0" dirty="0">
                <a:solidFill>
                  <a:srgbClr val="2E2E2E"/>
                </a:solidFill>
              </a:rPr>
              <a:t>2011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296260" y="2663081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b="1" kern="0" dirty="0">
                <a:solidFill>
                  <a:srgbClr val="E74738"/>
                </a:solidFill>
              </a:rPr>
              <a:t>2012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1296260" y="316766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b="1" kern="0" dirty="0">
                <a:solidFill>
                  <a:schemeClr val="accent3"/>
                </a:solidFill>
              </a:rPr>
              <a:t>2013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1296260" y="367224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b="1" kern="0" dirty="0">
                <a:solidFill>
                  <a:schemeClr val="bg1"/>
                </a:solidFill>
              </a:rPr>
              <a:t>2014</a:t>
            </a:r>
          </a:p>
        </p:txBody>
      </p:sp>
      <p:sp>
        <p:nvSpPr>
          <p:cNvPr id="6" name="任意多边形 7"/>
          <p:cNvSpPr/>
          <p:nvPr/>
        </p:nvSpPr>
        <p:spPr>
          <a:xfrm>
            <a:off x="2203605" y="2421756"/>
            <a:ext cx="8703624" cy="731121"/>
          </a:xfrm>
          <a:custGeom>
            <a:avLst/>
            <a:gdLst>
              <a:gd name="connsiteX0" fmla="*/ 0 w 5463823"/>
              <a:gd name="connsiteY0" fmla="*/ 0 h 1106311"/>
              <a:gd name="connsiteX1" fmla="*/ 5463823 w 5463823"/>
              <a:gd name="connsiteY1" fmla="*/ 0 h 1106311"/>
              <a:gd name="connsiteX2" fmla="*/ 5463823 w 5463823"/>
              <a:gd name="connsiteY2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58435 w 5463823"/>
              <a:gd name="connsiteY3" fmla="*/ 343402 h 1106311"/>
              <a:gd name="connsiteX4" fmla="*/ 5463823 w 5463823"/>
              <a:gd name="connsiteY4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4510 h 1110821"/>
              <a:gd name="connsiteX1" fmla="*/ 5170372 w 5463823"/>
              <a:gd name="connsiteY1" fmla="*/ 7420 h 1110821"/>
              <a:gd name="connsiteX2" fmla="*/ 5458435 w 5463823"/>
              <a:gd name="connsiteY2" fmla="*/ 347912 h 1110821"/>
              <a:gd name="connsiteX3" fmla="*/ 5463823 w 5463823"/>
              <a:gd name="connsiteY3" fmla="*/ 1110821 h 1110821"/>
              <a:gd name="connsiteX0" fmla="*/ 0 w 5463823"/>
              <a:gd name="connsiteY0" fmla="*/ 24676 h 1130987"/>
              <a:gd name="connsiteX1" fmla="*/ 5170372 w 5463823"/>
              <a:gd name="connsiteY1" fmla="*/ 27586 h 1130987"/>
              <a:gd name="connsiteX2" fmla="*/ 5458435 w 5463823"/>
              <a:gd name="connsiteY2" fmla="*/ 368078 h 1130987"/>
              <a:gd name="connsiteX3" fmla="*/ 5463823 w 5463823"/>
              <a:gd name="connsiteY3" fmla="*/ 1130987 h 1130987"/>
              <a:gd name="connsiteX0" fmla="*/ 0 w 5463823"/>
              <a:gd name="connsiteY0" fmla="*/ 14958 h 1121269"/>
              <a:gd name="connsiteX1" fmla="*/ 5170372 w 5463823"/>
              <a:gd name="connsiteY1" fmla="*/ 17868 h 1121269"/>
              <a:gd name="connsiteX2" fmla="*/ 5458435 w 5463823"/>
              <a:gd name="connsiteY2" fmla="*/ 358360 h 1121269"/>
              <a:gd name="connsiteX3" fmla="*/ 5463823 w 5463823"/>
              <a:gd name="connsiteY3" fmla="*/ 1121269 h 1121269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58435"/>
              <a:gd name="connsiteY0" fmla="*/ 0 h 1130865"/>
              <a:gd name="connsiteX1" fmla="*/ 5170372 w 5458435"/>
              <a:gd name="connsiteY1" fmla="*/ 2910 h 1130865"/>
              <a:gd name="connsiteX2" fmla="*/ 5458435 w 5458435"/>
              <a:gd name="connsiteY2" fmla="*/ 343402 h 1130865"/>
              <a:gd name="connsiteX3" fmla="*/ 5457592 w 5458435"/>
              <a:gd name="connsiteY3" fmla="*/ 1130865 h 113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8435" h="1130865">
                <a:moveTo>
                  <a:pt x="0" y="0"/>
                </a:moveTo>
                <a:lnTo>
                  <a:pt x="5170372" y="2910"/>
                </a:lnTo>
                <a:cubicBezTo>
                  <a:pt x="5464439" y="14915"/>
                  <a:pt x="5450359" y="-43470"/>
                  <a:pt x="5458435" y="343402"/>
                </a:cubicBezTo>
                <a:lnTo>
                  <a:pt x="5457592" y="1130865"/>
                </a:lnTo>
              </a:path>
            </a:pathLst>
          </a:custGeom>
          <a:noFill/>
          <a:ln w="19050" cap="flat" cmpd="sng" algn="ctr">
            <a:solidFill>
              <a:srgbClr val="2E2E2E"/>
            </a:solidFill>
            <a:prstDash val="sysDot"/>
            <a:tailEnd type="oval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7" name="任意多边形 8"/>
          <p:cNvSpPr/>
          <p:nvPr/>
        </p:nvSpPr>
        <p:spPr>
          <a:xfrm>
            <a:off x="2203606" y="2922729"/>
            <a:ext cx="6495025" cy="731121"/>
          </a:xfrm>
          <a:custGeom>
            <a:avLst/>
            <a:gdLst>
              <a:gd name="connsiteX0" fmla="*/ 0 w 5463823"/>
              <a:gd name="connsiteY0" fmla="*/ 0 h 1106311"/>
              <a:gd name="connsiteX1" fmla="*/ 5463823 w 5463823"/>
              <a:gd name="connsiteY1" fmla="*/ 0 h 1106311"/>
              <a:gd name="connsiteX2" fmla="*/ 5463823 w 5463823"/>
              <a:gd name="connsiteY2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58435 w 5463823"/>
              <a:gd name="connsiteY3" fmla="*/ 343402 h 1106311"/>
              <a:gd name="connsiteX4" fmla="*/ 5463823 w 5463823"/>
              <a:gd name="connsiteY4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4510 h 1110821"/>
              <a:gd name="connsiteX1" fmla="*/ 5170372 w 5463823"/>
              <a:gd name="connsiteY1" fmla="*/ 7420 h 1110821"/>
              <a:gd name="connsiteX2" fmla="*/ 5458435 w 5463823"/>
              <a:gd name="connsiteY2" fmla="*/ 347912 h 1110821"/>
              <a:gd name="connsiteX3" fmla="*/ 5463823 w 5463823"/>
              <a:gd name="connsiteY3" fmla="*/ 1110821 h 1110821"/>
              <a:gd name="connsiteX0" fmla="*/ 0 w 5463823"/>
              <a:gd name="connsiteY0" fmla="*/ 24676 h 1130987"/>
              <a:gd name="connsiteX1" fmla="*/ 5170372 w 5463823"/>
              <a:gd name="connsiteY1" fmla="*/ 27586 h 1130987"/>
              <a:gd name="connsiteX2" fmla="*/ 5458435 w 5463823"/>
              <a:gd name="connsiteY2" fmla="*/ 368078 h 1130987"/>
              <a:gd name="connsiteX3" fmla="*/ 5463823 w 5463823"/>
              <a:gd name="connsiteY3" fmla="*/ 1130987 h 1130987"/>
              <a:gd name="connsiteX0" fmla="*/ 0 w 5463823"/>
              <a:gd name="connsiteY0" fmla="*/ 14958 h 1121269"/>
              <a:gd name="connsiteX1" fmla="*/ 5170372 w 5463823"/>
              <a:gd name="connsiteY1" fmla="*/ 17868 h 1121269"/>
              <a:gd name="connsiteX2" fmla="*/ 5458435 w 5463823"/>
              <a:gd name="connsiteY2" fmla="*/ 358360 h 1121269"/>
              <a:gd name="connsiteX3" fmla="*/ 5463823 w 5463823"/>
              <a:gd name="connsiteY3" fmla="*/ 1121269 h 1121269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58435"/>
              <a:gd name="connsiteY0" fmla="*/ 0 h 1130865"/>
              <a:gd name="connsiteX1" fmla="*/ 5170372 w 5458435"/>
              <a:gd name="connsiteY1" fmla="*/ 2910 h 1130865"/>
              <a:gd name="connsiteX2" fmla="*/ 5458435 w 5458435"/>
              <a:gd name="connsiteY2" fmla="*/ 343402 h 1130865"/>
              <a:gd name="connsiteX3" fmla="*/ 5457592 w 5458435"/>
              <a:gd name="connsiteY3" fmla="*/ 1130865 h 113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8435" h="1130865">
                <a:moveTo>
                  <a:pt x="0" y="0"/>
                </a:moveTo>
                <a:lnTo>
                  <a:pt x="5170372" y="2910"/>
                </a:lnTo>
                <a:cubicBezTo>
                  <a:pt x="5464439" y="14915"/>
                  <a:pt x="5450359" y="-43470"/>
                  <a:pt x="5458435" y="343402"/>
                </a:cubicBezTo>
                <a:lnTo>
                  <a:pt x="5457592" y="1130865"/>
                </a:lnTo>
              </a:path>
            </a:pathLst>
          </a:custGeom>
          <a:noFill/>
          <a:ln w="19050" cap="flat" cmpd="sng" algn="ctr">
            <a:solidFill>
              <a:srgbClr val="E74738"/>
            </a:solidFill>
            <a:prstDash val="sysDot"/>
            <a:tailEnd type="oval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8" name="任意多边形 9"/>
          <p:cNvSpPr/>
          <p:nvPr/>
        </p:nvSpPr>
        <p:spPr>
          <a:xfrm>
            <a:off x="2203605" y="3411221"/>
            <a:ext cx="4469253" cy="731121"/>
          </a:xfrm>
          <a:custGeom>
            <a:avLst/>
            <a:gdLst>
              <a:gd name="connsiteX0" fmla="*/ 0 w 5463823"/>
              <a:gd name="connsiteY0" fmla="*/ 0 h 1106311"/>
              <a:gd name="connsiteX1" fmla="*/ 5463823 w 5463823"/>
              <a:gd name="connsiteY1" fmla="*/ 0 h 1106311"/>
              <a:gd name="connsiteX2" fmla="*/ 5463823 w 5463823"/>
              <a:gd name="connsiteY2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58435 w 5463823"/>
              <a:gd name="connsiteY3" fmla="*/ 343402 h 1106311"/>
              <a:gd name="connsiteX4" fmla="*/ 5463823 w 5463823"/>
              <a:gd name="connsiteY4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4510 h 1110821"/>
              <a:gd name="connsiteX1" fmla="*/ 5170372 w 5463823"/>
              <a:gd name="connsiteY1" fmla="*/ 7420 h 1110821"/>
              <a:gd name="connsiteX2" fmla="*/ 5458435 w 5463823"/>
              <a:gd name="connsiteY2" fmla="*/ 347912 h 1110821"/>
              <a:gd name="connsiteX3" fmla="*/ 5463823 w 5463823"/>
              <a:gd name="connsiteY3" fmla="*/ 1110821 h 1110821"/>
              <a:gd name="connsiteX0" fmla="*/ 0 w 5463823"/>
              <a:gd name="connsiteY0" fmla="*/ 24676 h 1130987"/>
              <a:gd name="connsiteX1" fmla="*/ 5170372 w 5463823"/>
              <a:gd name="connsiteY1" fmla="*/ 27586 h 1130987"/>
              <a:gd name="connsiteX2" fmla="*/ 5458435 w 5463823"/>
              <a:gd name="connsiteY2" fmla="*/ 368078 h 1130987"/>
              <a:gd name="connsiteX3" fmla="*/ 5463823 w 5463823"/>
              <a:gd name="connsiteY3" fmla="*/ 1130987 h 1130987"/>
              <a:gd name="connsiteX0" fmla="*/ 0 w 5463823"/>
              <a:gd name="connsiteY0" fmla="*/ 14958 h 1121269"/>
              <a:gd name="connsiteX1" fmla="*/ 5170372 w 5463823"/>
              <a:gd name="connsiteY1" fmla="*/ 17868 h 1121269"/>
              <a:gd name="connsiteX2" fmla="*/ 5458435 w 5463823"/>
              <a:gd name="connsiteY2" fmla="*/ 358360 h 1121269"/>
              <a:gd name="connsiteX3" fmla="*/ 5463823 w 5463823"/>
              <a:gd name="connsiteY3" fmla="*/ 1121269 h 1121269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58435"/>
              <a:gd name="connsiteY0" fmla="*/ 0 h 1130865"/>
              <a:gd name="connsiteX1" fmla="*/ 5170372 w 5458435"/>
              <a:gd name="connsiteY1" fmla="*/ 2910 h 1130865"/>
              <a:gd name="connsiteX2" fmla="*/ 5458435 w 5458435"/>
              <a:gd name="connsiteY2" fmla="*/ 343402 h 1130865"/>
              <a:gd name="connsiteX3" fmla="*/ 5457592 w 5458435"/>
              <a:gd name="connsiteY3" fmla="*/ 1130865 h 113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8435" h="1130865">
                <a:moveTo>
                  <a:pt x="0" y="0"/>
                </a:moveTo>
                <a:lnTo>
                  <a:pt x="5170372" y="2910"/>
                </a:lnTo>
                <a:cubicBezTo>
                  <a:pt x="5464439" y="14915"/>
                  <a:pt x="5450359" y="-43470"/>
                  <a:pt x="5458435" y="343402"/>
                </a:cubicBezTo>
                <a:lnTo>
                  <a:pt x="5457592" y="1130865"/>
                </a:lnTo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ysDot"/>
            <a:tailEnd type="oval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9" name="任意多边形 10"/>
          <p:cNvSpPr/>
          <p:nvPr/>
        </p:nvSpPr>
        <p:spPr>
          <a:xfrm>
            <a:off x="2203605" y="3871272"/>
            <a:ext cx="2164997" cy="731121"/>
          </a:xfrm>
          <a:custGeom>
            <a:avLst/>
            <a:gdLst>
              <a:gd name="connsiteX0" fmla="*/ 0 w 5463823"/>
              <a:gd name="connsiteY0" fmla="*/ 0 h 1106311"/>
              <a:gd name="connsiteX1" fmla="*/ 5463823 w 5463823"/>
              <a:gd name="connsiteY1" fmla="*/ 0 h 1106311"/>
              <a:gd name="connsiteX2" fmla="*/ 5463823 w 5463823"/>
              <a:gd name="connsiteY2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58435 w 5463823"/>
              <a:gd name="connsiteY3" fmla="*/ 343402 h 1106311"/>
              <a:gd name="connsiteX4" fmla="*/ 5463823 w 5463823"/>
              <a:gd name="connsiteY4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4510 h 1110821"/>
              <a:gd name="connsiteX1" fmla="*/ 5170372 w 5463823"/>
              <a:gd name="connsiteY1" fmla="*/ 7420 h 1110821"/>
              <a:gd name="connsiteX2" fmla="*/ 5458435 w 5463823"/>
              <a:gd name="connsiteY2" fmla="*/ 347912 h 1110821"/>
              <a:gd name="connsiteX3" fmla="*/ 5463823 w 5463823"/>
              <a:gd name="connsiteY3" fmla="*/ 1110821 h 1110821"/>
              <a:gd name="connsiteX0" fmla="*/ 0 w 5463823"/>
              <a:gd name="connsiteY0" fmla="*/ 24676 h 1130987"/>
              <a:gd name="connsiteX1" fmla="*/ 5170372 w 5463823"/>
              <a:gd name="connsiteY1" fmla="*/ 27586 h 1130987"/>
              <a:gd name="connsiteX2" fmla="*/ 5458435 w 5463823"/>
              <a:gd name="connsiteY2" fmla="*/ 368078 h 1130987"/>
              <a:gd name="connsiteX3" fmla="*/ 5463823 w 5463823"/>
              <a:gd name="connsiteY3" fmla="*/ 1130987 h 1130987"/>
              <a:gd name="connsiteX0" fmla="*/ 0 w 5463823"/>
              <a:gd name="connsiteY0" fmla="*/ 14958 h 1121269"/>
              <a:gd name="connsiteX1" fmla="*/ 5170372 w 5463823"/>
              <a:gd name="connsiteY1" fmla="*/ 17868 h 1121269"/>
              <a:gd name="connsiteX2" fmla="*/ 5458435 w 5463823"/>
              <a:gd name="connsiteY2" fmla="*/ 358360 h 1121269"/>
              <a:gd name="connsiteX3" fmla="*/ 5463823 w 5463823"/>
              <a:gd name="connsiteY3" fmla="*/ 1121269 h 1121269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58435"/>
              <a:gd name="connsiteY0" fmla="*/ 0 h 1130865"/>
              <a:gd name="connsiteX1" fmla="*/ 5170372 w 5458435"/>
              <a:gd name="connsiteY1" fmla="*/ 2910 h 1130865"/>
              <a:gd name="connsiteX2" fmla="*/ 5458435 w 5458435"/>
              <a:gd name="connsiteY2" fmla="*/ 343402 h 1130865"/>
              <a:gd name="connsiteX3" fmla="*/ 5457592 w 5458435"/>
              <a:gd name="connsiteY3" fmla="*/ 1130865 h 113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8435" h="1130865">
                <a:moveTo>
                  <a:pt x="0" y="0"/>
                </a:moveTo>
                <a:lnTo>
                  <a:pt x="5170372" y="2910"/>
                </a:lnTo>
                <a:cubicBezTo>
                  <a:pt x="5464439" y="14915"/>
                  <a:pt x="5450359" y="-43470"/>
                  <a:pt x="5458435" y="343402"/>
                </a:cubicBezTo>
                <a:lnTo>
                  <a:pt x="5457592" y="1130865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ysDot"/>
            <a:tailEnd type="oval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chemeClr val="bg1"/>
              </a:solidFill>
              <a:latin typeface="Arial"/>
              <a:ea typeface="微软雅黑"/>
            </a:endParaRPr>
          </a:p>
        </p:txBody>
      </p:sp>
      <p:sp>
        <p:nvSpPr>
          <p:cNvPr id="10" name="文本框 8"/>
          <p:cNvSpPr txBox="1"/>
          <p:nvPr/>
        </p:nvSpPr>
        <p:spPr>
          <a:xfrm>
            <a:off x="2530072" y="5193943"/>
            <a:ext cx="18766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/>
              <a:ea typeface="微软雅黑"/>
            </a:endParaRPr>
          </a:p>
        </p:txBody>
      </p:sp>
      <p:sp>
        <p:nvSpPr>
          <p:cNvPr id="11" name="Freeform 89"/>
          <p:cNvSpPr>
            <a:spLocks noChangeAspect="1" noEditPoints="1"/>
          </p:cNvSpPr>
          <p:nvPr/>
        </p:nvSpPr>
        <p:spPr bwMode="auto">
          <a:xfrm>
            <a:off x="10203058" y="2964689"/>
            <a:ext cx="598259" cy="480000"/>
          </a:xfrm>
          <a:custGeom>
            <a:avLst/>
            <a:gdLst>
              <a:gd name="T0" fmla="*/ 51 w 173"/>
              <a:gd name="T1" fmla="*/ 35 h 137"/>
              <a:gd name="T2" fmla="*/ 65 w 173"/>
              <a:gd name="T3" fmla="*/ 76 h 137"/>
              <a:gd name="T4" fmla="*/ 136 w 173"/>
              <a:gd name="T5" fmla="*/ 72 h 137"/>
              <a:gd name="T6" fmla="*/ 151 w 173"/>
              <a:gd name="T7" fmla="*/ 35 h 137"/>
              <a:gd name="T8" fmla="*/ 51 w 173"/>
              <a:gd name="T9" fmla="*/ 35 h 137"/>
              <a:gd name="T10" fmla="*/ 8 w 173"/>
              <a:gd name="T11" fmla="*/ 0 h 137"/>
              <a:gd name="T12" fmla="*/ 33 w 173"/>
              <a:gd name="T13" fmla="*/ 0 h 137"/>
              <a:gd name="T14" fmla="*/ 35 w 173"/>
              <a:gd name="T15" fmla="*/ 0 h 137"/>
              <a:gd name="T16" fmla="*/ 39 w 173"/>
              <a:gd name="T17" fmla="*/ 2 h 137"/>
              <a:gd name="T18" fmla="*/ 41 w 173"/>
              <a:gd name="T19" fmla="*/ 6 h 137"/>
              <a:gd name="T20" fmla="*/ 41 w 173"/>
              <a:gd name="T21" fmla="*/ 6 h 137"/>
              <a:gd name="T22" fmla="*/ 45 w 173"/>
              <a:gd name="T23" fmla="*/ 17 h 137"/>
              <a:gd name="T24" fmla="*/ 165 w 173"/>
              <a:gd name="T25" fmla="*/ 17 h 137"/>
              <a:gd name="T26" fmla="*/ 169 w 173"/>
              <a:gd name="T27" fmla="*/ 19 h 137"/>
              <a:gd name="T28" fmla="*/ 171 w 173"/>
              <a:gd name="T29" fmla="*/ 21 h 137"/>
              <a:gd name="T30" fmla="*/ 173 w 173"/>
              <a:gd name="T31" fmla="*/ 27 h 137"/>
              <a:gd name="T32" fmla="*/ 171 w 173"/>
              <a:gd name="T33" fmla="*/ 29 h 137"/>
              <a:gd name="T34" fmla="*/ 171 w 173"/>
              <a:gd name="T35" fmla="*/ 29 h 137"/>
              <a:gd name="T36" fmla="*/ 147 w 173"/>
              <a:gd name="T37" fmla="*/ 84 h 137"/>
              <a:gd name="T38" fmla="*/ 147 w 173"/>
              <a:gd name="T39" fmla="*/ 84 h 137"/>
              <a:gd name="T40" fmla="*/ 145 w 173"/>
              <a:gd name="T41" fmla="*/ 86 h 137"/>
              <a:gd name="T42" fmla="*/ 142 w 173"/>
              <a:gd name="T43" fmla="*/ 88 h 137"/>
              <a:gd name="T44" fmla="*/ 71 w 173"/>
              <a:gd name="T45" fmla="*/ 92 h 137"/>
              <a:gd name="T46" fmla="*/ 75 w 173"/>
              <a:gd name="T47" fmla="*/ 104 h 137"/>
              <a:gd name="T48" fmla="*/ 151 w 173"/>
              <a:gd name="T49" fmla="*/ 104 h 137"/>
              <a:gd name="T50" fmla="*/ 157 w 173"/>
              <a:gd name="T51" fmla="*/ 106 h 137"/>
              <a:gd name="T52" fmla="*/ 163 w 173"/>
              <a:gd name="T53" fmla="*/ 110 h 137"/>
              <a:gd name="T54" fmla="*/ 165 w 173"/>
              <a:gd name="T55" fmla="*/ 114 h 137"/>
              <a:gd name="T56" fmla="*/ 167 w 173"/>
              <a:gd name="T57" fmla="*/ 119 h 137"/>
              <a:gd name="T58" fmla="*/ 165 w 173"/>
              <a:gd name="T59" fmla="*/ 127 h 137"/>
              <a:gd name="T60" fmla="*/ 163 w 173"/>
              <a:gd name="T61" fmla="*/ 131 h 137"/>
              <a:gd name="T62" fmla="*/ 157 w 173"/>
              <a:gd name="T63" fmla="*/ 135 h 137"/>
              <a:gd name="T64" fmla="*/ 151 w 173"/>
              <a:gd name="T65" fmla="*/ 137 h 137"/>
              <a:gd name="T66" fmla="*/ 145 w 173"/>
              <a:gd name="T67" fmla="*/ 135 h 137"/>
              <a:gd name="T68" fmla="*/ 140 w 173"/>
              <a:gd name="T69" fmla="*/ 131 h 137"/>
              <a:gd name="T70" fmla="*/ 136 w 173"/>
              <a:gd name="T71" fmla="*/ 127 h 137"/>
              <a:gd name="T72" fmla="*/ 136 w 173"/>
              <a:gd name="T73" fmla="*/ 119 h 137"/>
              <a:gd name="T74" fmla="*/ 59 w 173"/>
              <a:gd name="T75" fmla="*/ 119 h 137"/>
              <a:gd name="T76" fmla="*/ 59 w 173"/>
              <a:gd name="T77" fmla="*/ 127 h 137"/>
              <a:gd name="T78" fmla="*/ 55 w 173"/>
              <a:gd name="T79" fmla="*/ 131 h 137"/>
              <a:gd name="T80" fmla="*/ 49 w 173"/>
              <a:gd name="T81" fmla="*/ 135 h 137"/>
              <a:gd name="T82" fmla="*/ 43 w 173"/>
              <a:gd name="T83" fmla="*/ 137 h 137"/>
              <a:gd name="T84" fmla="*/ 37 w 173"/>
              <a:gd name="T85" fmla="*/ 135 h 137"/>
              <a:gd name="T86" fmla="*/ 31 w 173"/>
              <a:gd name="T87" fmla="*/ 131 h 137"/>
              <a:gd name="T88" fmla="*/ 30 w 173"/>
              <a:gd name="T89" fmla="*/ 127 h 137"/>
              <a:gd name="T90" fmla="*/ 28 w 173"/>
              <a:gd name="T91" fmla="*/ 119 h 137"/>
              <a:gd name="T92" fmla="*/ 30 w 173"/>
              <a:gd name="T93" fmla="*/ 114 h 137"/>
              <a:gd name="T94" fmla="*/ 31 w 173"/>
              <a:gd name="T95" fmla="*/ 110 h 137"/>
              <a:gd name="T96" fmla="*/ 37 w 173"/>
              <a:gd name="T97" fmla="*/ 106 h 137"/>
              <a:gd name="T98" fmla="*/ 43 w 173"/>
              <a:gd name="T99" fmla="*/ 104 h 137"/>
              <a:gd name="T100" fmla="*/ 59 w 173"/>
              <a:gd name="T101" fmla="*/ 104 h 137"/>
              <a:gd name="T102" fmla="*/ 28 w 173"/>
              <a:gd name="T103" fmla="*/ 15 h 137"/>
              <a:gd name="T104" fmla="*/ 8 w 173"/>
              <a:gd name="T105" fmla="*/ 15 h 137"/>
              <a:gd name="T106" fmla="*/ 4 w 173"/>
              <a:gd name="T107" fmla="*/ 13 h 137"/>
              <a:gd name="T108" fmla="*/ 2 w 173"/>
              <a:gd name="T109" fmla="*/ 11 h 137"/>
              <a:gd name="T110" fmla="*/ 0 w 173"/>
              <a:gd name="T111" fmla="*/ 7 h 137"/>
              <a:gd name="T112" fmla="*/ 2 w 173"/>
              <a:gd name="T113" fmla="*/ 4 h 137"/>
              <a:gd name="T114" fmla="*/ 4 w 173"/>
              <a:gd name="T115" fmla="*/ 0 h 137"/>
              <a:gd name="T116" fmla="*/ 8 w 173"/>
              <a:gd name="T117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3" h="137">
                <a:moveTo>
                  <a:pt x="51" y="35"/>
                </a:moveTo>
                <a:lnTo>
                  <a:pt x="65" y="76"/>
                </a:lnTo>
                <a:lnTo>
                  <a:pt x="136" y="72"/>
                </a:lnTo>
                <a:lnTo>
                  <a:pt x="151" y="35"/>
                </a:lnTo>
                <a:lnTo>
                  <a:pt x="51" y="35"/>
                </a:lnTo>
                <a:close/>
                <a:moveTo>
                  <a:pt x="8" y="0"/>
                </a:moveTo>
                <a:lnTo>
                  <a:pt x="33" y="0"/>
                </a:lnTo>
                <a:lnTo>
                  <a:pt x="35" y="0"/>
                </a:lnTo>
                <a:lnTo>
                  <a:pt x="39" y="2"/>
                </a:lnTo>
                <a:lnTo>
                  <a:pt x="41" y="6"/>
                </a:lnTo>
                <a:lnTo>
                  <a:pt x="41" y="6"/>
                </a:lnTo>
                <a:lnTo>
                  <a:pt x="45" y="17"/>
                </a:lnTo>
                <a:lnTo>
                  <a:pt x="165" y="17"/>
                </a:lnTo>
                <a:lnTo>
                  <a:pt x="169" y="19"/>
                </a:lnTo>
                <a:lnTo>
                  <a:pt x="171" y="21"/>
                </a:lnTo>
                <a:lnTo>
                  <a:pt x="173" y="27"/>
                </a:lnTo>
                <a:lnTo>
                  <a:pt x="171" y="29"/>
                </a:lnTo>
                <a:lnTo>
                  <a:pt x="171" y="29"/>
                </a:lnTo>
                <a:lnTo>
                  <a:pt x="147" y="84"/>
                </a:lnTo>
                <a:lnTo>
                  <a:pt x="147" y="84"/>
                </a:lnTo>
                <a:lnTo>
                  <a:pt x="145" y="86"/>
                </a:lnTo>
                <a:lnTo>
                  <a:pt x="142" y="88"/>
                </a:lnTo>
                <a:lnTo>
                  <a:pt x="71" y="92"/>
                </a:lnTo>
                <a:lnTo>
                  <a:pt x="75" y="104"/>
                </a:lnTo>
                <a:lnTo>
                  <a:pt x="151" y="104"/>
                </a:lnTo>
                <a:lnTo>
                  <a:pt x="157" y="106"/>
                </a:lnTo>
                <a:lnTo>
                  <a:pt x="163" y="110"/>
                </a:lnTo>
                <a:lnTo>
                  <a:pt x="165" y="114"/>
                </a:lnTo>
                <a:lnTo>
                  <a:pt x="167" y="119"/>
                </a:lnTo>
                <a:lnTo>
                  <a:pt x="165" y="127"/>
                </a:lnTo>
                <a:lnTo>
                  <a:pt x="163" y="131"/>
                </a:lnTo>
                <a:lnTo>
                  <a:pt x="157" y="135"/>
                </a:lnTo>
                <a:lnTo>
                  <a:pt x="151" y="137"/>
                </a:lnTo>
                <a:lnTo>
                  <a:pt x="145" y="135"/>
                </a:lnTo>
                <a:lnTo>
                  <a:pt x="140" y="131"/>
                </a:lnTo>
                <a:lnTo>
                  <a:pt x="136" y="127"/>
                </a:lnTo>
                <a:lnTo>
                  <a:pt x="136" y="119"/>
                </a:lnTo>
                <a:lnTo>
                  <a:pt x="59" y="119"/>
                </a:lnTo>
                <a:lnTo>
                  <a:pt x="59" y="127"/>
                </a:lnTo>
                <a:lnTo>
                  <a:pt x="55" y="131"/>
                </a:lnTo>
                <a:lnTo>
                  <a:pt x="49" y="135"/>
                </a:lnTo>
                <a:lnTo>
                  <a:pt x="43" y="137"/>
                </a:lnTo>
                <a:lnTo>
                  <a:pt x="37" y="135"/>
                </a:lnTo>
                <a:lnTo>
                  <a:pt x="31" y="131"/>
                </a:lnTo>
                <a:lnTo>
                  <a:pt x="30" y="127"/>
                </a:lnTo>
                <a:lnTo>
                  <a:pt x="28" y="119"/>
                </a:lnTo>
                <a:lnTo>
                  <a:pt x="30" y="114"/>
                </a:lnTo>
                <a:lnTo>
                  <a:pt x="31" y="110"/>
                </a:lnTo>
                <a:lnTo>
                  <a:pt x="37" y="106"/>
                </a:lnTo>
                <a:lnTo>
                  <a:pt x="43" y="104"/>
                </a:lnTo>
                <a:lnTo>
                  <a:pt x="59" y="104"/>
                </a:lnTo>
                <a:lnTo>
                  <a:pt x="28" y="15"/>
                </a:lnTo>
                <a:lnTo>
                  <a:pt x="8" y="15"/>
                </a:lnTo>
                <a:lnTo>
                  <a:pt x="4" y="13"/>
                </a:lnTo>
                <a:lnTo>
                  <a:pt x="2" y="11"/>
                </a:lnTo>
                <a:lnTo>
                  <a:pt x="0" y="7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close/>
              </a:path>
            </a:pathLst>
          </a:custGeom>
          <a:solidFill>
            <a:srgbClr val="2E2E2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Freeform 113"/>
          <p:cNvSpPr>
            <a:spLocks noChangeAspect="1"/>
          </p:cNvSpPr>
          <p:nvPr/>
        </p:nvSpPr>
        <p:spPr bwMode="auto">
          <a:xfrm>
            <a:off x="8017008" y="3444689"/>
            <a:ext cx="536101" cy="480000"/>
          </a:xfrm>
          <a:custGeom>
            <a:avLst/>
            <a:gdLst>
              <a:gd name="T0" fmla="*/ 90 w 173"/>
              <a:gd name="T1" fmla="*/ 0 h 153"/>
              <a:gd name="T2" fmla="*/ 120 w 173"/>
              <a:gd name="T3" fmla="*/ 2 h 153"/>
              <a:gd name="T4" fmla="*/ 142 w 173"/>
              <a:gd name="T5" fmla="*/ 11 h 153"/>
              <a:gd name="T6" fmla="*/ 159 w 173"/>
              <a:gd name="T7" fmla="*/ 25 h 153"/>
              <a:gd name="T8" fmla="*/ 169 w 173"/>
              <a:gd name="T9" fmla="*/ 45 h 153"/>
              <a:gd name="T10" fmla="*/ 173 w 173"/>
              <a:gd name="T11" fmla="*/ 65 h 153"/>
              <a:gd name="T12" fmla="*/ 169 w 173"/>
              <a:gd name="T13" fmla="*/ 86 h 153"/>
              <a:gd name="T14" fmla="*/ 159 w 173"/>
              <a:gd name="T15" fmla="*/ 104 h 153"/>
              <a:gd name="T16" fmla="*/ 142 w 173"/>
              <a:gd name="T17" fmla="*/ 118 h 153"/>
              <a:gd name="T18" fmla="*/ 120 w 173"/>
              <a:gd name="T19" fmla="*/ 127 h 153"/>
              <a:gd name="T20" fmla="*/ 90 w 173"/>
              <a:gd name="T21" fmla="*/ 131 h 153"/>
              <a:gd name="T22" fmla="*/ 83 w 173"/>
              <a:gd name="T23" fmla="*/ 129 h 153"/>
              <a:gd name="T24" fmla="*/ 73 w 173"/>
              <a:gd name="T25" fmla="*/ 127 h 153"/>
              <a:gd name="T26" fmla="*/ 57 w 173"/>
              <a:gd name="T27" fmla="*/ 141 h 153"/>
              <a:gd name="T28" fmla="*/ 41 w 173"/>
              <a:gd name="T29" fmla="*/ 149 h 153"/>
              <a:gd name="T30" fmla="*/ 28 w 173"/>
              <a:gd name="T31" fmla="*/ 151 h 153"/>
              <a:gd name="T32" fmla="*/ 16 w 173"/>
              <a:gd name="T33" fmla="*/ 153 h 153"/>
              <a:gd name="T34" fmla="*/ 12 w 173"/>
              <a:gd name="T35" fmla="*/ 151 h 153"/>
              <a:gd name="T36" fmla="*/ 28 w 173"/>
              <a:gd name="T37" fmla="*/ 141 h 153"/>
              <a:gd name="T38" fmla="*/ 35 w 173"/>
              <a:gd name="T39" fmla="*/ 129 h 153"/>
              <a:gd name="T40" fmla="*/ 35 w 173"/>
              <a:gd name="T41" fmla="*/ 121 h 153"/>
              <a:gd name="T42" fmla="*/ 33 w 173"/>
              <a:gd name="T43" fmla="*/ 116 h 153"/>
              <a:gd name="T44" fmla="*/ 16 w 173"/>
              <a:gd name="T45" fmla="*/ 102 h 153"/>
              <a:gd name="T46" fmla="*/ 4 w 173"/>
              <a:gd name="T47" fmla="*/ 84 h 153"/>
              <a:gd name="T48" fmla="*/ 0 w 173"/>
              <a:gd name="T49" fmla="*/ 65 h 153"/>
              <a:gd name="T50" fmla="*/ 6 w 173"/>
              <a:gd name="T51" fmla="*/ 45 h 153"/>
              <a:gd name="T52" fmla="*/ 18 w 173"/>
              <a:gd name="T53" fmla="*/ 25 h 153"/>
              <a:gd name="T54" fmla="*/ 37 w 173"/>
              <a:gd name="T55" fmla="*/ 11 h 153"/>
              <a:gd name="T56" fmla="*/ 63 w 173"/>
              <a:gd name="T57" fmla="*/ 2 h 153"/>
              <a:gd name="T58" fmla="*/ 90 w 173"/>
              <a:gd name="T59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3" h="153">
                <a:moveTo>
                  <a:pt x="90" y="0"/>
                </a:moveTo>
                <a:lnTo>
                  <a:pt x="120" y="2"/>
                </a:lnTo>
                <a:lnTo>
                  <a:pt x="142" y="11"/>
                </a:lnTo>
                <a:lnTo>
                  <a:pt x="159" y="25"/>
                </a:lnTo>
                <a:lnTo>
                  <a:pt x="169" y="45"/>
                </a:lnTo>
                <a:lnTo>
                  <a:pt x="173" y="65"/>
                </a:lnTo>
                <a:lnTo>
                  <a:pt x="169" y="86"/>
                </a:lnTo>
                <a:lnTo>
                  <a:pt x="159" y="104"/>
                </a:lnTo>
                <a:lnTo>
                  <a:pt x="142" y="118"/>
                </a:lnTo>
                <a:lnTo>
                  <a:pt x="120" y="127"/>
                </a:lnTo>
                <a:lnTo>
                  <a:pt x="90" y="131"/>
                </a:lnTo>
                <a:lnTo>
                  <a:pt x="83" y="129"/>
                </a:lnTo>
                <a:lnTo>
                  <a:pt x="73" y="127"/>
                </a:lnTo>
                <a:lnTo>
                  <a:pt x="57" y="141"/>
                </a:lnTo>
                <a:lnTo>
                  <a:pt x="41" y="149"/>
                </a:lnTo>
                <a:lnTo>
                  <a:pt x="28" y="151"/>
                </a:lnTo>
                <a:lnTo>
                  <a:pt x="16" y="153"/>
                </a:lnTo>
                <a:lnTo>
                  <a:pt x="12" y="151"/>
                </a:lnTo>
                <a:lnTo>
                  <a:pt x="28" y="141"/>
                </a:lnTo>
                <a:lnTo>
                  <a:pt x="35" y="129"/>
                </a:lnTo>
                <a:lnTo>
                  <a:pt x="35" y="121"/>
                </a:lnTo>
                <a:lnTo>
                  <a:pt x="33" y="116"/>
                </a:lnTo>
                <a:lnTo>
                  <a:pt x="16" y="102"/>
                </a:lnTo>
                <a:lnTo>
                  <a:pt x="4" y="84"/>
                </a:lnTo>
                <a:lnTo>
                  <a:pt x="0" y="65"/>
                </a:lnTo>
                <a:lnTo>
                  <a:pt x="6" y="45"/>
                </a:lnTo>
                <a:lnTo>
                  <a:pt x="18" y="25"/>
                </a:lnTo>
                <a:lnTo>
                  <a:pt x="37" y="11"/>
                </a:lnTo>
                <a:lnTo>
                  <a:pt x="63" y="2"/>
                </a:lnTo>
                <a:lnTo>
                  <a:pt x="90" y="0"/>
                </a:lnTo>
                <a:close/>
              </a:path>
            </a:pathLst>
          </a:custGeom>
          <a:solidFill>
            <a:srgbClr val="E7473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" name="Freeform 197"/>
          <p:cNvSpPr>
            <a:spLocks noChangeAspect="1" noEditPoints="1"/>
          </p:cNvSpPr>
          <p:nvPr/>
        </p:nvSpPr>
        <p:spPr bwMode="auto">
          <a:xfrm>
            <a:off x="6057468" y="3924689"/>
            <a:ext cx="446117" cy="480000"/>
          </a:xfrm>
          <a:custGeom>
            <a:avLst/>
            <a:gdLst>
              <a:gd name="T0" fmla="*/ 23 w 157"/>
              <a:gd name="T1" fmla="*/ 136 h 171"/>
              <a:gd name="T2" fmla="*/ 25 w 157"/>
              <a:gd name="T3" fmla="*/ 144 h 171"/>
              <a:gd name="T4" fmla="*/ 132 w 157"/>
              <a:gd name="T5" fmla="*/ 144 h 171"/>
              <a:gd name="T6" fmla="*/ 134 w 157"/>
              <a:gd name="T7" fmla="*/ 136 h 171"/>
              <a:gd name="T8" fmla="*/ 29 w 157"/>
              <a:gd name="T9" fmla="*/ 132 h 171"/>
              <a:gd name="T10" fmla="*/ 23 w 157"/>
              <a:gd name="T11" fmla="*/ 100 h 171"/>
              <a:gd name="T12" fmla="*/ 25 w 157"/>
              <a:gd name="T13" fmla="*/ 112 h 171"/>
              <a:gd name="T14" fmla="*/ 132 w 157"/>
              <a:gd name="T15" fmla="*/ 112 h 171"/>
              <a:gd name="T16" fmla="*/ 134 w 157"/>
              <a:gd name="T17" fmla="*/ 100 h 171"/>
              <a:gd name="T18" fmla="*/ 29 w 157"/>
              <a:gd name="T19" fmla="*/ 96 h 171"/>
              <a:gd name="T20" fmla="*/ 23 w 157"/>
              <a:gd name="T21" fmla="*/ 65 h 171"/>
              <a:gd name="T22" fmla="*/ 25 w 157"/>
              <a:gd name="T23" fmla="*/ 77 h 171"/>
              <a:gd name="T24" fmla="*/ 132 w 157"/>
              <a:gd name="T25" fmla="*/ 77 h 171"/>
              <a:gd name="T26" fmla="*/ 134 w 157"/>
              <a:gd name="T27" fmla="*/ 65 h 171"/>
              <a:gd name="T28" fmla="*/ 29 w 157"/>
              <a:gd name="T29" fmla="*/ 61 h 171"/>
              <a:gd name="T30" fmla="*/ 22 w 157"/>
              <a:gd name="T31" fmla="*/ 24 h 171"/>
              <a:gd name="T32" fmla="*/ 31 w 157"/>
              <a:gd name="T33" fmla="*/ 40 h 171"/>
              <a:gd name="T34" fmla="*/ 49 w 157"/>
              <a:gd name="T35" fmla="*/ 36 h 171"/>
              <a:gd name="T36" fmla="*/ 55 w 157"/>
              <a:gd name="T37" fmla="*/ 16 h 171"/>
              <a:gd name="T38" fmla="*/ 63 w 157"/>
              <a:gd name="T39" fmla="*/ 30 h 171"/>
              <a:gd name="T40" fmla="*/ 78 w 157"/>
              <a:gd name="T41" fmla="*/ 40 h 171"/>
              <a:gd name="T42" fmla="*/ 94 w 157"/>
              <a:gd name="T43" fmla="*/ 30 h 171"/>
              <a:gd name="T44" fmla="*/ 102 w 157"/>
              <a:gd name="T45" fmla="*/ 16 h 171"/>
              <a:gd name="T46" fmla="*/ 108 w 157"/>
              <a:gd name="T47" fmla="*/ 36 h 171"/>
              <a:gd name="T48" fmla="*/ 126 w 157"/>
              <a:gd name="T49" fmla="*/ 40 h 171"/>
              <a:gd name="T50" fmla="*/ 135 w 157"/>
              <a:gd name="T51" fmla="*/ 24 h 171"/>
              <a:gd name="T52" fmla="*/ 153 w 157"/>
              <a:gd name="T53" fmla="*/ 18 h 171"/>
              <a:gd name="T54" fmla="*/ 157 w 157"/>
              <a:gd name="T55" fmla="*/ 163 h 171"/>
              <a:gd name="T56" fmla="*/ 149 w 157"/>
              <a:gd name="T57" fmla="*/ 171 h 171"/>
              <a:gd name="T58" fmla="*/ 2 w 157"/>
              <a:gd name="T59" fmla="*/ 167 h 171"/>
              <a:gd name="T60" fmla="*/ 2 w 157"/>
              <a:gd name="T61" fmla="*/ 20 h 171"/>
              <a:gd name="T62" fmla="*/ 118 w 157"/>
              <a:gd name="T63" fmla="*/ 0 h 171"/>
              <a:gd name="T64" fmla="*/ 128 w 157"/>
              <a:gd name="T65" fmla="*/ 8 h 171"/>
              <a:gd name="T66" fmla="*/ 124 w 157"/>
              <a:gd name="T67" fmla="*/ 32 h 171"/>
              <a:gd name="T68" fmla="*/ 112 w 157"/>
              <a:gd name="T69" fmla="*/ 28 h 171"/>
              <a:gd name="T70" fmla="*/ 112 w 157"/>
              <a:gd name="T71" fmla="*/ 4 h 171"/>
              <a:gd name="T72" fmla="*/ 78 w 157"/>
              <a:gd name="T73" fmla="*/ 0 h 171"/>
              <a:gd name="T74" fmla="*/ 86 w 157"/>
              <a:gd name="T75" fmla="*/ 8 h 171"/>
              <a:gd name="T76" fmla="*/ 82 w 157"/>
              <a:gd name="T77" fmla="*/ 32 h 171"/>
              <a:gd name="T78" fmla="*/ 71 w 157"/>
              <a:gd name="T79" fmla="*/ 28 h 171"/>
              <a:gd name="T80" fmla="*/ 71 w 157"/>
              <a:gd name="T81" fmla="*/ 4 h 171"/>
              <a:gd name="T82" fmla="*/ 39 w 157"/>
              <a:gd name="T83" fmla="*/ 0 h 171"/>
              <a:gd name="T84" fmla="*/ 47 w 157"/>
              <a:gd name="T85" fmla="*/ 8 h 171"/>
              <a:gd name="T86" fmla="*/ 43 w 157"/>
              <a:gd name="T87" fmla="*/ 32 h 171"/>
              <a:gd name="T88" fmla="*/ 31 w 157"/>
              <a:gd name="T89" fmla="*/ 28 h 171"/>
              <a:gd name="T90" fmla="*/ 31 w 157"/>
              <a:gd name="T91" fmla="*/ 4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7" h="171">
                <a:moveTo>
                  <a:pt x="29" y="132"/>
                </a:moveTo>
                <a:lnTo>
                  <a:pt x="25" y="132"/>
                </a:lnTo>
                <a:lnTo>
                  <a:pt x="23" y="136"/>
                </a:lnTo>
                <a:lnTo>
                  <a:pt x="22" y="138"/>
                </a:lnTo>
                <a:lnTo>
                  <a:pt x="23" y="142"/>
                </a:lnTo>
                <a:lnTo>
                  <a:pt x="25" y="144"/>
                </a:lnTo>
                <a:lnTo>
                  <a:pt x="29" y="146"/>
                </a:lnTo>
                <a:lnTo>
                  <a:pt x="128" y="146"/>
                </a:lnTo>
                <a:lnTo>
                  <a:pt x="132" y="144"/>
                </a:lnTo>
                <a:lnTo>
                  <a:pt x="134" y="142"/>
                </a:lnTo>
                <a:lnTo>
                  <a:pt x="135" y="138"/>
                </a:lnTo>
                <a:lnTo>
                  <a:pt x="134" y="136"/>
                </a:lnTo>
                <a:lnTo>
                  <a:pt x="132" y="132"/>
                </a:lnTo>
                <a:lnTo>
                  <a:pt x="128" y="132"/>
                </a:lnTo>
                <a:lnTo>
                  <a:pt x="29" y="132"/>
                </a:lnTo>
                <a:close/>
                <a:moveTo>
                  <a:pt x="29" y="96"/>
                </a:moveTo>
                <a:lnTo>
                  <a:pt x="25" y="98"/>
                </a:lnTo>
                <a:lnTo>
                  <a:pt x="23" y="100"/>
                </a:lnTo>
                <a:lnTo>
                  <a:pt x="22" y="104"/>
                </a:lnTo>
                <a:lnTo>
                  <a:pt x="23" y="108"/>
                </a:lnTo>
                <a:lnTo>
                  <a:pt x="25" y="112"/>
                </a:lnTo>
                <a:lnTo>
                  <a:pt x="29" y="112"/>
                </a:lnTo>
                <a:lnTo>
                  <a:pt x="128" y="112"/>
                </a:lnTo>
                <a:lnTo>
                  <a:pt x="132" y="112"/>
                </a:lnTo>
                <a:lnTo>
                  <a:pt x="134" y="108"/>
                </a:lnTo>
                <a:lnTo>
                  <a:pt x="135" y="104"/>
                </a:lnTo>
                <a:lnTo>
                  <a:pt x="134" y="100"/>
                </a:lnTo>
                <a:lnTo>
                  <a:pt x="132" y="98"/>
                </a:lnTo>
                <a:lnTo>
                  <a:pt x="128" y="96"/>
                </a:lnTo>
                <a:lnTo>
                  <a:pt x="29" y="96"/>
                </a:lnTo>
                <a:close/>
                <a:moveTo>
                  <a:pt x="29" y="61"/>
                </a:moveTo>
                <a:lnTo>
                  <a:pt x="25" y="63"/>
                </a:lnTo>
                <a:lnTo>
                  <a:pt x="23" y="65"/>
                </a:lnTo>
                <a:lnTo>
                  <a:pt x="22" y="69"/>
                </a:lnTo>
                <a:lnTo>
                  <a:pt x="23" y="73"/>
                </a:lnTo>
                <a:lnTo>
                  <a:pt x="25" y="77"/>
                </a:lnTo>
                <a:lnTo>
                  <a:pt x="29" y="79"/>
                </a:lnTo>
                <a:lnTo>
                  <a:pt x="128" y="79"/>
                </a:lnTo>
                <a:lnTo>
                  <a:pt x="132" y="77"/>
                </a:lnTo>
                <a:lnTo>
                  <a:pt x="134" y="73"/>
                </a:lnTo>
                <a:lnTo>
                  <a:pt x="135" y="69"/>
                </a:lnTo>
                <a:lnTo>
                  <a:pt x="134" y="65"/>
                </a:lnTo>
                <a:lnTo>
                  <a:pt x="132" y="63"/>
                </a:lnTo>
                <a:lnTo>
                  <a:pt x="128" y="61"/>
                </a:lnTo>
                <a:lnTo>
                  <a:pt x="29" y="61"/>
                </a:lnTo>
                <a:close/>
                <a:moveTo>
                  <a:pt x="8" y="16"/>
                </a:moveTo>
                <a:lnTo>
                  <a:pt x="22" y="16"/>
                </a:lnTo>
                <a:lnTo>
                  <a:pt x="22" y="24"/>
                </a:lnTo>
                <a:lnTo>
                  <a:pt x="23" y="30"/>
                </a:lnTo>
                <a:lnTo>
                  <a:pt x="27" y="36"/>
                </a:lnTo>
                <a:lnTo>
                  <a:pt x="31" y="40"/>
                </a:lnTo>
                <a:lnTo>
                  <a:pt x="39" y="40"/>
                </a:lnTo>
                <a:lnTo>
                  <a:pt x="45" y="40"/>
                </a:lnTo>
                <a:lnTo>
                  <a:pt x="49" y="36"/>
                </a:lnTo>
                <a:lnTo>
                  <a:pt x="53" y="30"/>
                </a:lnTo>
                <a:lnTo>
                  <a:pt x="55" y="24"/>
                </a:lnTo>
                <a:lnTo>
                  <a:pt x="55" y="16"/>
                </a:lnTo>
                <a:lnTo>
                  <a:pt x="63" y="16"/>
                </a:lnTo>
                <a:lnTo>
                  <a:pt x="63" y="24"/>
                </a:lnTo>
                <a:lnTo>
                  <a:pt x="63" y="30"/>
                </a:lnTo>
                <a:lnTo>
                  <a:pt x="67" y="36"/>
                </a:lnTo>
                <a:lnTo>
                  <a:pt x="73" y="40"/>
                </a:lnTo>
                <a:lnTo>
                  <a:pt x="78" y="40"/>
                </a:lnTo>
                <a:lnTo>
                  <a:pt x="84" y="40"/>
                </a:lnTo>
                <a:lnTo>
                  <a:pt x="90" y="36"/>
                </a:lnTo>
                <a:lnTo>
                  <a:pt x="94" y="30"/>
                </a:lnTo>
                <a:lnTo>
                  <a:pt x="94" y="24"/>
                </a:lnTo>
                <a:lnTo>
                  <a:pt x="94" y="16"/>
                </a:lnTo>
                <a:lnTo>
                  <a:pt x="102" y="16"/>
                </a:lnTo>
                <a:lnTo>
                  <a:pt x="102" y="24"/>
                </a:lnTo>
                <a:lnTo>
                  <a:pt x="104" y="30"/>
                </a:lnTo>
                <a:lnTo>
                  <a:pt x="108" y="36"/>
                </a:lnTo>
                <a:lnTo>
                  <a:pt x="112" y="40"/>
                </a:lnTo>
                <a:lnTo>
                  <a:pt x="118" y="40"/>
                </a:lnTo>
                <a:lnTo>
                  <a:pt x="126" y="40"/>
                </a:lnTo>
                <a:lnTo>
                  <a:pt x="130" y="36"/>
                </a:lnTo>
                <a:lnTo>
                  <a:pt x="134" y="30"/>
                </a:lnTo>
                <a:lnTo>
                  <a:pt x="135" y="24"/>
                </a:lnTo>
                <a:lnTo>
                  <a:pt x="135" y="16"/>
                </a:lnTo>
                <a:lnTo>
                  <a:pt x="149" y="16"/>
                </a:lnTo>
                <a:lnTo>
                  <a:pt x="153" y="18"/>
                </a:lnTo>
                <a:lnTo>
                  <a:pt x="155" y="20"/>
                </a:lnTo>
                <a:lnTo>
                  <a:pt x="157" y="24"/>
                </a:lnTo>
                <a:lnTo>
                  <a:pt x="157" y="163"/>
                </a:lnTo>
                <a:lnTo>
                  <a:pt x="155" y="167"/>
                </a:lnTo>
                <a:lnTo>
                  <a:pt x="153" y="171"/>
                </a:lnTo>
                <a:lnTo>
                  <a:pt x="149" y="171"/>
                </a:lnTo>
                <a:lnTo>
                  <a:pt x="8" y="171"/>
                </a:lnTo>
                <a:lnTo>
                  <a:pt x="4" y="171"/>
                </a:lnTo>
                <a:lnTo>
                  <a:pt x="2" y="167"/>
                </a:lnTo>
                <a:lnTo>
                  <a:pt x="0" y="163"/>
                </a:lnTo>
                <a:lnTo>
                  <a:pt x="0" y="24"/>
                </a:lnTo>
                <a:lnTo>
                  <a:pt x="2" y="20"/>
                </a:lnTo>
                <a:lnTo>
                  <a:pt x="4" y="18"/>
                </a:lnTo>
                <a:lnTo>
                  <a:pt x="8" y="16"/>
                </a:lnTo>
                <a:close/>
                <a:moveTo>
                  <a:pt x="118" y="0"/>
                </a:moveTo>
                <a:lnTo>
                  <a:pt x="124" y="0"/>
                </a:lnTo>
                <a:lnTo>
                  <a:pt x="126" y="4"/>
                </a:lnTo>
                <a:lnTo>
                  <a:pt x="128" y="8"/>
                </a:lnTo>
                <a:lnTo>
                  <a:pt x="128" y="24"/>
                </a:lnTo>
                <a:lnTo>
                  <a:pt x="126" y="28"/>
                </a:lnTo>
                <a:lnTo>
                  <a:pt x="124" y="32"/>
                </a:lnTo>
                <a:lnTo>
                  <a:pt x="118" y="32"/>
                </a:lnTo>
                <a:lnTo>
                  <a:pt x="114" y="32"/>
                </a:lnTo>
                <a:lnTo>
                  <a:pt x="112" y="28"/>
                </a:lnTo>
                <a:lnTo>
                  <a:pt x="110" y="24"/>
                </a:lnTo>
                <a:lnTo>
                  <a:pt x="110" y="8"/>
                </a:lnTo>
                <a:lnTo>
                  <a:pt x="112" y="4"/>
                </a:lnTo>
                <a:lnTo>
                  <a:pt x="114" y="0"/>
                </a:lnTo>
                <a:lnTo>
                  <a:pt x="118" y="0"/>
                </a:lnTo>
                <a:close/>
                <a:moveTo>
                  <a:pt x="78" y="0"/>
                </a:moveTo>
                <a:lnTo>
                  <a:pt x="82" y="0"/>
                </a:lnTo>
                <a:lnTo>
                  <a:pt x="86" y="4"/>
                </a:lnTo>
                <a:lnTo>
                  <a:pt x="86" y="8"/>
                </a:lnTo>
                <a:lnTo>
                  <a:pt x="86" y="24"/>
                </a:lnTo>
                <a:lnTo>
                  <a:pt x="86" y="28"/>
                </a:lnTo>
                <a:lnTo>
                  <a:pt x="82" y="32"/>
                </a:lnTo>
                <a:lnTo>
                  <a:pt x="78" y="32"/>
                </a:lnTo>
                <a:lnTo>
                  <a:pt x="75" y="32"/>
                </a:lnTo>
                <a:lnTo>
                  <a:pt x="71" y="28"/>
                </a:lnTo>
                <a:lnTo>
                  <a:pt x="71" y="24"/>
                </a:lnTo>
                <a:lnTo>
                  <a:pt x="71" y="8"/>
                </a:lnTo>
                <a:lnTo>
                  <a:pt x="71" y="4"/>
                </a:lnTo>
                <a:lnTo>
                  <a:pt x="75" y="0"/>
                </a:lnTo>
                <a:lnTo>
                  <a:pt x="78" y="0"/>
                </a:lnTo>
                <a:close/>
                <a:moveTo>
                  <a:pt x="39" y="0"/>
                </a:moveTo>
                <a:lnTo>
                  <a:pt x="43" y="0"/>
                </a:lnTo>
                <a:lnTo>
                  <a:pt x="45" y="4"/>
                </a:lnTo>
                <a:lnTo>
                  <a:pt x="47" y="8"/>
                </a:lnTo>
                <a:lnTo>
                  <a:pt x="47" y="24"/>
                </a:lnTo>
                <a:lnTo>
                  <a:pt x="45" y="28"/>
                </a:lnTo>
                <a:lnTo>
                  <a:pt x="43" y="32"/>
                </a:lnTo>
                <a:lnTo>
                  <a:pt x="39" y="32"/>
                </a:lnTo>
                <a:lnTo>
                  <a:pt x="33" y="32"/>
                </a:lnTo>
                <a:lnTo>
                  <a:pt x="31" y="28"/>
                </a:lnTo>
                <a:lnTo>
                  <a:pt x="29" y="24"/>
                </a:lnTo>
                <a:lnTo>
                  <a:pt x="29" y="8"/>
                </a:lnTo>
                <a:lnTo>
                  <a:pt x="31" y="4"/>
                </a:lnTo>
                <a:lnTo>
                  <a:pt x="33" y="0"/>
                </a:lnTo>
                <a:lnTo>
                  <a:pt x="39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" name="Freeform 234"/>
          <p:cNvSpPr>
            <a:spLocks noChangeAspect="1"/>
          </p:cNvSpPr>
          <p:nvPr/>
        </p:nvSpPr>
        <p:spPr bwMode="auto">
          <a:xfrm>
            <a:off x="3763788" y="4296073"/>
            <a:ext cx="497348" cy="480000"/>
          </a:xfrm>
          <a:custGeom>
            <a:avLst/>
            <a:gdLst>
              <a:gd name="T0" fmla="*/ 94 w 173"/>
              <a:gd name="T1" fmla="*/ 2 h 167"/>
              <a:gd name="T2" fmla="*/ 108 w 173"/>
              <a:gd name="T3" fmla="*/ 7 h 167"/>
              <a:gd name="T4" fmla="*/ 114 w 173"/>
              <a:gd name="T5" fmla="*/ 15 h 167"/>
              <a:gd name="T6" fmla="*/ 118 w 173"/>
              <a:gd name="T7" fmla="*/ 25 h 167"/>
              <a:gd name="T8" fmla="*/ 118 w 173"/>
              <a:gd name="T9" fmla="*/ 37 h 167"/>
              <a:gd name="T10" fmla="*/ 118 w 173"/>
              <a:gd name="T11" fmla="*/ 43 h 167"/>
              <a:gd name="T12" fmla="*/ 120 w 173"/>
              <a:gd name="T13" fmla="*/ 49 h 167"/>
              <a:gd name="T14" fmla="*/ 120 w 173"/>
              <a:gd name="T15" fmla="*/ 55 h 167"/>
              <a:gd name="T16" fmla="*/ 118 w 173"/>
              <a:gd name="T17" fmla="*/ 61 h 167"/>
              <a:gd name="T18" fmla="*/ 116 w 173"/>
              <a:gd name="T19" fmla="*/ 64 h 167"/>
              <a:gd name="T20" fmla="*/ 112 w 173"/>
              <a:gd name="T21" fmla="*/ 72 h 167"/>
              <a:gd name="T22" fmla="*/ 108 w 173"/>
              <a:gd name="T23" fmla="*/ 82 h 167"/>
              <a:gd name="T24" fmla="*/ 106 w 173"/>
              <a:gd name="T25" fmla="*/ 84 h 167"/>
              <a:gd name="T26" fmla="*/ 106 w 173"/>
              <a:gd name="T27" fmla="*/ 100 h 167"/>
              <a:gd name="T28" fmla="*/ 110 w 173"/>
              <a:gd name="T29" fmla="*/ 102 h 167"/>
              <a:gd name="T30" fmla="*/ 118 w 173"/>
              <a:gd name="T31" fmla="*/ 106 h 167"/>
              <a:gd name="T32" fmla="*/ 132 w 173"/>
              <a:gd name="T33" fmla="*/ 112 h 167"/>
              <a:gd name="T34" fmla="*/ 138 w 173"/>
              <a:gd name="T35" fmla="*/ 114 h 167"/>
              <a:gd name="T36" fmla="*/ 142 w 173"/>
              <a:gd name="T37" fmla="*/ 114 h 167"/>
              <a:gd name="T38" fmla="*/ 147 w 173"/>
              <a:gd name="T39" fmla="*/ 116 h 167"/>
              <a:gd name="T40" fmla="*/ 163 w 173"/>
              <a:gd name="T41" fmla="*/ 129 h 167"/>
              <a:gd name="T42" fmla="*/ 173 w 173"/>
              <a:gd name="T43" fmla="*/ 153 h 167"/>
              <a:gd name="T44" fmla="*/ 173 w 173"/>
              <a:gd name="T45" fmla="*/ 159 h 167"/>
              <a:gd name="T46" fmla="*/ 171 w 173"/>
              <a:gd name="T47" fmla="*/ 163 h 167"/>
              <a:gd name="T48" fmla="*/ 165 w 173"/>
              <a:gd name="T49" fmla="*/ 167 h 167"/>
              <a:gd name="T50" fmla="*/ 4 w 173"/>
              <a:gd name="T51" fmla="*/ 165 h 167"/>
              <a:gd name="T52" fmla="*/ 0 w 173"/>
              <a:gd name="T53" fmla="*/ 159 h 167"/>
              <a:gd name="T54" fmla="*/ 0 w 173"/>
              <a:gd name="T55" fmla="*/ 159 h 167"/>
              <a:gd name="T56" fmla="*/ 4 w 173"/>
              <a:gd name="T57" fmla="*/ 143 h 167"/>
              <a:gd name="T58" fmla="*/ 22 w 173"/>
              <a:gd name="T59" fmla="*/ 117 h 167"/>
              <a:gd name="T60" fmla="*/ 30 w 173"/>
              <a:gd name="T61" fmla="*/ 116 h 167"/>
              <a:gd name="T62" fmla="*/ 33 w 173"/>
              <a:gd name="T63" fmla="*/ 114 h 167"/>
              <a:gd name="T64" fmla="*/ 37 w 173"/>
              <a:gd name="T65" fmla="*/ 114 h 167"/>
              <a:gd name="T66" fmla="*/ 47 w 173"/>
              <a:gd name="T67" fmla="*/ 110 h 167"/>
              <a:gd name="T68" fmla="*/ 59 w 173"/>
              <a:gd name="T69" fmla="*/ 104 h 167"/>
              <a:gd name="T70" fmla="*/ 67 w 173"/>
              <a:gd name="T71" fmla="*/ 102 h 167"/>
              <a:gd name="T72" fmla="*/ 67 w 173"/>
              <a:gd name="T73" fmla="*/ 100 h 167"/>
              <a:gd name="T74" fmla="*/ 67 w 173"/>
              <a:gd name="T75" fmla="*/ 84 h 167"/>
              <a:gd name="T76" fmla="*/ 63 w 173"/>
              <a:gd name="T77" fmla="*/ 78 h 167"/>
              <a:gd name="T78" fmla="*/ 59 w 173"/>
              <a:gd name="T79" fmla="*/ 64 h 167"/>
              <a:gd name="T80" fmla="*/ 55 w 173"/>
              <a:gd name="T81" fmla="*/ 62 h 167"/>
              <a:gd name="T82" fmla="*/ 55 w 173"/>
              <a:gd name="T83" fmla="*/ 57 h 167"/>
              <a:gd name="T84" fmla="*/ 53 w 173"/>
              <a:gd name="T85" fmla="*/ 51 h 167"/>
              <a:gd name="T86" fmla="*/ 53 w 173"/>
              <a:gd name="T87" fmla="*/ 45 h 167"/>
              <a:gd name="T88" fmla="*/ 57 w 173"/>
              <a:gd name="T89" fmla="*/ 43 h 167"/>
              <a:gd name="T90" fmla="*/ 55 w 173"/>
              <a:gd name="T91" fmla="*/ 31 h 167"/>
              <a:gd name="T92" fmla="*/ 57 w 173"/>
              <a:gd name="T93" fmla="*/ 19 h 167"/>
              <a:gd name="T94" fmla="*/ 65 w 173"/>
              <a:gd name="T95" fmla="*/ 9 h 167"/>
              <a:gd name="T96" fmla="*/ 79 w 173"/>
              <a:gd name="T97" fmla="*/ 2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3" h="167">
                <a:moveTo>
                  <a:pt x="86" y="0"/>
                </a:moveTo>
                <a:lnTo>
                  <a:pt x="94" y="2"/>
                </a:lnTo>
                <a:lnTo>
                  <a:pt x="102" y="4"/>
                </a:lnTo>
                <a:lnTo>
                  <a:pt x="108" y="7"/>
                </a:lnTo>
                <a:lnTo>
                  <a:pt x="112" y="11"/>
                </a:lnTo>
                <a:lnTo>
                  <a:pt x="114" y="15"/>
                </a:lnTo>
                <a:lnTo>
                  <a:pt x="116" y="21"/>
                </a:lnTo>
                <a:lnTo>
                  <a:pt x="118" y="25"/>
                </a:lnTo>
                <a:lnTo>
                  <a:pt x="118" y="31"/>
                </a:lnTo>
                <a:lnTo>
                  <a:pt x="118" y="37"/>
                </a:lnTo>
                <a:lnTo>
                  <a:pt x="116" y="43"/>
                </a:lnTo>
                <a:lnTo>
                  <a:pt x="118" y="43"/>
                </a:lnTo>
                <a:lnTo>
                  <a:pt x="120" y="45"/>
                </a:lnTo>
                <a:lnTo>
                  <a:pt x="120" y="49"/>
                </a:lnTo>
                <a:lnTo>
                  <a:pt x="120" y="51"/>
                </a:lnTo>
                <a:lnTo>
                  <a:pt x="120" y="55"/>
                </a:lnTo>
                <a:lnTo>
                  <a:pt x="118" y="57"/>
                </a:lnTo>
                <a:lnTo>
                  <a:pt x="118" y="61"/>
                </a:lnTo>
                <a:lnTo>
                  <a:pt x="118" y="62"/>
                </a:lnTo>
                <a:lnTo>
                  <a:pt x="116" y="64"/>
                </a:lnTo>
                <a:lnTo>
                  <a:pt x="114" y="64"/>
                </a:lnTo>
                <a:lnTo>
                  <a:pt x="112" y="72"/>
                </a:lnTo>
                <a:lnTo>
                  <a:pt x="110" y="78"/>
                </a:lnTo>
                <a:lnTo>
                  <a:pt x="108" y="82"/>
                </a:lnTo>
                <a:lnTo>
                  <a:pt x="106" y="84"/>
                </a:lnTo>
                <a:lnTo>
                  <a:pt x="106" y="84"/>
                </a:lnTo>
                <a:lnTo>
                  <a:pt x="106" y="100"/>
                </a:lnTo>
                <a:lnTo>
                  <a:pt x="106" y="100"/>
                </a:lnTo>
                <a:lnTo>
                  <a:pt x="106" y="102"/>
                </a:lnTo>
                <a:lnTo>
                  <a:pt x="110" y="102"/>
                </a:lnTo>
                <a:lnTo>
                  <a:pt x="114" y="104"/>
                </a:lnTo>
                <a:lnTo>
                  <a:pt x="118" y="106"/>
                </a:lnTo>
                <a:lnTo>
                  <a:pt x="126" y="110"/>
                </a:lnTo>
                <a:lnTo>
                  <a:pt x="132" y="112"/>
                </a:lnTo>
                <a:lnTo>
                  <a:pt x="136" y="114"/>
                </a:lnTo>
                <a:lnTo>
                  <a:pt x="138" y="114"/>
                </a:lnTo>
                <a:lnTo>
                  <a:pt x="140" y="114"/>
                </a:lnTo>
                <a:lnTo>
                  <a:pt x="142" y="114"/>
                </a:lnTo>
                <a:lnTo>
                  <a:pt x="143" y="116"/>
                </a:lnTo>
                <a:lnTo>
                  <a:pt x="147" y="116"/>
                </a:lnTo>
                <a:lnTo>
                  <a:pt x="151" y="117"/>
                </a:lnTo>
                <a:lnTo>
                  <a:pt x="163" y="129"/>
                </a:lnTo>
                <a:lnTo>
                  <a:pt x="169" y="143"/>
                </a:lnTo>
                <a:lnTo>
                  <a:pt x="173" y="153"/>
                </a:lnTo>
                <a:lnTo>
                  <a:pt x="173" y="159"/>
                </a:lnTo>
                <a:lnTo>
                  <a:pt x="173" y="159"/>
                </a:lnTo>
                <a:lnTo>
                  <a:pt x="173" y="159"/>
                </a:lnTo>
                <a:lnTo>
                  <a:pt x="171" y="163"/>
                </a:lnTo>
                <a:lnTo>
                  <a:pt x="169" y="165"/>
                </a:lnTo>
                <a:lnTo>
                  <a:pt x="165" y="167"/>
                </a:lnTo>
                <a:lnTo>
                  <a:pt x="8" y="167"/>
                </a:lnTo>
                <a:lnTo>
                  <a:pt x="4" y="165"/>
                </a:lnTo>
                <a:lnTo>
                  <a:pt x="2" y="163"/>
                </a:lnTo>
                <a:lnTo>
                  <a:pt x="0" y="159"/>
                </a:lnTo>
                <a:lnTo>
                  <a:pt x="0" y="159"/>
                </a:lnTo>
                <a:lnTo>
                  <a:pt x="0" y="159"/>
                </a:lnTo>
                <a:lnTo>
                  <a:pt x="0" y="153"/>
                </a:lnTo>
                <a:lnTo>
                  <a:pt x="4" y="143"/>
                </a:lnTo>
                <a:lnTo>
                  <a:pt x="10" y="129"/>
                </a:lnTo>
                <a:lnTo>
                  <a:pt x="22" y="117"/>
                </a:lnTo>
                <a:lnTo>
                  <a:pt x="26" y="116"/>
                </a:lnTo>
                <a:lnTo>
                  <a:pt x="30" y="116"/>
                </a:lnTo>
                <a:lnTo>
                  <a:pt x="31" y="114"/>
                </a:lnTo>
                <a:lnTo>
                  <a:pt x="33" y="114"/>
                </a:lnTo>
                <a:lnTo>
                  <a:pt x="35" y="114"/>
                </a:lnTo>
                <a:lnTo>
                  <a:pt x="37" y="114"/>
                </a:lnTo>
                <a:lnTo>
                  <a:pt x="41" y="112"/>
                </a:lnTo>
                <a:lnTo>
                  <a:pt x="47" y="110"/>
                </a:lnTo>
                <a:lnTo>
                  <a:pt x="55" y="108"/>
                </a:lnTo>
                <a:lnTo>
                  <a:pt x="59" y="104"/>
                </a:lnTo>
                <a:lnTo>
                  <a:pt x="63" y="104"/>
                </a:lnTo>
                <a:lnTo>
                  <a:pt x="67" y="102"/>
                </a:lnTo>
                <a:lnTo>
                  <a:pt x="67" y="102"/>
                </a:lnTo>
                <a:lnTo>
                  <a:pt x="67" y="100"/>
                </a:lnTo>
                <a:lnTo>
                  <a:pt x="67" y="84"/>
                </a:lnTo>
                <a:lnTo>
                  <a:pt x="67" y="84"/>
                </a:lnTo>
                <a:lnTo>
                  <a:pt x="65" y="82"/>
                </a:lnTo>
                <a:lnTo>
                  <a:pt x="63" y="78"/>
                </a:lnTo>
                <a:lnTo>
                  <a:pt x="61" y="72"/>
                </a:lnTo>
                <a:lnTo>
                  <a:pt x="59" y="64"/>
                </a:lnTo>
                <a:lnTo>
                  <a:pt x="57" y="64"/>
                </a:lnTo>
                <a:lnTo>
                  <a:pt x="55" y="62"/>
                </a:lnTo>
                <a:lnTo>
                  <a:pt x="55" y="61"/>
                </a:lnTo>
                <a:lnTo>
                  <a:pt x="55" y="57"/>
                </a:lnTo>
                <a:lnTo>
                  <a:pt x="53" y="55"/>
                </a:lnTo>
                <a:lnTo>
                  <a:pt x="53" y="51"/>
                </a:lnTo>
                <a:lnTo>
                  <a:pt x="53" y="49"/>
                </a:lnTo>
                <a:lnTo>
                  <a:pt x="53" y="45"/>
                </a:lnTo>
                <a:lnTo>
                  <a:pt x="55" y="43"/>
                </a:lnTo>
                <a:lnTo>
                  <a:pt x="57" y="43"/>
                </a:lnTo>
                <a:lnTo>
                  <a:pt x="55" y="37"/>
                </a:lnTo>
                <a:lnTo>
                  <a:pt x="55" y="31"/>
                </a:lnTo>
                <a:lnTo>
                  <a:pt x="55" y="25"/>
                </a:lnTo>
                <a:lnTo>
                  <a:pt x="57" y="19"/>
                </a:lnTo>
                <a:lnTo>
                  <a:pt x="59" y="13"/>
                </a:lnTo>
                <a:lnTo>
                  <a:pt x="65" y="9"/>
                </a:lnTo>
                <a:lnTo>
                  <a:pt x="71" y="4"/>
                </a:lnTo>
                <a:lnTo>
                  <a:pt x="79" y="2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91725" y="4865648"/>
            <a:ext cx="97494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defRPr/>
            </a:pPr>
            <a:r>
              <a:rPr lang="en-US" altLang="zh-CN" sz="1333" b="1" dirty="0">
                <a:solidFill>
                  <a:schemeClr val="bg1"/>
                </a:solidFill>
              </a:rPr>
              <a:t>TEXT HERE</a:t>
            </a:r>
          </a:p>
        </p:txBody>
      </p:sp>
      <p:sp>
        <p:nvSpPr>
          <p:cNvPr id="18" name="文本框 8"/>
          <p:cNvSpPr txBox="1"/>
          <p:nvPr/>
        </p:nvSpPr>
        <p:spPr>
          <a:xfrm>
            <a:off x="4836267" y="4847948"/>
            <a:ext cx="18766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97920" y="4519654"/>
            <a:ext cx="97494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defRPr/>
            </a:pPr>
            <a:r>
              <a:rPr lang="en-US" altLang="zh-CN" sz="1333" b="1" dirty="0">
                <a:solidFill>
                  <a:schemeClr val="accent3"/>
                </a:solidFill>
              </a:rPr>
              <a:t>TEXT HERE</a:t>
            </a:r>
          </a:p>
        </p:txBody>
      </p:sp>
      <p:sp>
        <p:nvSpPr>
          <p:cNvPr id="20" name="文本框 8"/>
          <p:cNvSpPr txBox="1"/>
          <p:nvPr/>
        </p:nvSpPr>
        <p:spPr>
          <a:xfrm>
            <a:off x="9083457" y="3884099"/>
            <a:ext cx="18766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45110" y="3555804"/>
            <a:ext cx="97494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defRPr/>
            </a:pPr>
            <a:r>
              <a:rPr lang="en-US" altLang="zh-CN" sz="1333" b="1" dirty="0">
                <a:solidFill>
                  <a:srgbClr val="2E2E2E"/>
                </a:solidFill>
              </a:rPr>
              <a:t>TEXT HERE</a:t>
            </a:r>
          </a:p>
        </p:txBody>
      </p:sp>
      <p:sp>
        <p:nvSpPr>
          <p:cNvPr id="22" name="文本框 8"/>
          <p:cNvSpPr txBox="1"/>
          <p:nvPr/>
        </p:nvSpPr>
        <p:spPr>
          <a:xfrm>
            <a:off x="6867059" y="4371202"/>
            <a:ext cx="18766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/>
              <a:ea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28712" y="4042907"/>
            <a:ext cx="97494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defRPr/>
            </a:pPr>
            <a:r>
              <a:rPr lang="en-US" altLang="zh-CN" sz="1333" b="1" dirty="0">
                <a:solidFill>
                  <a:srgbClr val="E74738"/>
                </a:solidFill>
              </a:rPr>
              <a:t>TEXT HERE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93" y="503854"/>
            <a:ext cx="35679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FOUR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阶段计划</a:t>
            </a:r>
          </a:p>
        </p:txBody>
      </p:sp>
      <p:pic>
        <p:nvPicPr>
          <p:cNvPr id="25" name="图片 2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809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9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3" y="503854"/>
            <a:ext cx="35679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FOUR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阶段计划</a:t>
            </a:r>
          </a:p>
        </p:txBody>
      </p:sp>
      <p:cxnSp>
        <p:nvCxnSpPr>
          <p:cNvPr id="3" name="直接连接符 1"/>
          <p:cNvCxnSpPr/>
          <p:nvPr/>
        </p:nvCxnSpPr>
        <p:spPr>
          <a:xfrm>
            <a:off x="742234" y="2207121"/>
            <a:ext cx="10709120" cy="0"/>
          </a:xfrm>
          <a:prstGeom prst="line">
            <a:avLst/>
          </a:prstGeom>
          <a:ln>
            <a:solidFill>
              <a:srgbClr val="4C4C4C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074893" y="1632525"/>
            <a:ext cx="1149196" cy="1149196"/>
            <a:chOff x="4074893" y="1632525"/>
            <a:chExt cx="1149196" cy="1149196"/>
          </a:xfrm>
        </p:grpSpPr>
        <p:sp>
          <p:nvSpPr>
            <p:cNvPr id="5" name="椭圆 4"/>
            <p:cNvSpPr/>
            <p:nvPr/>
          </p:nvSpPr>
          <p:spPr>
            <a:xfrm>
              <a:off x="4074893" y="1632525"/>
              <a:ext cx="1149196" cy="114919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B7C3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200"/>
            </a:p>
          </p:txBody>
        </p:sp>
        <p:grpSp>
          <p:nvGrpSpPr>
            <p:cNvPr id="6" name="Group 44"/>
            <p:cNvGrpSpPr>
              <a:grpSpLocks noChangeAspect="1"/>
            </p:cNvGrpSpPr>
            <p:nvPr/>
          </p:nvGrpSpPr>
          <p:grpSpPr bwMode="auto">
            <a:xfrm>
              <a:off x="4363461" y="1929359"/>
              <a:ext cx="572059" cy="555525"/>
              <a:chOff x="3202" y="1607"/>
              <a:chExt cx="1730" cy="1680"/>
            </a:xfrm>
            <a:solidFill>
              <a:srgbClr val="1E3240"/>
            </a:solidFill>
          </p:grpSpPr>
          <p:sp>
            <p:nvSpPr>
              <p:cNvPr id="7" name="Freeform 45"/>
              <p:cNvSpPr>
                <a:spLocks/>
              </p:cNvSpPr>
              <p:nvPr/>
            </p:nvSpPr>
            <p:spPr bwMode="auto">
              <a:xfrm>
                <a:off x="3202" y="1607"/>
                <a:ext cx="1521" cy="1336"/>
              </a:xfrm>
              <a:custGeom>
                <a:avLst/>
                <a:gdLst>
                  <a:gd name="T0" fmla="*/ 93 w 327"/>
                  <a:gd name="T1" fmla="*/ 5 h 287"/>
                  <a:gd name="T2" fmla="*/ 123 w 327"/>
                  <a:gd name="T3" fmla="*/ 4 h 287"/>
                  <a:gd name="T4" fmla="*/ 201 w 327"/>
                  <a:gd name="T5" fmla="*/ 37 h 287"/>
                  <a:gd name="T6" fmla="*/ 224 w 327"/>
                  <a:gd name="T7" fmla="*/ 39 h 287"/>
                  <a:gd name="T8" fmla="*/ 299 w 327"/>
                  <a:gd name="T9" fmla="*/ 11 h 287"/>
                  <a:gd name="T10" fmla="*/ 320 w 327"/>
                  <a:gd name="T11" fmla="*/ 9 h 287"/>
                  <a:gd name="T12" fmla="*/ 325 w 327"/>
                  <a:gd name="T13" fmla="*/ 29 h 287"/>
                  <a:gd name="T14" fmla="*/ 325 w 327"/>
                  <a:gd name="T15" fmla="*/ 133 h 287"/>
                  <a:gd name="T16" fmla="*/ 297 w 327"/>
                  <a:gd name="T17" fmla="*/ 104 h 287"/>
                  <a:gd name="T18" fmla="*/ 296 w 327"/>
                  <a:gd name="T19" fmla="*/ 44 h 287"/>
                  <a:gd name="T20" fmla="*/ 214 w 327"/>
                  <a:gd name="T21" fmla="*/ 72 h 287"/>
                  <a:gd name="T22" fmla="*/ 109 w 327"/>
                  <a:gd name="T23" fmla="*/ 29 h 287"/>
                  <a:gd name="T24" fmla="*/ 27 w 327"/>
                  <a:gd name="T25" fmla="*/ 67 h 287"/>
                  <a:gd name="T26" fmla="*/ 27 w 327"/>
                  <a:gd name="T27" fmla="*/ 249 h 287"/>
                  <a:gd name="T28" fmla="*/ 94 w 327"/>
                  <a:gd name="T29" fmla="*/ 219 h 287"/>
                  <a:gd name="T30" fmla="*/ 105 w 327"/>
                  <a:gd name="T31" fmla="*/ 247 h 287"/>
                  <a:gd name="T32" fmla="*/ 23 w 327"/>
                  <a:gd name="T33" fmla="*/ 283 h 287"/>
                  <a:gd name="T34" fmla="*/ 2 w 327"/>
                  <a:gd name="T35" fmla="*/ 285 h 287"/>
                  <a:gd name="T36" fmla="*/ 2 w 327"/>
                  <a:gd name="T37" fmla="*/ 46 h 287"/>
                  <a:gd name="T38" fmla="*/ 93 w 327"/>
                  <a:gd name="T39" fmla="*/ 5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7" h="287">
                    <a:moveTo>
                      <a:pt x="93" y="5"/>
                    </a:moveTo>
                    <a:cubicBezTo>
                      <a:pt x="102" y="0"/>
                      <a:pt x="113" y="0"/>
                      <a:pt x="123" y="4"/>
                    </a:cubicBezTo>
                    <a:cubicBezTo>
                      <a:pt x="149" y="15"/>
                      <a:pt x="175" y="25"/>
                      <a:pt x="201" y="37"/>
                    </a:cubicBezTo>
                    <a:cubicBezTo>
                      <a:pt x="208" y="41"/>
                      <a:pt x="216" y="42"/>
                      <a:pt x="224" y="39"/>
                    </a:cubicBezTo>
                    <a:cubicBezTo>
                      <a:pt x="249" y="30"/>
                      <a:pt x="274" y="20"/>
                      <a:pt x="299" y="11"/>
                    </a:cubicBezTo>
                    <a:cubicBezTo>
                      <a:pt x="305" y="8"/>
                      <a:pt x="313" y="7"/>
                      <a:pt x="320" y="9"/>
                    </a:cubicBezTo>
                    <a:cubicBezTo>
                      <a:pt x="327" y="13"/>
                      <a:pt x="325" y="22"/>
                      <a:pt x="325" y="29"/>
                    </a:cubicBezTo>
                    <a:cubicBezTo>
                      <a:pt x="325" y="64"/>
                      <a:pt x="326" y="99"/>
                      <a:pt x="325" y="133"/>
                    </a:cubicBezTo>
                    <a:cubicBezTo>
                      <a:pt x="316" y="123"/>
                      <a:pt x="307" y="113"/>
                      <a:pt x="297" y="104"/>
                    </a:cubicBezTo>
                    <a:cubicBezTo>
                      <a:pt x="296" y="84"/>
                      <a:pt x="297" y="64"/>
                      <a:pt x="296" y="44"/>
                    </a:cubicBezTo>
                    <a:cubicBezTo>
                      <a:pt x="268" y="50"/>
                      <a:pt x="242" y="66"/>
                      <a:pt x="214" y="72"/>
                    </a:cubicBezTo>
                    <a:cubicBezTo>
                      <a:pt x="178" y="61"/>
                      <a:pt x="144" y="43"/>
                      <a:pt x="109" y="29"/>
                    </a:cubicBezTo>
                    <a:cubicBezTo>
                      <a:pt x="98" y="34"/>
                      <a:pt x="44" y="59"/>
                      <a:pt x="27" y="67"/>
                    </a:cubicBezTo>
                    <a:cubicBezTo>
                      <a:pt x="26" y="81"/>
                      <a:pt x="25" y="203"/>
                      <a:pt x="27" y="249"/>
                    </a:cubicBezTo>
                    <a:cubicBezTo>
                      <a:pt x="50" y="241"/>
                      <a:pt x="72" y="229"/>
                      <a:pt x="94" y="219"/>
                    </a:cubicBezTo>
                    <a:cubicBezTo>
                      <a:pt x="101" y="227"/>
                      <a:pt x="103" y="237"/>
                      <a:pt x="105" y="247"/>
                    </a:cubicBezTo>
                    <a:cubicBezTo>
                      <a:pt x="77" y="258"/>
                      <a:pt x="51" y="272"/>
                      <a:pt x="23" y="283"/>
                    </a:cubicBezTo>
                    <a:cubicBezTo>
                      <a:pt x="16" y="287"/>
                      <a:pt x="9" y="285"/>
                      <a:pt x="2" y="285"/>
                    </a:cubicBezTo>
                    <a:cubicBezTo>
                      <a:pt x="1" y="235"/>
                      <a:pt x="0" y="77"/>
                      <a:pt x="2" y="46"/>
                    </a:cubicBezTo>
                    <a:cubicBezTo>
                      <a:pt x="32" y="32"/>
                      <a:pt x="63" y="19"/>
                      <a:pt x="9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/>
              </a:p>
            </p:txBody>
          </p:sp>
          <p:sp>
            <p:nvSpPr>
              <p:cNvPr id="8" name="Freeform 46"/>
              <p:cNvSpPr>
                <a:spLocks noEditPoints="1"/>
              </p:cNvSpPr>
              <p:nvPr/>
            </p:nvSpPr>
            <p:spPr bwMode="auto">
              <a:xfrm>
                <a:off x="3700" y="2068"/>
                <a:ext cx="1232" cy="1219"/>
              </a:xfrm>
              <a:custGeom>
                <a:avLst/>
                <a:gdLst>
                  <a:gd name="T0" fmla="*/ 13 w 265"/>
                  <a:gd name="T1" fmla="*/ 118 h 262"/>
                  <a:gd name="T2" fmla="*/ 98 w 265"/>
                  <a:gd name="T3" fmla="*/ 2 h 262"/>
                  <a:gd name="T4" fmla="*/ 167 w 265"/>
                  <a:gd name="T5" fmla="*/ 21 h 262"/>
                  <a:gd name="T6" fmla="*/ 198 w 265"/>
                  <a:gd name="T7" fmla="*/ 58 h 262"/>
                  <a:gd name="T8" fmla="*/ 206 w 265"/>
                  <a:gd name="T9" fmla="*/ 110 h 262"/>
                  <a:gd name="T10" fmla="*/ 184 w 265"/>
                  <a:gd name="T11" fmla="*/ 167 h 262"/>
                  <a:gd name="T12" fmla="*/ 215 w 265"/>
                  <a:gd name="T13" fmla="*/ 181 h 262"/>
                  <a:gd name="T14" fmla="*/ 255 w 265"/>
                  <a:gd name="T15" fmla="*/ 220 h 262"/>
                  <a:gd name="T16" fmla="*/ 224 w 265"/>
                  <a:gd name="T17" fmla="*/ 252 h 262"/>
                  <a:gd name="T18" fmla="*/ 177 w 265"/>
                  <a:gd name="T19" fmla="*/ 211 h 262"/>
                  <a:gd name="T20" fmla="*/ 161 w 265"/>
                  <a:gd name="T21" fmla="*/ 183 h 262"/>
                  <a:gd name="T22" fmla="*/ 90 w 265"/>
                  <a:gd name="T23" fmla="*/ 195 h 262"/>
                  <a:gd name="T24" fmla="*/ 13 w 265"/>
                  <a:gd name="T25" fmla="*/ 118 h 262"/>
                  <a:gd name="T26" fmla="*/ 100 w 265"/>
                  <a:gd name="T27" fmla="*/ 36 h 262"/>
                  <a:gd name="T28" fmla="*/ 50 w 265"/>
                  <a:gd name="T29" fmla="*/ 74 h 262"/>
                  <a:gd name="T30" fmla="*/ 82 w 265"/>
                  <a:gd name="T31" fmla="*/ 158 h 262"/>
                  <a:gd name="T32" fmla="*/ 171 w 265"/>
                  <a:gd name="T33" fmla="*/ 115 h 262"/>
                  <a:gd name="T34" fmla="*/ 100 w 265"/>
                  <a:gd name="T35" fmla="*/ 3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5" h="262">
                    <a:moveTo>
                      <a:pt x="13" y="118"/>
                    </a:moveTo>
                    <a:cubicBezTo>
                      <a:pt x="0" y="64"/>
                      <a:pt x="44" y="7"/>
                      <a:pt x="98" y="2"/>
                    </a:cubicBezTo>
                    <a:cubicBezTo>
                      <a:pt x="120" y="0"/>
                      <a:pt x="150" y="7"/>
                      <a:pt x="167" y="21"/>
                    </a:cubicBezTo>
                    <a:cubicBezTo>
                      <a:pt x="180" y="30"/>
                      <a:pt x="190" y="44"/>
                      <a:pt x="198" y="58"/>
                    </a:cubicBezTo>
                    <a:cubicBezTo>
                      <a:pt x="205" y="72"/>
                      <a:pt x="207" y="95"/>
                      <a:pt x="206" y="110"/>
                    </a:cubicBezTo>
                    <a:cubicBezTo>
                      <a:pt x="205" y="131"/>
                      <a:pt x="192" y="148"/>
                      <a:pt x="184" y="167"/>
                    </a:cubicBezTo>
                    <a:cubicBezTo>
                      <a:pt x="195" y="170"/>
                      <a:pt x="207" y="172"/>
                      <a:pt x="215" y="181"/>
                    </a:cubicBezTo>
                    <a:cubicBezTo>
                      <a:pt x="228" y="195"/>
                      <a:pt x="246" y="204"/>
                      <a:pt x="255" y="220"/>
                    </a:cubicBezTo>
                    <a:cubicBezTo>
                      <a:pt x="265" y="239"/>
                      <a:pt x="242" y="262"/>
                      <a:pt x="224" y="252"/>
                    </a:cubicBezTo>
                    <a:cubicBezTo>
                      <a:pt x="207" y="240"/>
                      <a:pt x="192" y="225"/>
                      <a:pt x="177" y="211"/>
                    </a:cubicBezTo>
                    <a:cubicBezTo>
                      <a:pt x="168" y="204"/>
                      <a:pt x="172" y="189"/>
                      <a:pt x="161" y="183"/>
                    </a:cubicBezTo>
                    <a:cubicBezTo>
                      <a:pt x="139" y="193"/>
                      <a:pt x="114" y="202"/>
                      <a:pt x="90" y="195"/>
                    </a:cubicBezTo>
                    <a:cubicBezTo>
                      <a:pt x="51" y="188"/>
                      <a:pt x="20" y="156"/>
                      <a:pt x="13" y="118"/>
                    </a:cubicBezTo>
                    <a:close/>
                    <a:moveTo>
                      <a:pt x="100" y="36"/>
                    </a:moveTo>
                    <a:cubicBezTo>
                      <a:pt x="78" y="40"/>
                      <a:pt x="59" y="54"/>
                      <a:pt x="50" y="74"/>
                    </a:cubicBezTo>
                    <a:cubicBezTo>
                      <a:pt x="38" y="105"/>
                      <a:pt x="50" y="145"/>
                      <a:pt x="82" y="158"/>
                    </a:cubicBezTo>
                    <a:cubicBezTo>
                      <a:pt x="117" y="175"/>
                      <a:pt x="163" y="153"/>
                      <a:pt x="171" y="115"/>
                    </a:cubicBezTo>
                    <a:cubicBezTo>
                      <a:pt x="184" y="73"/>
                      <a:pt x="142" y="28"/>
                      <a:pt x="100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/>
              </a:p>
            </p:txBody>
          </p:sp>
          <p:sp>
            <p:nvSpPr>
              <p:cNvPr id="9" name="Freeform 47"/>
              <p:cNvSpPr>
                <a:spLocks/>
              </p:cNvSpPr>
              <p:nvPr/>
            </p:nvSpPr>
            <p:spPr bwMode="auto">
              <a:xfrm>
                <a:off x="3951" y="2501"/>
                <a:ext cx="279" cy="297"/>
              </a:xfrm>
              <a:custGeom>
                <a:avLst/>
                <a:gdLst>
                  <a:gd name="T0" fmla="*/ 0 w 60"/>
                  <a:gd name="T1" fmla="*/ 10 h 64"/>
                  <a:gd name="T2" fmla="*/ 19 w 60"/>
                  <a:gd name="T3" fmla="*/ 1 h 64"/>
                  <a:gd name="T4" fmla="*/ 31 w 60"/>
                  <a:gd name="T5" fmla="*/ 27 h 64"/>
                  <a:gd name="T6" fmla="*/ 59 w 60"/>
                  <a:gd name="T7" fmla="*/ 42 h 64"/>
                  <a:gd name="T8" fmla="*/ 60 w 60"/>
                  <a:gd name="T9" fmla="*/ 58 h 64"/>
                  <a:gd name="T10" fmla="*/ 0 w 60"/>
                  <a:gd name="T11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64">
                    <a:moveTo>
                      <a:pt x="0" y="10"/>
                    </a:moveTo>
                    <a:cubicBezTo>
                      <a:pt x="1" y="0"/>
                      <a:pt x="12" y="0"/>
                      <a:pt x="19" y="1"/>
                    </a:cubicBezTo>
                    <a:cubicBezTo>
                      <a:pt x="21" y="10"/>
                      <a:pt x="24" y="20"/>
                      <a:pt x="31" y="27"/>
                    </a:cubicBezTo>
                    <a:cubicBezTo>
                      <a:pt x="38" y="35"/>
                      <a:pt x="49" y="38"/>
                      <a:pt x="59" y="42"/>
                    </a:cubicBezTo>
                    <a:cubicBezTo>
                      <a:pt x="60" y="47"/>
                      <a:pt x="60" y="52"/>
                      <a:pt x="60" y="58"/>
                    </a:cubicBezTo>
                    <a:cubicBezTo>
                      <a:pt x="31" y="64"/>
                      <a:pt x="4" y="38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/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9864111" y="1632525"/>
            <a:ext cx="1149196" cy="1149196"/>
            <a:chOff x="9864111" y="1632525"/>
            <a:chExt cx="1149196" cy="1149196"/>
          </a:xfrm>
        </p:grpSpPr>
        <p:sp>
          <p:nvSpPr>
            <p:cNvPr id="11" name="椭圆 10"/>
            <p:cNvSpPr/>
            <p:nvPr/>
          </p:nvSpPr>
          <p:spPr>
            <a:xfrm>
              <a:off x="9864111" y="1632525"/>
              <a:ext cx="1149196" cy="114919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200"/>
            </a:p>
          </p:txBody>
        </p:sp>
        <p:grpSp>
          <p:nvGrpSpPr>
            <p:cNvPr id="12" name="Group 58"/>
            <p:cNvGrpSpPr>
              <a:grpSpLocks noChangeAspect="1"/>
            </p:cNvGrpSpPr>
            <p:nvPr/>
          </p:nvGrpSpPr>
          <p:grpSpPr bwMode="auto">
            <a:xfrm>
              <a:off x="10208767" y="1930579"/>
              <a:ext cx="459884" cy="553085"/>
              <a:chOff x="4372" y="1753"/>
              <a:chExt cx="676" cy="813"/>
            </a:xfrm>
            <a:solidFill>
              <a:srgbClr val="1E3240"/>
            </a:solidFill>
          </p:grpSpPr>
          <p:sp>
            <p:nvSpPr>
              <p:cNvPr id="13" name="Freeform 59"/>
              <p:cNvSpPr>
                <a:spLocks/>
              </p:cNvSpPr>
              <p:nvPr/>
            </p:nvSpPr>
            <p:spPr bwMode="auto">
              <a:xfrm>
                <a:off x="4372" y="1756"/>
                <a:ext cx="294" cy="388"/>
              </a:xfrm>
              <a:custGeom>
                <a:avLst/>
                <a:gdLst>
                  <a:gd name="T0" fmla="*/ 52 w 123"/>
                  <a:gd name="T1" fmla="*/ 6 h 163"/>
                  <a:gd name="T2" fmla="*/ 71 w 123"/>
                  <a:gd name="T3" fmla="*/ 7 h 163"/>
                  <a:gd name="T4" fmla="*/ 115 w 123"/>
                  <a:gd name="T5" fmla="*/ 59 h 163"/>
                  <a:gd name="T6" fmla="*/ 115 w 123"/>
                  <a:gd name="T7" fmla="*/ 81 h 163"/>
                  <a:gd name="T8" fmla="*/ 84 w 123"/>
                  <a:gd name="T9" fmla="*/ 83 h 163"/>
                  <a:gd name="T10" fmla="*/ 113 w 123"/>
                  <a:gd name="T11" fmla="*/ 137 h 163"/>
                  <a:gd name="T12" fmla="*/ 65 w 123"/>
                  <a:gd name="T13" fmla="*/ 163 h 163"/>
                  <a:gd name="T14" fmla="*/ 36 w 123"/>
                  <a:gd name="T15" fmla="*/ 83 h 163"/>
                  <a:gd name="T16" fmla="*/ 0 w 123"/>
                  <a:gd name="T17" fmla="*/ 70 h 163"/>
                  <a:gd name="T18" fmla="*/ 21 w 123"/>
                  <a:gd name="T19" fmla="*/ 42 h 163"/>
                  <a:gd name="T20" fmla="*/ 52 w 123"/>
                  <a:gd name="T21" fmla="*/ 6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63">
                    <a:moveTo>
                      <a:pt x="52" y="6"/>
                    </a:moveTo>
                    <a:cubicBezTo>
                      <a:pt x="56" y="0"/>
                      <a:pt x="67" y="1"/>
                      <a:pt x="71" y="7"/>
                    </a:cubicBezTo>
                    <a:cubicBezTo>
                      <a:pt x="85" y="25"/>
                      <a:pt x="100" y="42"/>
                      <a:pt x="115" y="59"/>
                    </a:cubicBezTo>
                    <a:cubicBezTo>
                      <a:pt x="121" y="65"/>
                      <a:pt x="123" y="76"/>
                      <a:pt x="115" y="81"/>
                    </a:cubicBezTo>
                    <a:cubicBezTo>
                      <a:pt x="105" y="83"/>
                      <a:pt x="95" y="82"/>
                      <a:pt x="84" y="83"/>
                    </a:cubicBezTo>
                    <a:cubicBezTo>
                      <a:pt x="81" y="105"/>
                      <a:pt x="95" y="125"/>
                      <a:pt x="113" y="137"/>
                    </a:cubicBezTo>
                    <a:cubicBezTo>
                      <a:pt x="97" y="145"/>
                      <a:pt x="82" y="156"/>
                      <a:pt x="65" y="163"/>
                    </a:cubicBezTo>
                    <a:cubicBezTo>
                      <a:pt x="46" y="141"/>
                      <a:pt x="33" y="113"/>
                      <a:pt x="36" y="83"/>
                    </a:cubicBezTo>
                    <a:cubicBezTo>
                      <a:pt x="24" y="81"/>
                      <a:pt x="1" y="88"/>
                      <a:pt x="0" y="70"/>
                    </a:cubicBezTo>
                    <a:cubicBezTo>
                      <a:pt x="4" y="59"/>
                      <a:pt x="13" y="51"/>
                      <a:pt x="21" y="42"/>
                    </a:cubicBezTo>
                    <a:cubicBezTo>
                      <a:pt x="31" y="31"/>
                      <a:pt x="41" y="18"/>
                      <a:pt x="5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/>
              </a:p>
            </p:txBody>
          </p:sp>
          <p:sp>
            <p:nvSpPr>
              <p:cNvPr id="14" name="Freeform 60"/>
              <p:cNvSpPr>
                <a:spLocks/>
              </p:cNvSpPr>
              <p:nvPr/>
            </p:nvSpPr>
            <p:spPr bwMode="auto">
              <a:xfrm>
                <a:off x="4463" y="1753"/>
                <a:ext cx="585" cy="813"/>
              </a:xfrm>
              <a:custGeom>
                <a:avLst/>
                <a:gdLst>
                  <a:gd name="T0" fmla="*/ 179 w 245"/>
                  <a:gd name="T1" fmla="*/ 4 h 341"/>
                  <a:gd name="T2" fmla="*/ 201 w 245"/>
                  <a:gd name="T3" fmla="*/ 16 h 341"/>
                  <a:gd name="T4" fmla="*/ 241 w 245"/>
                  <a:gd name="T5" fmla="*/ 64 h 341"/>
                  <a:gd name="T6" fmla="*/ 240 w 245"/>
                  <a:gd name="T7" fmla="*/ 81 h 341"/>
                  <a:gd name="T8" fmla="*/ 211 w 245"/>
                  <a:gd name="T9" fmla="*/ 84 h 341"/>
                  <a:gd name="T10" fmla="*/ 172 w 245"/>
                  <a:gd name="T11" fmla="*/ 169 h 341"/>
                  <a:gd name="T12" fmla="*/ 87 w 245"/>
                  <a:gd name="T13" fmla="*/ 221 h 341"/>
                  <a:gd name="T14" fmla="*/ 53 w 245"/>
                  <a:gd name="T15" fmla="*/ 250 h 341"/>
                  <a:gd name="T16" fmla="*/ 46 w 245"/>
                  <a:gd name="T17" fmla="*/ 339 h 341"/>
                  <a:gd name="T18" fmla="*/ 1 w 245"/>
                  <a:gd name="T19" fmla="*/ 340 h 341"/>
                  <a:gd name="T20" fmla="*/ 1 w 245"/>
                  <a:gd name="T21" fmla="*/ 267 h 341"/>
                  <a:gd name="T22" fmla="*/ 12 w 245"/>
                  <a:gd name="T23" fmla="*/ 225 h 341"/>
                  <a:gd name="T24" fmla="*/ 54 w 245"/>
                  <a:gd name="T25" fmla="*/ 184 h 341"/>
                  <a:gd name="T26" fmla="*/ 107 w 245"/>
                  <a:gd name="T27" fmla="*/ 152 h 341"/>
                  <a:gd name="T28" fmla="*/ 154 w 245"/>
                  <a:gd name="T29" fmla="*/ 115 h 341"/>
                  <a:gd name="T30" fmla="*/ 159 w 245"/>
                  <a:gd name="T31" fmla="*/ 84 h 341"/>
                  <a:gd name="T32" fmla="*/ 126 w 245"/>
                  <a:gd name="T33" fmla="*/ 78 h 341"/>
                  <a:gd name="T34" fmla="*/ 138 w 245"/>
                  <a:gd name="T35" fmla="*/ 51 h 341"/>
                  <a:gd name="T36" fmla="*/ 179 w 245"/>
                  <a:gd name="T37" fmla="*/ 4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5" h="341">
                    <a:moveTo>
                      <a:pt x="179" y="4"/>
                    </a:moveTo>
                    <a:cubicBezTo>
                      <a:pt x="189" y="0"/>
                      <a:pt x="195" y="10"/>
                      <a:pt x="201" y="16"/>
                    </a:cubicBezTo>
                    <a:cubicBezTo>
                      <a:pt x="214" y="32"/>
                      <a:pt x="229" y="47"/>
                      <a:pt x="241" y="64"/>
                    </a:cubicBezTo>
                    <a:cubicBezTo>
                      <a:pt x="245" y="69"/>
                      <a:pt x="244" y="77"/>
                      <a:pt x="240" y="81"/>
                    </a:cubicBezTo>
                    <a:cubicBezTo>
                      <a:pt x="231" y="85"/>
                      <a:pt x="221" y="83"/>
                      <a:pt x="211" y="84"/>
                    </a:cubicBezTo>
                    <a:cubicBezTo>
                      <a:pt x="209" y="115"/>
                      <a:pt x="199" y="149"/>
                      <a:pt x="172" y="169"/>
                    </a:cubicBezTo>
                    <a:cubicBezTo>
                      <a:pt x="145" y="187"/>
                      <a:pt x="115" y="203"/>
                      <a:pt x="87" y="221"/>
                    </a:cubicBezTo>
                    <a:cubicBezTo>
                      <a:pt x="75" y="229"/>
                      <a:pt x="59" y="235"/>
                      <a:pt x="53" y="250"/>
                    </a:cubicBezTo>
                    <a:cubicBezTo>
                      <a:pt x="42" y="278"/>
                      <a:pt x="50" y="310"/>
                      <a:pt x="46" y="339"/>
                    </a:cubicBezTo>
                    <a:cubicBezTo>
                      <a:pt x="31" y="341"/>
                      <a:pt x="16" y="341"/>
                      <a:pt x="1" y="340"/>
                    </a:cubicBezTo>
                    <a:cubicBezTo>
                      <a:pt x="0" y="316"/>
                      <a:pt x="1" y="291"/>
                      <a:pt x="1" y="267"/>
                    </a:cubicBezTo>
                    <a:cubicBezTo>
                      <a:pt x="1" y="252"/>
                      <a:pt x="3" y="237"/>
                      <a:pt x="12" y="225"/>
                    </a:cubicBezTo>
                    <a:cubicBezTo>
                      <a:pt x="25" y="210"/>
                      <a:pt x="41" y="198"/>
                      <a:pt x="54" y="184"/>
                    </a:cubicBezTo>
                    <a:cubicBezTo>
                      <a:pt x="71" y="171"/>
                      <a:pt x="90" y="164"/>
                      <a:pt x="107" y="152"/>
                    </a:cubicBezTo>
                    <a:cubicBezTo>
                      <a:pt x="123" y="140"/>
                      <a:pt x="144" y="133"/>
                      <a:pt x="154" y="115"/>
                    </a:cubicBezTo>
                    <a:cubicBezTo>
                      <a:pt x="159" y="105"/>
                      <a:pt x="163" y="94"/>
                      <a:pt x="159" y="84"/>
                    </a:cubicBezTo>
                    <a:cubicBezTo>
                      <a:pt x="148" y="82"/>
                      <a:pt x="135" y="86"/>
                      <a:pt x="126" y="78"/>
                    </a:cubicBezTo>
                    <a:cubicBezTo>
                      <a:pt x="122" y="67"/>
                      <a:pt x="132" y="59"/>
                      <a:pt x="138" y="51"/>
                    </a:cubicBezTo>
                    <a:cubicBezTo>
                      <a:pt x="152" y="36"/>
                      <a:pt x="164" y="18"/>
                      <a:pt x="17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/>
              </a:p>
            </p:txBody>
          </p:sp>
          <p:sp>
            <p:nvSpPr>
              <p:cNvPr id="15" name="Freeform 61"/>
              <p:cNvSpPr>
                <a:spLocks/>
              </p:cNvSpPr>
              <p:nvPr/>
            </p:nvSpPr>
            <p:spPr bwMode="auto">
              <a:xfrm>
                <a:off x="4785" y="2230"/>
                <a:ext cx="172" cy="336"/>
              </a:xfrm>
              <a:custGeom>
                <a:avLst/>
                <a:gdLst>
                  <a:gd name="T0" fmla="*/ 0 w 72"/>
                  <a:gd name="T1" fmla="*/ 25 h 141"/>
                  <a:gd name="T2" fmla="*/ 42 w 72"/>
                  <a:gd name="T3" fmla="*/ 0 h 141"/>
                  <a:gd name="T4" fmla="*/ 71 w 72"/>
                  <a:gd name="T5" fmla="*/ 63 h 141"/>
                  <a:gd name="T6" fmla="*/ 71 w 72"/>
                  <a:gd name="T7" fmla="*/ 139 h 141"/>
                  <a:gd name="T8" fmla="*/ 23 w 72"/>
                  <a:gd name="T9" fmla="*/ 140 h 141"/>
                  <a:gd name="T10" fmla="*/ 22 w 72"/>
                  <a:gd name="T11" fmla="*/ 63 h 141"/>
                  <a:gd name="T12" fmla="*/ 0 w 72"/>
                  <a:gd name="T13" fmla="*/ 29 h 141"/>
                  <a:gd name="T14" fmla="*/ 0 w 72"/>
                  <a:gd name="T15" fmla="*/ 25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" h="141">
                    <a:moveTo>
                      <a:pt x="0" y="25"/>
                    </a:moveTo>
                    <a:cubicBezTo>
                      <a:pt x="14" y="16"/>
                      <a:pt x="28" y="8"/>
                      <a:pt x="42" y="0"/>
                    </a:cubicBezTo>
                    <a:cubicBezTo>
                      <a:pt x="57" y="18"/>
                      <a:pt x="71" y="39"/>
                      <a:pt x="71" y="63"/>
                    </a:cubicBezTo>
                    <a:cubicBezTo>
                      <a:pt x="71" y="88"/>
                      <a:pt x="72" y="114"/>
                      <a:pt x="71" y="139"/>
                    </a:cubicBezTo>
                    <a:cubicBezTo>
                      <a:pt x="55" y="141"/>
                      <a:pt x="39" y="141"/>
                      <a:pt x="23" y="140"/>
                    </a:cubicBezTo>
                    <a:cubicBezTo>
                      <a:pt x="22" y="114"/>
                      <a:pt x="24" y="88"/>
                      <a:pt x="22" y="63"/>
                    </a:cubicBezTo>
                    <a:cubicBezTo>
                      <a:pt x="21" y="49"/>
                      <a:pt x="10" y="39"/>
                      <a:pt x="0" y="29"/>
                    </a:cubicBezTo>
                    <a:cubicBezTo>
                      <a:pt x="0" y="28"/>
                      <a:pt x="0" y="2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/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6969503" y="1632525"/>
            <a:ext cx="1149196" cy="1149196"/>
            <a:chOff x="6969503" y="1632525"/>
            <a:chExt cx="1149196" cy="1149196"/>
          </a:xfrm>
        </p:grpSpPr>
        <p:sp>
          <p:nvSpPr>
            <p:cNvPr id="17" name="椭圆 16"/>
            <p:cNvSpPr/>
            <p:nvPr/>
          </p:nvSpPr>
          <p:spPr>
            <a:xfrm>
              <a:off x="6969503" y="1632525"/>
              <a:ext cx="1149196" cy="114919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E747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200"/>
            </a:p>
          </p:txBody>
        </p:sp>
        <p:grpSp>
          <p:nvGrpSpPr>
            <p:cNvPr id="18" name="组合 34"/>
            <p:cNvGrpSpPr>
              <a:grpSpLocks noChangeAspect="1"/>
            </p:cNvGrpSpPr>
            <p:nvPr/>
          </p:nvGrpSpPr>
          <p:grpSpPr>
            <a:xfrm>
              <a:off x="7231335" y="1930579"/>
              <a:ext cx="625532" cy="553085"/>
              <a:chOff x="3676115" y="1160462"/>
              <a:chExt cx="5659574" cy="5004107"/>
            </a:xfrm>
            <a:solidFill>
              <a:srgbClr val="1E3240"/>
            </a:solidFill>
          </p:grpSpPr>
          <p:sp>
            <p:nvSpPr>
              <p:cNvPr id="19" name="任意多边形 35"/>
              <p:cNvSpPr/>
              <p:nvPr/>
            </p:nvSpPr>
            <p:spPr>
              <a:xfrm>
                <a:off x="3676115" y="2915504"/>
                <a:ext cx="4433135" cy="3249065"/>
              </a:xfrm>
              <a:custGeom>
                <a:avLst/>
                <a:gdLst>
                  <a:gd name="connsiteX0" fmla="*/ 1383752 w 4433135"/>
                  <a:gd name="connsiteY0" fmla="*/ 867104 h 3249065"/>
                  <a:gd name="connsiteX1" fmla="*/ 1258108 w 4433135"/>
                  <a:gd name="connsiteY1" fmla="*/ 868142 h 3249065"/>
                  <a:gd name="connsiteX2" fmla="*/ 1210263 w 4433135"/>
                  <a:gd name="connsiteY2" fmla="*/ 944893 h 3249065"/>
                  <a:gd name="connsiteX3" fmla="*/ 1459057 w 4433135"/>
                  <a:gd name="connsiteY3" fmla="*/ 2196531 h 3249065"/>
                  <a:gd name="connsiteX4" fmla="*/ 1733368 w 4433135"/>
                  <a:gd name="connsiteY4" fmla="*/ 2583239 h 3249065"/>
                  <a:gd name="connsiteX5" fmla="*/ 2049146 w 4433135"/>
                  <a:gd name="connsiteY5" fmla="*/ 2583239 h 3249065"/>
                  <a:gd name="connsiteX6" fmla="*/ 2103371 w 4433135"/>
                  <a:gd name="connsiteY6" fmla="*/ 2456304 h 3249065"/>
                  <a:gd name="connsiteX7" fmla="*/ 1832248 w 4433135"/>
                  <a:gd name="connsiteY7" fmla="*/ 1054116 h 3249065"/>
                  <a:gd name="connsiteX8" fmla="*/ 1720610 w 4433135"/>
                  <a:gd name="connsiteY8" fmla="*/ 868142 h 3249065"/>
                  <a:gd name="connsiteX9" fmla="*/ 1511289 w 4433135"/>
                  <a:gd name="connsiteY9" fmla="*/ 867589 h 3249065"/>
                  <a:gd name="connsiteX10" fmla="*/ 1383752 w 4433135"/>
                  <a:gd name="connsiteY10" fmla="*/ 867104 h 3249065"/>
                  <a:gd name="connsiteX11" fmla="*/ 146071 w 4433135"/>
                  <a:gd name="connsiteY11" fmla="*/ 0 h 3249065"/>
                  <a:gd name="connsiteX12" fmla="*/ 882914 w 4433135"/>
                  <a:gd name="connsiteY12" fmla="*/ 0 h 3249065"/>
                  <a:gd name="connsiteX13" fmla="*/ 880954 w 4433135"/>
                  <a:gd name="connsiteY13" fmla="*/ 74488 h 3249065"/>
                  <a:gd name="connsiteX14" fmla="*/ 1122741 w 4433135"/>
                  <a:gd name="connsiteY14" fmla="*/ 461420 h 3249065"/>
                  <a:gd name="connsiteX15" fmla="*/ 1786399 w 4433135"/>
                  <a:gd name="connsiteY15" fmla="*/ 283593 h 3249065"/>
                  <a:gd name="connsiteX16" fmla="*/ 1950131 w 4433135"/>
                  <a:gd name="connsiteY16" fmla="*/ 0 h 3249065"/>
                  <a:gd name="connsiteX17" fmla="*/ 2992123 w 4433135"/>
                  <a:gd name="connsiteY17" fmla="*/ 0 h 3249065"/>
                  <a:gd name="connsiteX18" fmla="*/ 2975391 w 4433135"/>
                  <a:gd name="connsiteY18" fmla="*/ 34734 h 3249065"/>
                  <a:gd name="connsiteX19" fmla="*/ 2853142 w 4433135"/>
                  <a:gd name="connsiteY19" fmla="*/ 640253 h 3249065"/>
                  <a:gd name="connsiteX20" fmla="*/ 2861174 w 4433135"/>
                  <a:gd name="connsiteY20" fmla="*/ 799307 h 3249065"/>
                  <a:gd name="connsiteX21" fmla="*/ 2870542 w 4433135"/>
                  <a:gd name="connsiteY21" fmla="*/ 860687 h 3249065"/>
                  <a:gd name="connsiteX22" fmla="*/ 2849298 w 4433135"/>
                  <a:gd name="connsiteY22" fmla="*/ 859746 h 3249065"/>
                  <a:gd name="connsiteX23" fmla="*/ 2617108 w 4433135"/>
                  <a:gd name="connsiteY23" fmla="*/ 855875 h 3249065"/>
                  <a:gd name="connsiteX24" fmla="*/ 2511161 w 4433135"/>
                  <a:gd name="connsiteY24" fmla="*/ 856055 h 3249065"/>
                  <a:gd name="connsiteX25" fmla="*/ 2397787 w 4433135"/>
                  <a:gd name="connsiteY25" fmla="*/ 858300 h 3249065"/>
                  <a:gd name="connsiteX26" fmla="*/ 2267900 w 4433135"/>
                  <a:gd name="connsiteY26" fmla="*/ 1007867 h 3249065"/>
                  <a:gd name="connsiteX27" fmla="*/ 2452890 w 4433135"/>
                  <a:gd name="connsiteY27" fmla="*/ 2491724 h 3249065"/>
                  <a:gd name="connsiteX28" fmla="*/ 2523737 w 4433135"/>
                  <a:gd name="connsiteY28" fmla="*/ 2594059 h 3249065"/>
                  <a:gd name="connsiteX29" fmla="*/ 2783511 w 4433135"/>
                  <a:gd name="connsiteY29" fmla="*/ 2590123 h 3249065"/>
                  <a:gd name="connsiteX30" fmla="*/ 2846486 w 4433135"/>
                  <a:gd name="connsiteY30" fmla="*/ 2479916 h 3249065"/>
                  <a:gd name="connsiteX31" fmla="*/ 2980514 w 4433135"/>
                  <a:gd name="connsiteY31" fmla="*/ 1369603 h 3249065"/>
                  <a:gd name="connsiteX32" fmla="*/ 2991426 w 4433135"/>
                  <a:gd name="connsiteY32" fmla="*/ 1279059 h 3249065"/>
                  <a:gd name="connsiteX33" fmla="*/ 3040898 w 4433135"/>
                  <a:gd name="connsiteY33" fmla="*/ 1381756 h 3249065"/>
                  <a:gd name="connsiteX34" fmla="*/ 3308774 w 4433135"/>
                  <a:gd name="connsiteY34" fmla="*/ 1740245 h 3249065"/>
                  <a:gd name="connsiteX35" fmla="*/ 3336412 w 4433135"/>
                  <a:gd name="connsiteY35" fmla="*/ 1765365 h 3249065"/>
                  <a:gd name="connsiteX36" fmla="*/ 3296438 w 4433135"/>
                  <a:gd name="connsiteY36" fmla="*/ 1973342 h 3249065"/>
                  <a:gd name="connsiteX37" fmla="*/ 3203877 w 4433135"/>
                  <a:gd name="connsiteY37" fmla="*/ 2456304 h 3249065"/>
                  <a:gd name="connsiteX38" fmla="*/ 3258102 w 4433135"/>
                  <a:gd name="connsiteY38" fmla="*/ 2583239 h 3249065"/>
                  <a:gd name="connsiteX39" fmla="*/ 3573880 w 4433135"/>
                  <a:gd name="connsiteY39" fmla="*/ 2583239 h 3249065"/>
                  <a:gd name="connsiteX40" fmla="*/ 3848192 w 4433135"/>
                  <a:gd name="connsiteY40" fmla="*/ 2196531 h 3249065"/>
                  <a:gd name="connsiteX41" fmla="*/ 3860345 w 4433135"/>
                  <a:gd name="connsiteY41" fmla="*/ 2138945 h 3249065"/>
                  <a:gd name="connsiteX42" fmla="*/ 3868876 w 4433135"/>
                  <a:gd name="connsiteY42" fmla="*/ 2097649 h 3249065"/>
                  <a:gd name="connsiteX43" fmla="*/ 3946171 w 4433135"/>
                  <a:gd name="connsiteY43" fmla="*/ 2125939 h 3249065"/>
                  <a:gd name="connsiteX44" fmla="*/ 4408766 w 4433135"/>
                  <a:gd name="connsiteY44" fmla="*/ 2195877 h 3249065"/>
                  <a:gd name="connsiteX45" fmla="*/ 4433135 w 4433135"/>
                  <a:gd name="connsiteY45" fmla="*/ 2194647 h 3249065"/>
                  <a:gd name="connsiteX46" fmla="*/ 4229977 w 4433135"/>
                  <a:gd name="connsiteY46" fmla="*/ 2999465 h 3249065"/>
                  <a:gd name="connsiteX47" fmla="*/ 3976107 w 4433135"/>
                  <a:gd name="connsiteY47" fmla="*/ 3247430 h 3249065"/>
                  <a:gd name="connsiteX48" fmla="*/ 1337046 w 4433135"/>
                  <a:gd name="connsiteY48" fmla="*/ 3247430 h 3249065"/>
                  <a:gd name="connsiteX49" fmla="*/ 1035944 w 4433135"/>
                  <a:gd name="connsiteY49" fmla="*/ 3023080 h 3249065"/>
                  <a:gd name="connsiteX50" fmla="*/ 507540 w 4433135"/>
                  <a:gd name="connsiteY50" fmla="*/ 904676 h 3249065"/>
                  <a:gd name="connsiteX51" fmla="*/ 501007 w 4433135"/>
                  <a:gd name="connsiteY51" fmla="*/ 876408 h 3249065"/>
                  <a:gd name="connsiteX52" fmla="*/ 146071 w 4433135"/>
                  <a:gd name="connsiteY52" fmla="*/ 876408 h 3249065"/>
                  <a:gd name="connsiteX53" fmla="*/ 0 w 4433135"/>
                  <a:gd name="connsiteY53" fmla="*/ 730337 h 3249065"/>
                  <a:gd name="connsiteX54" fmla="*/ 0 w 4433135"/>
                  <a:gd name="connsiteY54" fmla="*/ 146071 h 3249065"/>
                  <a:gd name="connsiteX55" fmla="*/ 146071 w 4433135"/>
                  <a:gd name="connsiteY55" fmla="*/ 0 h 324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433135" h="3249065">
                    <a:moveTo>
                      <a:pt x="1383752" y="867104"/>
                    </a:moveTo>
                    <a:cubicBezTo>
                      <a:pt x="1340842" y="867128"/>
                      <a:pt x="1298245" y="867404"/>
                      <a:pt x="1258108" y="868142"/>
                    </a:cubicBezTo>
                    <a:cubicBezTo>
                      <a:pt x="1226200" y="868728"/>
                      <a:pt x="1200798" y="897345"/>
                      <a:pt x="1210263" y="944893"/>
                    </a:cubicBezTo>
                    <a:cubicBezTo>
                      <a:pt x="1255501" y="1172141"/>
                      <a:pt x="1399244" y="1917234"/>
                      <a:pt x="1459057" y="2196531"/>
                    </a:cubicBezTo>
                    <a:cubicBezTo>
                      <a:pt x="1517533" y="2469589"/>
                      <a:pt x="1583985" y="2577827"/>
                      <a:pt x="1733368" y="2583239"/>
                    </a:cubicBezTo>
                    <a:cubicBezTo>
                      <a:pt x="1882751" y="2588652"/>
                      <a:pt x="1965151" y="2586683"/>
                      <a:pt x="2049146" y="2583239"/>
                    </a:cubicBezTo>
                    <a:cubicBezTo>
                      <a:pt x="2114849" y="2580546"/>
                      <a:pt x="2126761" y="2578319"/>
                      <a:pt x="2103371" y="2456304"/>
                    </a:cubicBezTo>
                    <a:cubicBezTo>
                      <a:pt x="2054855" y="2203216"/>
                      <a:pt x="1887410" y="1326877"/>
                      <a:pt x="1832248" y="1054116"/>
                    </a:cubicBezTo>
                    <a:cubicBezTo>
                      <a:pt x="1820648" y="996757"/>
                      <a:pt x="1822680" y="866667"/>
                      <a:pt x="1720610" y="868142"/>
                    </a:cubicBezTo>
                    <a:cubicBezTo>
                      <a:pt x="1669576" y="868880"/>
                      <a:pt x="1594087" y="868142"/>
                      <a:pt x="1511289" y="867589"/>
                    </a:cubicBezTo>
                    <a:cubicBezTo>
                      <a:pt x="1469890" y="867313"/>
                      <a:pt x="1426663" y="867082"/>
                      <a:pt x="1383752" y="867104"/>
                    </a:cubicBezTo>
                    <a:close/>
                    <a:moveTo>
                      <a:pt x="146071" y="0"/>
                    </a:moveTo>
                    <a:lnTo>
                      <a:pt x="882914" y="0"/>
                    </a:lnTo>
                    <a:lnTo>
                      <a:pt x="880954" y="74488"/>
                    </a:lnTo>
                    <a:cubicBezTo>
                      <a:pt x="891949" y="230061"/>
                      <a:pt x="977510" y="377571"/>
                      <a:pt x="1122741" y="461420"/>
                    </a:cubicBezTo>
                    <a:cubicBezTo>
                      <a:pt x="1355110" y="595579"/>
                      <a:pt x="1652240" y="515962"/>
                      <a:pt x="1786399" y="283593"/>
                    </a:cubicBezTo>
                    <a:lnTo>
                      <a:pt x="1950131" y="0"/>
                    </a:lnTo>
                    <a:lnTo>
                      <a:pt x="2992123" y="0"/>
                    </a:lnTo>
                    <a:lnTo>
                      <a:pt x="2975391" y="34734"/>
                    </a:lnTo>
                    <a:cubicBezTo>
                      <a:pt x="2896672" y="220847"/>
                      <a:pt x="2853142" y="425466"/>
                      <a:pt x="2853142" y="640253"/>
                    </a:cubicBezTo>
                    <a:cubicBezTo>
                      <a:pt x="2853142" y="693950"/>
                      <a:pt x="2855863" y="747011"/>
                      <a:pt x="2861174" y="799307"/>
                    </a:cubicBezTo>
                    <a:lnTo>
                      <a:pt x="2870542" y="860687"/>
                    </a:lnTo>
                    <a:lnTo>
                      <a:pt x="2849298" y="859746"/>
                    </a:lnTo>
                    <a:cubicBezTo>
                      <a:pt x="2785069" y="857540"/>
                      <a:pt x="2699546" y="856201"/>
                      <a:pt x="2617108" y="855875"/>
                    </a:cubicBezTo>
                    <a:cubicBezTo>
                      <a:pt x="2580470" y="855730"/>
                      <a:pt x="2544440" y="855786"/>
                      <a:pt x="2511161" y="856055"/>
                    </a:cubicBezTo>
                    <a:cubicBezTo>
                      <a:pt x="2466789" y="856415"/>
                      <a:pt x="2427307" y="857152"/>
                      <a:pt x="2397787" y="858300"/>
                    </a:cubicBezTo>
                    <a:cubicBezTo>
                      <a:pt x="2279708" y="862892"/>
                      <a:pt x="2261098" y="953733"/>
                      <a:pt x="2267900" y="1007867"/>
                    </a:cubicBezTo>
                    <a:cubicBezTo>
                      <a:pt x="2330617" y="1506995"/>
                      <a:pt x="2441738" y="2400541"/>
                      <a:pt x="2452890" y="2491724"/>
                    </a:cubicBezTo>
                    <a:cubicBezTo>
                      <a:pt x="2464042" y="2582907"/>
                      <a:pt x="2468634" y="2577660"/>
                      <a:pt x="2523737" y="2594059"/>
                    </a:cubicBezTo>
                    <a:lnTo>
                      <a:pt x="2783511" y="2590123"/>
                    </a:lnTo>
                    <a:cubicBezTo>
                      <a:pt x="2840561" y="2589259"/>
                      <a:pt x="2834023" y="2573068"/>
                      <a:pt x="2846486" y="2479916"/>
                    </a:cubicBezTo>
                    <a:cubicBezTo>
                      <a:pt x="2855055" y="2415875"/>
                      <a:pt x="2930735" y="1783074"/>
                      <a:pt x="2980514" y="1369603"/>
                    </a:cubicBezTo>
                    <a:lnTo>
                      <a:pt x="2991426" y="1279059"/>
                    </a:lnTo>
                    <a:lnTo>
                      <a:pt x="3040898" y="1381756"/>
                    </a:lnTo>
                    <a:cubicBezTo>
                      <a:pt x="3112742" y="1514009"/>
                      <a:pt x="3203207" y="1634678"/>
                      <a:pt x="3308774" y="1740245"/>
                    </a:cubicBezTo>
                    <a:lnTo>
                      <a:pt x="3336412" y="1765365"/>
                    </a:lnTo>
                    <a:lnTo>
                      <a:pt x="3296438" y="1973342"/>
                    </a:lnTo>
                    <a:cubicBezTo>
                      <a:pt x="3256989" y="2178844"/>
                      <a:pt x="3222071" y="2361396"/>
                      <a:pt x="3203877" y="2456304"/>
                    </a:cubicBezTo>
                    <a:cubicBezTo>
                      <a:pt x="3180486" y="2578319"/>
                      <a:pt x="3192398" y="2580546"/>
                      <a:pt x="3258102" y="2583239"/>
                    </a:cubicBezTo>
                    <a:cubicBezTo>
                      <a:pt x="3342096" y="2586683"/>
                      <a:pt x="3424497" y="2588652"/>
                      <a:pt x="3573880" y="2583239"/>
                    </a:cubicBezTo>
                    <a:cubicBezTo>
                      <a:pt x="3723264" y="2577827"/>
                      <a:pt x="3789714" y="2469589"/>
                      <a:pt x="3848192" y="2196531"/>
                    </a:cubicBezTo>
                    <a:cubicBezTo>
                      <a:pt x="3851930" y="2179075"/>
                      <a:pt x="3855996" y="2159800"/>
                      <a:pt x="3860345" y="2138945"/>
                    </a:cubicBezTo>
                    <a:lnTo>
                      <a:pt x="3868876" y="2097649"/>
                    </a:lnTo>
                    <a:lnTo>
                      <a:pt x="3946171" y="2125939"/>
                    </a:lnTo>
                    <a:cubicBezTo>
                      <a:pt x="4092305" y="2171392"/>
                      <a:pt x="4247676" y="2195877"/>
                      <a:pt x="4408766" y="2195877"/>
                    </a:cubicBezTo>
                    <a:lnTo>
                      <a:pt x="4433135" y="2194647"/>
                    </a:lnTo>
                    <a:lnTo>
                      <a:pt x="4229977" y="2999465"/>
                    </a:lnTo>
                    <a:cubicBezTo>
                      <a:pt x="4192585" y="3135255"/>
                      <a:pt x="4084504" y="3248248"/>
                      <a:pt x="3976107" y="3247430"/>
                    </a:cubicBezTo>
                    <a:cubicBezTo>
                      <a:pt x="3103632" y="3240841"/>
                      <a:pt x="1474260" y="3253335"/>
                      <a:pt x="1337046" y="3247430"/>
                    </a:cubicBezTo>
                    <a:cubicBezTo>
                      <a:pt x="1199831" y="3241526"/>
                      <a:pt x="1075123" y="3182143"/>
                      <a:pt x="1035944" y="3023080"/>
                    </a:cubicBezTo>
                    <a:cubicBezTo>
                      <a:pt x="943259" y="2646780"/>
                      <a:pt x="638350" y="1461446"/>
                      <a:pt x="507540" y="904676"/>
                    </a:cubicBezTo>
                    <a:lnTo>
                      <a:pt x="501007" y="876408"/>
                    </a:lnTo>
                    <a:lnTo>
                      <a:pt x="146071" y="876408"/>
                    </a:lnTo>
                    <a:cubicBezTo>
                      <a:pt x="65398" y="876408"/>
                      <a:pt x="0" y="811010"/>
                      <a:pt x="0" y="730337"/>
                    </a:cubicBezTo>
                    <a:lnTo>
                      <a:pt x="0" y="146071"/>
                    </a:lnTo>
                    <a:cubicBezTo>
                      <a:pt x="0" y="65398"/>
                      <a:pt x="65398" y="0"/>
                      <a:pt x="1460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18000000">
                <a:off x="4361123" y="1903929"/>
                <a:ext cx="2151747" cy="6648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21" name="任意多边形 37"/>
              <p:cNvSpPr/>
              <p:nvPr/>
            </p:nvSpPr>
            <p:spPr>
              <a:xfrm rot="3600000" flipH="1">
                <a:off x="6549512" y="1435724"/>
                <a:ext cx="1070472" cy="664814"/>
              </a:xfrm>
              <a:custGeom>
                <a:avLst/>
                <a:gdLst>
                  <a:gd name="connsiteX0" fmla="*/ 1013702 w 1070472"/>
                  <a:gd name="connsiteY0" fmla="*/ 146555 h 664814"/>
                  <a:gd name="connsiteX1" fmla="*/ 738065 w 1070472"/>
                  <a:gd name="connsiteY1" fmla="*/ 0 h 664814"/>
                  <a:gd name="connsiteX2" fmla="*/ 0 w 1070472"/>
                  <a:gd name="connsiteY2" fmla="*/ 0 h 664814"/>
                  <a:gd name="connsiteX3" fmla="*/ 4980 w 1070472"/>
                  <a:gd name="connsiteY3" fmla="*/ 17857 h 664814"/>
                  <a:gd name="connsiteX4" fmla="*/ 21373 w 1070472"/>
                  <a:gd name="connsiteY4" fmla="*/ 616834 h 664814"/>
                  <a:gd name="connsiteX5" fmla="*/ 10941 w 1070472"/>
                  <a:gd name="connsiteY5" fmla="*/ 664814 h 664814"/>
                  <a:gd name="connsiteX6" fmla="*/ 738065 w 1070472"/>
                  <a:gd name="connsiteY6" fmla="*/ 664814 h 664814"/>
                  <a:gd name="connsiteX7" fmla="*/ 1070472 w 1070472"/>
                  <a:gd name="connsiteY7" fmla="*/ 332407 h 664814"/>
                  <a:gd name="connsiteX8" fmla="*/ 1013702 w 1070472"/>
                  <a:gd name="connsiteY8" fmla="*/ 146555 h 664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0472" h="664814">
                    <a:moveTo>
                      <a:pt x="1013702" y="146555"/>
                    </a:moveTo>
                    <a:cubicBezTo>
                      <a:pt x="953966" y="58134"/>
                      <a:pt x="852804" y="0"/>
                      <a:pt x="738065" y="0"/>
                    </a:cubicBezTo>
                    <a:lnTo>
                      <a:pt x="0" y="0"/>
                    </a:lnTo>
                    <a:lnTo>
                      <a:pt x="4980" y="17857"/>
                    </a:lnTo>
                    <a:cubicBezTo>
                      <a:pt x="49918" y="216899"/>
                      <a:pt x="54365" y="420356"/>
                      <a:pt x="21373" y="616834"/>
                    </a:cubicBezTo>
                    <a:lnTo>
                      <a:pt x="10941" y="664814"/>
                    </a:lnTo>
                    <a:lnTo>
                      <a:pt x="738065" y="664814"/>
                    </a:lnTo>
                    <a:cubicBezTo>
                      <a:pt x="921648" y="664814"/>
                      <a:pt x="1070472" y="515990"/>
                      <a:pt x="1070472" y="332407"/>
                    </a:cubicBezTo>
                    <a:cubicBezTo>
                      <a:pt x="1070472" y="263563"/>
                      <a:pt x="1049544" y="199608"/>
                      <a:pt x="1013702" y="1465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22" name="任意多边形 38"/>
              <p:cNvSpPr/>
              <p:nvPr/>
            </p:nvSpPr>
            <p:spPr>
              <a:xfrm>
                <a:off x="6834073" y="2304949"/>
                <a:ext cx="2501616" cy="2501616"/>
              </a:xfrm>
              <a:custGeom>
                <a:avLst/>
                <a:gdLst>
                  <a:gd name="connsiteX0" fmla="*/ 1250808 w 2501616"/>
                  <a:gd name="connsiteY0" fmla="*/ 432015 h 2501616"/>
                  <a:gd name="connsiteX1" fmla="*/ 1054370 w 2501616"/>
                  <a:gd name="connsiteY1" fmla="*/ 628453 h 2501616"/>
                  <a:gd name="connsiteX2" fmla="*/ 1054370 w 2501616"/>
                  <a:gd name="connsiteY2" fmla="*/ 1086456 h 2501616"/>
                  <a:gd name="connsiteX3" fmla="*/ 628453 w 2501616"/>
                  <a:gd name="connsiteY3" fmla="*/ 1086456 h 2501616"/>
                  <a:gd name="connsiteX4" fmla="*/ 432015 w 2501616"/>
                  <a:gd name="connsiteY4" fmla="*/ 1282894 h 2501616"/>
                  <a:gd name="connsiteX5" fmla="*/ 628453 w 2501616"/>
                  <a:gd name="connsiteY5" fmla="*/ 1479332 h 2501616"/>
                  <a:gd name="connsiteX6" fmla="*/ 1054370 w 2501616"/>
                  <a:gd name="connsiteY6" fmla="*/ 1479332 h 2501616"/>
                  <a:gd name="connsiteX7" fmla="*/ 1054370 w 2501616"/>
                  <a:gd name="connsiteY7" fmla="*/ 1873163 h 2501616"/>
                  <a:gd name="connsiteX8" fmla="*/ 1250808 w 2501616"/>
                  <a:gd name="connsiteY8" fmla="*/ 2069601 h 2501616"/>
                  <a:gd name="connsiteX9" fmla="*/ 1447246 w 2501616"/>
                  <a:gd name="connsiteY9" fmla="*/ 1873163 h 2501616"/>
                  <a:gd name="connsiteX10" fmla="*/ 1447246 w 2501616"/>
                  <a:gd name="connsiteY10" fmla="*/ 1479332 h 2501616"/>
                  <a:gd name="connsiteX11" fmla="*/ 1873163 w 2501616"/>
                  <a:gd name="connsiteY11" fmla="*/ 1479332 h 2501616"/>
                  <a:gd name="connsiteX12" fmla="*/ 2069601 w 2501616"/>
                  <a:gd name="connsiteY12" fmla="*/ 1282894 h 2501616"/>
                  <a:gd name="connsiteX13" fmla="*/ 1873163 w 2501616"/>
                  <a:gd name="connsiteY13" fmla="*/ 1086456 h 2501616"/>
                  <a:gd name="connsiteX14" fmla="*/ 1447246 w 2501616"/>
                  <a:gd name="connsiteY14" fmla="*/ 1086456 h 2501616"/>
                  <a:gd name="connsiteX15" fmla="*/ 1447246 w 2501616"/>
                  <a:gd name="connsiteY15" fmla="*/ 628453 h 2501616"/>
                  <a:gd name="connsiteX16" fmla="*/ 1250808 w 2501616"/>
                  <a:gd name="connsiteY16" fmla="*/ 432015 h 2501616"/>
                  <a:gd name="connsiteX17" fmla="*/ 1250808 w 2501616"/>
                  <a:gd name="connsiteY17" fmla="*/ 0 h 2501616"/>
                  <a:gd name="connsiteX18" fmla="*/ 2501616 w 2501616"/>
                  <a:gd name="connsiteY18" fmla="*/ 1250808 h 2501616"/>
                  <a:gd name="connsiteX19" fmla="*/ 1250808 w 2501616"/>
                  <a:gd name="connsiteY19" fmla="*/ 2501616 h 2501616"/>
                  <a:gd name="connsiteX20" fmla="*/ 0 w 2501616"/>
                  <a:gd name="connsiteY20" fmla="*/ 1250808 h 2501616"/>
                  <a:gd name="connsiteX21" fmla="*/ 1250808 w 2501616"/>
                  <a:gd name="connsiteY21" fmla="*/ 0 h 250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01616" h="2501616">
                    <a:moveTo>
                      <a:pt x="1250808" y="432015"/>
                    </a:moveTo>
                    <a:cubicBezTo>
                      <a:pt x="1142318" y="432015"/>
                      <a:pt x="1054370" y="519963"/>
                      <a:pt x="1054370" y="628453"/>
                    </a:cubicBezTo>
                    <a:lnTo>
                      <a:pt x="1054370" y="1086456"/>
                    </a:lnTo>
                    <a:lnTo>
                      <a:pt x="628453" y="1086456"/>
                    </a:lnTo>
                    <a:cubicBezTo>
                      <a:pt x="519963" y="1086456"/>
                      <a:pt x="432015" y="1174404"/>
                      <a:pt x="432015" y="1282894"/>
                    </a:cubicBezTo>
                    <a:cubicBezTo>
                      <a:pt x="432015" y="1391384"/>
                      <a:pt x="519963" y="1479332"/>
                      <a:pt x="628453" y="1479332"/>
                    </a:cubicBezTo>
                    <a:lnTo>
                      <a:pt x="1054370" y="1479332"/>
                    </a:lnTo>
                    <a:lnTo>
                      <a:pt x="1054370" y="1873163"/>
                    </a:lnTo>
                    <a:cubicBezTo>
                      <a:pt x="1054370" y="1981653"/>
                      <a:pt x="1142318" y="2069601"/>
                      <a:pt x="1250808" y="2069601"/>
                    </a:cubicBezTo>
                    <a:cubicBezTo>
                      <a:pt x="1359298" y="2069601"/>
                      <a:pt x="1447246" y="1981653"/>
                      <a:pt x="1447246" y="1873163"/>
                    </a:cubicBezTo>
                    <a:lnTo>
                      <a:pt x="1447246" y="1479332"/>
                    </a:lnTo>
                    <a:lnTo>
                      <a:pt x="1873163" y="1479332"/>
                    </a:lnTo>
                    <a:cubicBezTo>
                      <a:pt x="1981653" y="1479332"/>
                      <a:pt x="2069601" y="1391384"/>
                      <a:pt x="2069601" y="1282894"/>
                    </a:cubicBezTo>
                    <a:cubicBezTo>
                      <a:pt x="2069601" y="1174404"/>
                      <a:pt x="1981653" y="1086456"/>
                      <a:pt x="1873163" y="1086456"/>
                    </a:cubicBezTo>
                    <a:lnTo>
                      <a:pt x="1447246" y="1086456"/>
                    </a:lnTo>
                    <a:lnTo>
                      <a:pt x="1447246" y="628453"/>
                    </a:lnTo>
                    <a:cubicBezTo>
                      <a:pt x="1447246" y="519963"/>
                      <a:pt x="1359298" y="432015"/>
                      <a:pt x="1250808" y="432015"/>
                    </a:cubicBezTo>
                    <a:close/>
                    <a:moveTo>
                      <a:pt x="1250808" y="0"/>
                    </a:moveTo>
                    <a:cubicBezTo>
                      <a:pt x="1941610" y="0"/>
                      <a:pt x="2501616" y="560006"/>
                      <a:pt x="2501616" y="1250808"/>
                    </a:cubicBezTo>
                    <a:cubicBezTo>
                      <a:pt x="2501616" y="1941610"/>
                      <a:pt x="1941610" y="2501616"/>
                      <a:pt x="1250808" y="2501616"/>
                    </a:cubicBezTo>
                    <a:cubicBezTo>
                      <a:pt x="560006" y="2501616"/>
                      <a:pt x="0" y="1941610"/>
                      <a:pt x="0" y="1250808"/>
                    </a:cubicBezTo>
                    <a:cubicBezTo>
                      <a:pt x="0" y="560006"/>
                      <a:pt x="560006" y="0"/>
                      <a:pt x="12508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1180284" y="1632525"/>
            <a:ext cx="1149196" cy="1149196"/>
            <a:chOff x="1180284" y="1632525"/>
            <a:chExt cx="1149196" cy="1149196"/>
          </a:xfrm>
        </p:grpSpPr>
        <p:sp>
          <p:nvSpPr>
            <p:cNvPr id="24" name="椭圆 23"/>
            <p:cNvSpPr/>
            <p:nvPr/>
          </p:nvSpPr>
          <p:spPr>
            <a:xfrm>
              <a:off x="1180284" y="1632525"/>
              <a:ext cx="1149196" cy="114919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F8DF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200"/>
            </a:p>
          </p:txBody>
        </p:sp>
        <p:sp>
          <p:nvSpPr>
            <p:cNvPr id="25" name="Freeform 63"/>
            <p:cNvSpPr>
              <a:spLocks noChangeAspect="1"/>
            </p:cNvSpPr>
            <p:nvPr/>
          </p:nvSpPr>
          <p:spPr bwMode="auto">
            <a:xfrm>
              <a:off x="1468656" y="1929361"/>
              <a:ext cx="572452" cy="555524"/>
            </a:xfrm>
            <a:custGeom>
              <a:avLst/>
              <a:gdLst>
                <a:gd name="T0" fmla="*/ 244 w 312"/>
                <a:gd name="T1" fmla="*/ 0 h 303"/>
                <a:gd name="T2" fmla="*/ 209 w 312"/>
                <a:gd name="T3" fmla="*/ 12 h 303"/>
                <a:gd name="T4" fmla="*/ 181 w 312"/>
                <a:gd name="T5" fmla="*/ 49 h 303"/>
                <a:gd name="T6" fmla="*/ 198 w 312"/>
                <a:gd name="T7" fmla="*/ 112 h 303"/>
                <a:gd name="T8" fmla="*/ 195 w 312"/>
                <a:gd name="T9" fmla="*/ 112 h 303"/>
                <a:gd name="T10" fmla="*/ 177 w 312"/>
                <a:gd name="T11" fmla="*/ 92 h 303"/>
                <a:gd name="T12" fmla="*/ 92 w 312"/>
                <a:gd name="T13" fmla="*/ 177 h 303"/>
                <a:gd name="T14" fmla="*/ 71 w 312"/>
                <a:gd name="T15" fmla="*/ 174 h 303"/>
                <a:gd name="T16" fmla="*/ 29 w 312"/>
                <a:gd name="T17" fmla="*/ 192 h 303"/>
                <a:gd name="T18" fmla="*/ 7 w 312"/>
                <a:gd name="T19" fmla="*/ 255 h 303"/>
                <a:gd name="T20" fmla="*/ 14 w 312"/>
                <a:gd name="T21" fmla="*/ 266 h 303"/>
                <a:gd name="T22" fmla="*/ 14 w 312"/>
                <a:gd name="T23" fmla="*/ 266 h 303"/>
                <a:gd name="T24" fmla="*/ 53 w 312"/>
                <a:gd name="T25" fmla="*/ 228 h 303"/>
                <a:gd name="T26" fmla="*/ 80 w 312"/>
                <a:gd name="T27" fmla="*/ 255 h 303"/>
                <a:gd name="T28" fmla="*/ 40 w 312"/>
                <a:gd name="T29" fmla="*/ 296 h 303"/>
                <a:gd name="T30" fmla="*/ 70 w 312"/>
                <a:gd name="T31" fmla="*/ 303 h 303"/>
                <a:gd name="T32" fmla="*/ 100 w 312"/>
                <a:gd name="T33" fmla="*/ 295 h 303"/>
                <a:gd name="T34" fmla="*/ 134 w 312"/>
                <a:gd name="T35" fmla="*/ 244 h 303"/>
                <a:gd name="T36" fmla="*/ 116 w 312"/>
                <a:gd name="T37" fmla="*/ 191 h 303"/>
                <a:gd name="T38" fmla="*/ 118 w 312"/>
                <a:gd name="T39" fmla="*/ 190 h 303"/>
                <a:gd name="T40" fmla="*/ 138 w 312"/>
                <a:gd name="T41" fmla="*/ 209 h 303"/>
                <a:gd name="T42" fmla="*/ 222 w 312"/>
                <a:gd name="T43" fmla="*/ 126 h 303"/>
                <a:gd name="T44" fmla="*/ 245 w 312"/>
                <a:gd name="T45" fmla="*/ 129 h 303"/>
                <a:gd name="T46" fmla="*/ 256 w 312"/>
                <a:gd name="T47" fmla="*/ 127 h 303"/>
                <a:gd name="T48" fmla="*/ 298 w 312"/>
                <a:gd name="T49" fmla="*/ 97 h 303"/>
                <a:gd name="T50" fmla="*/ 302 w 312"/>
                <a:gd name="T51" fmla="*/ 34 h 303"/>
                <a:gd name="T52" fmla="*/ 260 w 312"/>
                <a:gd name="T53" fmla="*/ 75 h 303"/>
                <a:gd name="T54" fmla="*/ 234 w 312"/>
                <a:gd name="T55" fmla="*/ 48 h 303"/>
                <a:gd name="T56" fmla="*/ 274 w 312"/>
                <a:gd name="T57" fmla="*/ 7 h 303"/>
                <a:gd name="T58" fmla="*/ 244 w 312"/>
                <a:gd name="T5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2" h="303">
                  <a:moveTo>
                    <a:pt x="244" y="0"/>
                  </a:moveTo>
                  <a:cubicBezTo>
                    <a:pt x="231" y="0"/>
                    <a:pt x="219" y="4"/>
                    <a:pt x="209" y="12"/>
                  </a:cubicBezTo>
                  <a:cubicBezTo>
                    <a:pt x="197" y="22"/>
                    <a:pt x="185" y="34"/>
                    <a:pt x="181" y="49"/>
                  </a:cubicBezTo>
                  <a:cubicBezTo>
                    <a:pt x="175" y="72"/>
                    <a:pt x="184" y="94"/>
                    <a:pt x="198" y="112"/>
                  </a:cubicBezTo>
                  <a:cubicBezTo>
                    <a:pt x="197" y="112"/>
                    <a:pt x="196" y="112"/>
                    <a:pt x="195" y="112"/>
                  </a:cubicBezTo>
                  <a:cubicBezTo>
                    <a:pt x="185" y="112"/>
                    <a:pt x="181" y="101"/>
                    <a:pt x="177" y="92"/>
                  </a:cubicBezTo>
                  <a:cubicBezTo>
                    <a:pt x="148" y="120"/>
                    <a:pt x="121" y="150"/>
                    <a:pt x="92" y="177"/>
                  </a:cubicBezTo>
                  <a:cubicBezTo>
                    <a:pt x="85" y="175"/>
                    <a:pt x="78" y="174"/>
                    <a:pt x="71" y="174"/>
                  </a:cubicBezTo>
                  <a:cubicBezTo>
                    <a:pt x="55" y="174"/>
                    <a:pt x="39" y="180"/>
                    <a:pt x="29" y="192"/>
                  </a:cubicBezTo>
                  <a:cubicBezTo>
                    <a:pt x="11" y="207"/>
                    <a:pt x="0" y="232"/>
                    <a:pt x="7" y="255"/>
                  </a:cubicBezTo>
                  <a:cubicBezTo>
                    <a:pt x="9" y="258"/>
                    <a:pt x="9" y="266"/>
                    <a:pt x="14" y="266"/>
                  </a:cubicBezTo>
                  <a:cubicBezTo>
                    <a:pt x="14" y="266"/>
                    <a:pt x="14" y="266"/>
                    <a:pt x="14" y="266"/>
                  </a:cubicBezTo>
                  <a:cubicBezTo>
                    <a:pt x="28" y="254"/>
                    <a:pt x="40" y="240"/>
                    <a:pt x="53" y="228"/>
                  </a:cubicBezTo>
                  <a:cubicBezTo>
                    <a:pt x="62" y="236"/>
                    <a:pt x="71" y="246"/>
                    <a:pt x="80" y="255"/>
                  </a:cubicBezTo>
                  <a:cubicBezTo>
                    <a:pt x="67" y="269"/>
                    <a:pt x="53" y="282"/>
                    <a:pt x="40" y="296"/>
                  </a:cubicBezTo>
                  <a:cubicBezTo>
                    <a:pt x="49" y="300"/>
                    <a:pt x="60" y="303"/>
                    <a:pt x="70" y="303"/>
                  </a:cubicBezTo>
                  <a:cubicBezTo>
                    <a:pt x="81" y="303"/>
                    <a:pt x="91" y="300"/>
                    <a:pt x="100" y="295"/>
                  </a:cubicBezTo>
                  <a:cubicBezTo>
                    <a:pt x="117" y="282"/>
                    <a:pt x="133" y="265"/>
                    <a:pt x="134" y="244"/>
                  </a:cubicBezTo>
                  <a:cubicBezTo>
                    <a:pt x="137" y="224"/>
                    <a:pt x="127" y="206"/>
                    <a:pt x="116" y="191"/>
                  </a:cubicBezTo>
                  <a:cubicBezTo>
                    <a:pt x="117" y="190"/>
                    <a:pt x="117" y="190"/>
                    <a:pt x="118" y="190"/>
                  </a:cubicBezTo>
                  <a:cubicBezTo>
                    <a:pt x="128" y="190"/>
                    <a:pt x="133" y="202"/>
                    <a:pt x="138" y="209"/>
                  </a:cubicBezTo>
                  <a:cubicBezTo>
                    <a:pt x="166" y="182"/>
                    <a:pt x="194" y="153"/>
                    <a:pt x="222" y="126"/>
                  </a:cubicBezTo>
                  <a:cubicBezTo>
                    <a:pt x="230" y="127"/>
                    <a:pt x="237" y="129"/>
                    <a:pt x="245" y="129"/>
                  </a:cubicBezTo>
                  <a:cubicBezTo>
                    <a:pt x="249" y="129"/>
                    <a:pt x="252" y="128"/>
                    <a:pt x="256" y="127"/>
                  </a:cubicBezTo>
                  <a:cubicBezTo>
                    <a:pt x="274" y="125"/>
                    <a:pt x="286" y="110"/>
                    <a:pt x="298" y="97"/>
                  </a:cubicBezTo>
                  <a:cubicBezTo>
                    <a:pt x="312" y="79"/>
                    <a:pt x="311" y="54"/>
                    <a:pt x="302" y="34"/>
                  </a:cubicBezTo>
                  <a:cubicBezTo>
                    <a:pt x="287" y="47"/>
                    <a:pt x="274" y="62"/>
                    <a:pt x="260" y="75"/>
                  </a:cubicBezTo>
                  <a:cubicBezTo>
                    <a:pt x="251" y="66"/>
                    <a:pt x="242" y="57"/>
                    <a:pt x="234" y="48"/>
                  </a:cubicBezTo>
                  <a:cubicBezTo>
                    <a:pt x="247" y="34"/>
                    <a:pt x="261" y="20"/>
                    <a:pt x="274" y="7"/>
                  </a:cubicBezTo>
                  <a:cubicBezTo>
                    <a:pt x="265" y="2"/>
                    <a:pt x="255" y="0"/>
                    <a:pt x="244" y="0"/>
                  </a:cubicBezTo>
                </a:path>
              </a:pathLst>
            </a:custGeom>
            <a:solidFill>
              <a:srgbClr val="1E324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1"/>
            </a:p>
          </p:txBody>
        </p:sp>
      </p:grpSp>
      <p:sp>
        <p:nvSpPr>
          <p:cNvPr id="26" name="矩形 55"/>
          <p:cNvSpPr/>
          <p:nvPr/>
        </p:nvSpPr>
        <p:spPr>
          <a:xfrm>
            <a:off x="692439" y="3839975"/>
            <a:ext cx="2372921" cy="48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67" dirty="0">
                <a:solidFill>
                  <a:srgbClr val="2E2E2E"/>
                </a:solidFill>
                <a:latin typeface="HelveticaNeueLT Pro 67 MdCnO" panose="020B0606030502030204" pitchFamily="34" charset="0"/>
                <a:sym typeface="News Gothic MT" charset="0"/>
              </a:rPr>
              <a:t>顶部“开始”面板中可以对字体、字号、颜色、行距等进行修改。</a:t>
            </a:r>
          </a:p>
        </p:txBody>
      </p:sp>
      <p:cxnSp>
        <p:nvCxnSpPr>
          <p:cNvPr id="27" name="直接连接符 84"/>
          <p:cNvCxnSpPr/>
          <p:nvPr/>
        </p:nvCxnSpPr>
        <p:spPr>
          <a:xfrm>
            <a:off x="786905" y="4624717"/>
            <a:ext cx="2372483" cy="0"/>
          </a:xfrm>
          <a:prstGeom prst="line">
            <a:avLst/>
          </a:prstGeom>
          <a:ln w="38100" cmpd="sng">
            <a:solidFill>
              <a:srgbClr val="F8D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59"/>
          <p:cNvSpPr/>
          <p:nvPr/>
        </p:nvSpPr>
        <p:spPr>
          <a:xfrm>
            <a:off x="786905" y="4804498"/>
            <a:ext cx="643628" cy="643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8D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30" name="Group 60"/>
          <p:cNvGrpSpPr/>
          <p:nvPr/>
        </p:nvGrpSpPr>
        <p:grpSpPr>
          <a:xfrm>
            <a:off x="877125" y="4899738"/>
            <a:ext cx="463188" cy="548388"/>
            <a:chOff x="1375885" y="1198807"/>
            <a:chExt cx="1009650" cy="1195367"/>
          </a:xfrm>
          <a:solidFill>
            <a:srgbClr val="F8DF46"/>
          </a:solidFill>
        </p:grpSpPr>
        <p:grpSp>
          <p:nvGrpSpPr>
            <p:cNvPr id="31" name="Group 61"/>
            <p:cNvGrpSpPr/>
            <p:nvPr/>
          </p:nvGrpSpPr>
          <p:grpSpPr>
            <a:xfrm>
              <a:off x="1375885" y="1198807"/>
              <a:ext cx="1009650" cy="1139826"/>
              <a:chOff x="1368786" y="1195986"/>
              <a:chExt cx="1009650" cy="1139826"/>
            </a:xfrm>
            <a:grpFill/>
          </p:grpSpPr>
          <p:sp>
            <p:nvSpPr>
              <p:cNvPr id="33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  <p:sp>
          <p:nvSpPr>
            <p:cNvPr id="32" name="Freeform 62"/>
            <p:cNvSpPr/>
            <p:nvPr/>
          </p:nvSpPr>
          <p:spPr>
            <a:xfrm>
              <a:off x="1408412" y="2208291"/>
              <a:ext cx="944594" cy="185883"/>
            </a:xfrm>
            <a:custGeom>
              <a:avLst/>
              <a:gdLst>
                <a:gd name="connsiteX0" fmla="*/ 0 w 944594"/>
                <a:gd name="connsiteY0" fmla="*/ 0 h 185883"/>
                <a:gd name="connsiteX1" fmla="*/ 944594 w 944594"/>
                <a:gd name="connsiteY1" fmla="*/ 0 h 185883"/>
                <a:gd name="connsiteX2" fmla="*/ 864504 w 944594"/>
                <a:gd name="connsiteY2" fmla="*/ 66080 h 185883"/>
                <a:gd name="connsiteX3" fmla="*/ 472297 w 944594"/>
                <a:gd name="connsiteY3" fmla="*/ 185883 h 185883"/>
                <a:gd name="connsiteX4" fmla="*/ 80090 w 944594"/>
                <a:gd name="connsiteY4" fmla="*/ 66080 h 18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594" h="185883">
                  <a:moveTo>
                    <a:pt x="0" y="0"/>
                  </a:moveTo>
                  <a:lnTo>
                    <a:pt x="944594" y="0"/>
                  </a:lnTo>
                  <a:lnTo>
                    <a:pt x="864504" y="66080"/>
                  </a:lnTo>
                  <a:cubicBezTo>
                    <a:pt x="752546" y="141718"/>
                    <a:pt x="617579" y="185883"/>
                    <a:pt x="472297" y="185883"/>
                  </a:cubicBezTo>
                  <a:cubicBezTo>
                    <a:pt x="327015" y="185883"/>
                    <a:pt x="192048" y="141718"/>
                    <a:pt x="80090" y="660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466307" y="4799572"/>
            <a:ext cx="170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E2E2E"/>
                </a:solidFill>
                <a:latin typeface="HelveticaNeueLT Pro 67 MdCn" panose="020B0606030502030204" pitchFamily="34" charset="0"/>
              </a:rPr>
              <a:t>81,680</a:t>
            </a:r>
            <a:endParaRPr lang="zh-CN" altLang="en-US" sz="3200" dirty="0">
              <a:solidFill>
                <a:srgbClr val="2E2E2E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91149" y="3462035"/>
            <a:ext cx="1826141" cy="338554"/>
          </a:xfrm>
          <a:prstGeom prst="rect">
            <a:avLst/>
          </a:prstGeom>
          <a:solidFill>
            <a:srgbClr val="FBEC85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E2E2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点击此处添加标题</a:t>
            </a:r>
            <a:endParaRPr lang="zh-CN" altLang="zh-CN" sz="1600" dirty="0">
              <a:solidFill>
                <a:srgbClr val="2E2E2E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39" name="矩形 55"/>
          <p:cNvSpPr/>
          <p:nvPr/>
        </p:nvSpPr>
        <p:spPr>
          <a:xfrm>
            <a:off x="3461156" y="3839975"/>
            <a:ext cx="2372921" cy="48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67" dirty="0">
                <a:solidFill>
                  <a:srgbClr val="2E2E2E"/>
                </a:solidFill>
                <a:latin typeface="HelveticaNeueLT Pro 67 MdCnO" panose="020B0606030502030204" pitchFamily="34" charset="0"/>
                <a:sym typeface="News Gothic MT" charset="0"/>
              </a:rPr>
              <a:t>顶部“开始”面板中可以对字体、字号、颜色、行距等进行修改。</a:t>
            </a:r>
          </a:p>
        </p:txBody>
      </p:sp>
      <p:cxnSp>
        <p:nvCxnSpPr>
          <p:cNvPr id="40" name="直接连接符 156"/>
          <p:cNvCxnSpPr/>
          <p:nvPr/>
        </p:nvCxnSpPr>
        <p:spPr>
          <a:xfrm>
            <a:off x="3555622" y="4624717"/>
            <a:ext cx="2372483" cy="0"/>
          </a:xfrm>
          <a:prstGeom prst="line">
            <a:avLst/>
          </a:prstGeom>
          <a:ln w="38100" cmpd="sng">
            <a:solidFill>
              <a:srgbClr val="B7C34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59"/>
          <p:cNvSpPr/>
          <p:nvPr/>
        </p:nvSpPr>
        <p:spPr>
          <a:xfrm>
            <a:off x="3555623" y="4804498"/>
            <a:ext cx="643628" cy="643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B7C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44" name="Group 61"/>
          <p:cNvGrpSpPr/>
          <p:nvPr/>
        </p:nvGrpSpPr>
        <p:grpSpPr>
          <a:xfrm>
            <a:off x="3645843" y="4899738"/>
            <a:ext cx="463188" cy="522908"/>
            <a:chOff x="1368786" y="1195986"/>
            <a:chExt cx="1009650" cy="1139826"/>
          </a:xfrm>
          <a:solidFill>
            <a:srgbClr val="FFC000"/>
          </a:solidFill>
        </p:grpSpPr>
        <p:sp>
          <p:nvSpPr>
            <p:cNvPr id="46" name="Freeform 6"/>
            <p:cNvSpPr>
              <a:spLocks noEditPoints="1"/>
            </p:cNvSpPr>
            <p:nvPr/>
          </p:nvSpPr>
          <p:spPr bwMode="auto">
            <a:xfrm>
              <a:off x="1643423" y="1195986"/>
              <a:ext cx="460375" cy="598488"/>
            </a:xfrm>
            <a:custGeom>
              <a:avLst/>
              <a:gdLst>
                <a:gd name="T0" fmla="*/ 41 w 122"/>
                <a:gd name="T1" fmla="*/ 4 h 159"/>
                <a:gd name="T2" fmla="*/ 97 w 122"/>
                <a:gd name="T3" fmla="*/ 12 h 159"/>
                <a:gd name="T4" fmla="*/ 120 w 122"/>
                <a:gd name="T5" fmla="*/ 58 h 159"/>
                <a:gd name="T6" fmla="*/ 121 w 122"/>
                <a:gd name="T7" fmla="*/ 94 h 159"/>
                <a:gd name="T8" fmla="*/ 103 w 122"/>
                <a:gd name="T9" fmla="*/ 126 h 159"/>
                <a:gd name="T10" fmla="*/ 63 w 122"/>
                <a:gd name="T11" fmla="*/ 157 h 159"/>
                <a:gd name="T12" fmla="*/ 19 w 122"/>
                <a:gd name="T13" fmla="*/ 126 h 159"/>
                <a:gd name="T14" fmla="*/ 1 w 122"/>
                <a:gd name="T15" fmla="*/ 94 h 159"/>
                <a:gd name="T16" fmla="*/ 3 w 122"/>
                <a:gd name="T17" fmla="*/ 46 h 159"/>
                <a:gd name="T18" fmla="*/ 41 w 122"/>
                <a:gd name="T19" fmla="*/ 4 h 159"/>
                <a:gd name="T20" fmla="*/ 19 w 122"/>
                <a:gd name="T21" fmla="*/ 80 h 159"/>
                <a:gd name="T22" fmla="*/ 41 w 122"/>
                <a:gd name="T23" fmla="*/ 136 h 159"/>
                <a:gd name="T24" fmla="*/ 77 w 122"/>
                <a:gd name="T25" fmla="*/ 140 h 159"/>
                <a:gd name="T26" fmla="*/ 104 w 122"/>
                <a:gd name="T27" fmla="*/ 73 h 159"/>
                <a:gd name="T28" fmla="*/ 79 w 122"/>
                <a:gd name="T29" fmla="*/ 54 h 159"/>
                <a:gd name="T30" fmla="*/ 19 w 122"/>
                <a:gd name="T31" fmla="*/ 8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159">
                  <a:moveTo>
                    <a:pt x="41" y="4"/>
                  </a:moveTo>
                  <a:cubicBezTo>
                    <a:pt x="59" y="0"/>
                    <a:pt x="80" y="2"/>
                    <a:pt x="97" y="12"/>
                  </a:cubicBezTo>
                  <a:cubicBezTo>
                    <a:pt x="112" y="22"/>
                    <a:pt x="121" y="40"/>
                    <a:pt x="120" y="58"/>
                  </a:cubicBezTo>
                  <a:cubicBezTo>
                    <a:pt x="119" y="70"/>
                    <a:pt x="122" y="82"/>
                    <a:pt x="121" y="94"/>
                  </a:cubicBezTo>
                  <a:cubicBezTo>
                    <a:pt x="117" y="106"/>
                    <a:pt x="108" y="115"/>
                    <a:pt x="103" y="126"/>
                  </a:cubicBezTo>
                  <a:cubicBezTo>
                    <a:pt x="96" y="142"/>
                    <a:pt x="82" y="157"/>
                    <a:pt x="63" y="157"/>
                  </a:cubicBezTo>
                  <a:cubicBezTo>
                    <a:pt x="43" y="159"/>
                    <a:pt x="27" y="143"/>
                    <a:pt x="19" y="126"/>
                  </a:cubicBezTo>
                  <a:cubicBezTo>
                    <a:pt x="14" y="115"/>
                    <a:pt x="5" y="105"/>
                    <a:pt x="1" y="94"/>
                  </a:cubicBezTo>
                  <a:cubicBezTo>
                    <a:pt x="1" y="78"/>
                    <a:pt x="0" y="62"/>
                    <a:pt x="3" y="46"/>
                  </a:cubicBezTo>
                  <a:cubicBezTo>
                    <a:pt x="7" y="27"/>
                    <a:pt x="21" y="9"/>
                    <a:pt x="41" y="4"/>
                  </a:cubicBezTo>
                  <a:close/>
                  <a:moveTo>
                    <a:pt x="19" y="80"/>
                  </a:moveTo>
                  <a:cubicBezTo>
                    <a:pt x="22" y="100"/>
                    <a:pt x="27" y="121"/>
                    <a:pt x="41" y="136"/>
                  </a:cubicBezTo>
                  <a:cubicBezTo>
                    <a:pt x="50" y="145"/>
                    <a:pt x="66" y="148"/>
                    <a:pt x="77" y="140"/>
                  </a:cubicBezTo>
                  <a:cubicBezTo>
                    <a:pt x="97" y="124"/>
                    <a:pt x="101" y="97"/>
                    <a:pt x="104" y="73"/>
                  </a:cubicBezTo>
                  <a:cubicBezTo>
                    <a:pt x="95" y="68"/>
                    <a:pt x="86" y="62"/>
                    <a:pt x="79" y="54"/>
                  </a:cubicBezTo>
                  <a:cubicBezTo>
                    <a:pt x="62" y="69"/>
                    <a:pt x="41" y="78"/>
                    <a:pt x="19" y="80"/>
                  </a:cubicBezTo>
                  <a:close/>
                </a:path>
              </a:pathLst>
            </a:custGeom>
            <a:solidFill>
              <a:srgbClr val="B7C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7" name="Freeform 8"/>
            <p:cNvSpPr>
              <a:spLocks noEditPoints="1"/>
            </p:cNvSpPr>
            <p:nvPr/>
          </p:nvSpPr>
          <p:spPr bwMode="auto">
            <a:xfrm>
              <a:off x="1368786" y="1753199"/>
              <a:ext cx="1009650" cy="582613"/>
            </a:xfrm>
            <a:custGeom>
              <a:avLst/>
              <a:gdLst>
                <a:gd name="T0" fmla="*/ 51 w 268"/>
                <a:gd name="T1" fmla="*/ 17 h 155"/>
                <a:gd name="T2" fmla="*/ 92 w 268"/>
                <a:gd name="T3" fmla="*/ 0 h 155"/>
                <a:gd name="T4" fmla="*/ 98 w 268"/>
                <a:gd name="T5" fmla="*/ 10 h 155"/>
                <a:gd name="T6" fmla="*/ 89 w 268"/>
                <a:gd name="T7" fmla="*/ 16 h 155"/>
                <a:gd name="T8" fmla="*/ 122 w 268"/>
                <a:gd name="T9" fmla="*/ 130 h 155"/>
                <a:gd name="T10" fmla="*/ 127 w 268"/>
                <a:gd name="T11" fmla="*/ 55 h 155"/>
                <a:gd name="T12" fmla="*/ 142 w 268"/>
                <a:gd name="T13" fmla="*/ 54 h 155"/>
                <a:gd name="T14" fmla="*/ 146 w 268"/>
                <a:gd name="T15" fmla="*/ 130 h 155"/>
                <a:gd name="T16" fmla="*/ 180 w 268"/>
                <a:gd name="T17" fmla="*/ 16 h 155"/>
                <a:gd name="T18" fmla="*/ 175 w 268"/>
                <a:gd name="T19" fmla="*/ 1 h 155"/>
                <a:gd name="T20" fmla="*/ 239 w 268"/>
                <a:gd name="T21" fmla="*/ 35 h 155"/>
                <a:gd name="T22" fmla="*/ 265 w 268"/>
                <a:gd name="T23" fmla="*/ 114 h 155"/>
                <a:gd name="T24" fmla="*/ 220 w 268"/>
                <a:gd name="T25" fmla="*/ 133 h 155"/>
                <a:gd name="T26" fmla="*/ 124 w 268"/>
                <a:gd name="T27" fmla="*/ 154 h 155"/>
                <a:gd name="T28" fmla="*/ 50 w 268"/>
                <a:gd name="T29" fmla="*/ 133 h 155"/>
                <a:gd name="T30" fmla="*/ 3 w 268"/>
                <a:gd name="T31" fmla="*/ 110 h 155"/>
                <a:gd name="T32" fmla="*/ 51 w 268"/>
                <a:gd name="T33" fmla="*/ 17 h 155"/>
                <a:gd name="T34" fmla="*/ 167 w 268"/>
                <a:gd name="T35" fmla="*/ 107 h 155"/>
                <a:gd name="T36" fmla="*/ 170 w 268"/>
                <a:gd name="T37" fmla="*/ 113 h 155"/>
                <a:gd name="T38" fmla="*/ 205 w 268"/>
                <a:gd name="T39" fmla="*/ 109 h 155"/>
                <a:gd name="T40" fmla="*/ 213 w 268"/>
                <a:gd name="T41" fmla="*/ 100 h 155"/>
                <a:gd name="T42" fmla="*/ 167 w 268"/>
                <a:gd name="T43" fmla="*/ 10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8" h="155">
                  <a:moveTo>
                    <a:pt x="51" y="17"/>
                  </a:moveTo>
                  <a:cubicBezTo>
                    <a:pt x="64" y="9"/>
                    <a:pt x="78" y="6"/>
                    <a:pt x="92" y="0"/>
                  </a:cubicBezTo>
                  <a:cubicBezTo>
                    <a:pt x="94" y="3"/>
                    <a:pt x="96" y="8"/>
                    <a:pt x="98" y="10"/>
                  </a:cubicBezTo>
                  <a:cubicBezTo>
                    <a:pt x="95" y="12"/>
                    <a:pt x="91" y="15"/>
                    <a:pt x="89" y="16"/>
                  </a:cubicBezTo>
                  <a:cubicBezTo>
                    <a:pt x="100" y="54"/>
                    <a:pt x="112" y="92"/>
                    <a:pt x="122" y="130"/>
                  </a:cubicBezTo>
                  <a:cubicBezTo>
                    <a:pt x="124" y="105"/>
                    <a:pt x="126" y="80"/>
                    <a:pt x="127" y="55"/>
                  </a:cubicBezTo>
                  <a:cubicBezTo>
                    <a:pt x="132" y="54"/>
                    <a:pt x="137" y="54"/>
                    <a:pt x="142" y="54"/>
                  </a:cubicBezTo>
                  <a:cubicBezTo>
                    <a:pt x="142" y="80"/>
                    <a:pt x="144" y="105"/>
                    <a:pt x="146" y="130"/>
                  </a:cubicBezTo>
                  <a:cubicBezTo>
                    <a:pt x="157" y="92"/>
                    <a:pt x="170" y="54"/>
                    <a:pt x="180" y="16"/>
                  </a:cubicBezTo>
                  <a:cubicBezTo>
                    <a:pt x="170" y="14"/>
                    <a:pt x="172" y="7"/>
                    <a:pt x="175" y="1"/>
                  </a:cubicBezTo>
                  <a:cubicBezTo>
                    <a:pt x="199" y="7"/>
                    <a:pt x="223" y="16"/>
                    <a:pt x="239" y="35"/>
                  </a:cubicBezTo>
                  <a:cubicBezTo>
                    <a:pt x="259" y="56"/>
                    <a:pt x="268" y="86"/>
                    <a:pt x="265" y="114"/>
                  </a:cubicBezTo>
                  <a:cubicBezTo>
                    <a:pt x="256" y="130"/>
                    <a:pt x="236" y="132"/>
                    <a:pt x="220" y="133"/>
                  </a:cubicBezTo>
                  <a:cubicBezTo>
                    <a:pt x="191" y="151"/>
                    <a:pt x="157" y="155"/>
                    <a:pt x="124" y="154"/>
                  </a:cubicBezTo>
                  <a:cubicBezTo>
                    <a:pt x="98" y="153"/>
                    <a:pt x="71" y="149"/>
                    <a:pt x="50" y="133"/>
                  </a:cubicBezTo>
                  <a:cubicBezTo>
                    <a:pt x="32" y="132"/>
                    <a:pt x="9" y="130"/>
                    <a:pt x="3" y="110"/>
                  </a:cubicBezTo>
                  <a:cubicBezTo>
                    <a:pt x="0" y="73"/>
                    <a:pt x="19" y="36"/>
                    <a:pt x="51" y="17"/>
                  </a:cubicBezTo>
                  <a:close/>
                  <a:moveTo>
                    <a:pt x="167" y="107"/>
                  </a:moveTo>
                  <a:cubicBezTo>
                    <a:pt x="168" y="109"/>
                    <a:pt x="169" y="111"/>
                    <a:pt x="170" y="113"/>
                  </a:cubicBezTo>
                  <a:cubicBezTo>
                    <a:pt x="182" y="114"/>
                    <a:pt x="194" y="112"/>
                    <a:pt x="205" y="109"/>
                  </a:cubicBezTo>
                  <a:cubicBezTo>
                    <a:pt x="210" y="108"/>
                    <a:pt x="212" y="104"/>
                    <a:pt x="213" y="100"/>
                  </a:cubicBezTo>
                  <a:cubicBezTo>
                    <a:pt x="198" y="105"/>
                    <a:pt x="182" y="107"/>
                    <a:pt x="167" y="107"/>
                  </a:cubicBezTo>
                  <a:close/>
                </a:path>
              </a:pathLst>
            </a:custGeom>
            <a:solidFill>
              <a:srgbClr val="B7C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1816461" y="1850036"/>
              <a:ext cx="117475" cy="87313"/>
            </a:xfrm>
            <a:custGeom>
              <a:avLst/>
              <a:gdLst>
                <a:gd name="T0" fmla="*/ 4 w 31"/>
                <a:gd name="T1" fmla="*/ 3 h 23"/>
                <a:gd name="T2" fmla="*/ 26 w 31"/>
                <a:gd name="T3" fmla="*/ 3 h 23"/>
                <a:gd name="T4" fmla="*/ 24 w 31"/>
                <a:gd name="T5" fmla="*/ 23 h 23"/>
                <a:gd name="T6" fmla="*/ 6 w 31"/>
                <a:gd name="T7" fmla="*/ 23 h 23"/>
                <a:gd name="T8" fmla="*/ 4 w 31"/>
                <a:gd name="T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3">
                  <a:moveTo>
                    <a:pt x="4" y="3"/>
                  </a:moveTo>
                  <a:cubicBezTo>
                    <a:pt x="11" y="1"/>
                    <a:pt x="19" y="0"/>
                    <a:pt x="26" y="3"/>
                  </a:cubicBezTo>
                  <a:cubicBezTo>
                    <a:pt x="31" y="10"/>
                    <a:pt x="27" y="16"/>
                    <a:pt x="24" y="23"/>
                  </a:cubicBezTo>
                  <a:cubicBezTo>
                    <a:pt x="18" y="23"/>
                    <a:pt x="12" y="23"/>
                    <a:pt x="6" y="23"/>
                  </a:cubicBezTo>
                  <a:cubicBezTo>
                    <a:pt x="3" y="16"/>
                    <a:pt x="0" y="9"/>
                    <a:pt x="4" y="3"/>
                  </a:cubicBezTo>
                  <a:close/>
                </a:path>
              </a:pathLst>
            </a:custGeom>
            <a:solidFill>
              <a:srgbClr val="B7C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45" name="Freeform 62"/>
          <p:cNvSpPr/>
          <p:nvPr/>
        </p:nvSpPr>
        <p:spPr>
          <a:xfrm>
            <a:off x="3660765" y="5362850"/>
            <a:ext cx="433343" cy="85276"/>
          </a:xfrm>
          <a:custGeom>
            <a:avLst/>
            <a:gdLst>
              <a:gd name="connsiteX0" fmla="*/ 0 w 944594"/>
              <a:gd name="connsiteY0" fmla="*/ 0 h 185883"/>
              <a:gd name="connsiteX1" fmla="*/ 944594 w 944594"/>
              <a:gd name="connsiteY1" fmla="*/ 0 h 185883"/>
              <a:gd name="connsiteX2" fmla="*/ 864504 w 944594"/>
              <a:gd name="connsiteY2" fmla="*/ 66080 h 185883"/>
              <a:gd name="connsiteX3" fmla="*/ 472297 w 944594"/>
              <a:gd name="connsiteY3" fmla="*/ 185883 h 185883"/>
              <a:gd name="connsiteX4" fmla="*/ 80090 w 944594"/>
              <a:gd name="connsiteY4" fmla="*/ 66080 h 18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594" h="185883">
                <a:moveTo>
                  <a:pt x="0" y="0"/>
                </a:moveTo>
                <a:lnTo>
                  <a:pt x="944594" y="0"/>
                </a:lnTo>
                <a:lnTo>
                  <a:pt x="864504" y="66080"/>
                </a:lnTo>
                <a:cubicBezTo>
                  <a:pt x="752546" y="141718"/>
                  <a:pt x="617579" y="185883"/>
                  <a:pt x="472297" y="185883"/>
                </a:cubicBezTo>
                <a:cubicBezTo>
                  <a:pt x="327015" y="185883"/>
                  <a:pt x="192048" y="141718"/>
                  <a:pt x="80090" y="66080"/>
                </a:cubicBezTo>
                <a:close/>
              </a:path>
            </a:pathLst>
          </a:custGeom>
          <a:solidFill>
            <a:srgbClr val="B7C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9" name="文本框 48"/>
          <p:cNvSpPr txBox="1"/>
          <p:nvPr/>
        </p:nvSpPr>
        <p:spPr>
          <a:xfrm>
            <a:off x="4235025" y="4799572"/>
            <a:ext cx="170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E2E2E"/>
                </a:solidFill>
                <a:latin typeface="HelveticaNeueLT Pro 67 MdCn" panose="020B0606030502030204" pitchFamily="34" charset="0"/>
              </a:rPr>
              <a:t>81,680</a:t>
            </a:r>
            <a:endParaRPr lang="zh-CN" altLang="en-US" sz="3200" dirty="0">
              <a:solidFill>
                <a:srgbClr val="2E2E2E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59867" y="3462035"/>
            <a:ext cx="1826141" cy="338554"/>
          </a:xfrm>
          <a:prstGeom prst="rect">
            <a:avLst/>
          </a:prstGeom>
          <a:solidFill>
            <a:srgbClr val="B7C340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点击此处添加标题</a:t>
            </a:r>
            <a:endParaRPr lang="zh-CN" altLang="zh-CN" sz="16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52" name="矩形 55"/>
          <p:cNvSpPr/>
          <p:nvPr/>
        </p:nvSpPr>
        <p:spPr>
          <a:xfrm>
            <a:off x="6254798" y="3839975"/>
            <a:ext cx="2372921" cy="48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67" dirty="0">
                <a:solidFill>
                  <a:srgbClr val="2E2E2E"/>
                </a:solidFill>
                <a:latin typeface="HelveticaNeueLT Pro 67 MdCnO" panose="020B0606030502030204" pitchFamily="34" charset="0"/>
                <a:sym typeface="News Gothic MT" charset="0"/>
              </a:rPr>
              <a:t>顶部“开始”面板中可以对字体、字号、颜色、行距等进行修改。</a:t>
            </a:r>
          </a:p>
        </p:txBody>
      </p:sp>
      <p:cxnSp>
        <p:nvCxnSpPr>
          <p:cNvPr id="53" name="直接连接符 186"/>
          <p:cNvCxnSpPr/>
          <p:nvPr/>
        </p:nvCxnSpPr>
        <p:spPr>
          <a:xfrm>
            <a:off x="6349263" y="4624717"/>
            <a:ext cx="2372483" cy="0"/>
          </a:xfrm>
          <a:prstGeom prst="line">
            <a:avLst/>
          </a:prstGeom>
          <a:ln w="38100" cmpd="sng">
            <a:solidFill>
              <a:srgbClr val="E7473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9"/>
          <p:cNvSpPr/>
          <p:nvPr/>
        </p:nvSpPr>
        <p:spPr>
          <a:xfrm>
            <a:off x="6349264" y="4804498"/>
            <a:ext cx="643628" cy="643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E74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56" name="Group 60"/>
          <p:cNvGrpSpPr/>
          <p:nvPr/>
        </p:nvGrpSpPr>
        <p:grpSpPr>
          <a:xfrm>
            <a:off x="6439484" y="4899738"/>
            <a:ext cx="463188" cy="548388"/>
            <a:chOff x="1375885" y="1198807"/>
            <a:chExt cx="1009650" cy="1195367"/>
          </a:xfrm>
          <a:solidFill>
            <a:srgbClr val="E74738"/>
          </a:solidFill>
        </p:grpSpPr>
        <p:grpSp>
          <p:nvGrpSpPr>
            <p:cNvPr id="57" name="Group 61"/>
            <p:cNvGrpSpPr/>
            <p:nvPr/>
          </p:nvGrpSpPr>
          <p:grpSpPr>
            <a:xfrm>
              <a:off x="1375885" y="1198807"/>
              <a:ext cx="1009650" cy="1139826"/>
              <a:chOff x="1368786" y="1195986"/>
              <a:chExt cx="1009650" cy="1139826"/>
            </a:xfrm>
            <a:grpFill/>
          </p:grpSpPr>
          <p:sp>
            <p:nvSpPr>
              <p:cNvPr id="59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60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61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  <p:sp>
          <p:nvSpPr>
            <p:cNvPr id="58" name="Freeform 62"/>
            <p:cNvSpPr/>
            <p:nvPr/>
          </p:nvSpPr>
          <p:spPr>
            <a:xfrm>
              <a:off x="1408412" y="2208291"/>
              <a:ext cx="944594" cy="185883"/>
            </a:xfrm>
            <a:custGeom>
              <a:avLst/>
              <a:gdLst>
                <a:gd name="connsiteX0" fmla="*/ 0 w 944594"/>
                <a:gd name="connsiteY0" fmla="*/ 0 h 185883"/>
                <a:gd name="connsiteX1" fmla="*/ 944594 w 944594"/>
                <a:gd name="connsiteY1" fmla="*/ 0 h 185883"/>
                <a:gd name="connsiteX2" fmla="*/ 864504 w 944594"/>
                <a:gd name="connsiteY2" fmla="*/ 66080 h 185883"/>
                <a:gd name="connsiteX3" fmla="*/ 472297 w 944594"/>
                <a:gd name="connsiteY3" fmla="*/ 185883 h 185883"/>
                <a:gd name="connsiteX4" fmla="*/ 80090 w 944594"/>
                <a:gd name="connsiteY4" fmla="*/ 66080 h 18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594" h="185883">
                  <a:moveTo>
                    <a:pt x="0" y="0"/>
                  </a:moveTo>
                  <a:lnTo>
                    <a:pt x="944594" y="0"/>
                  </a:lnTo>
                  <a:lnTo>
                    <a:pt x="864504" y="66080"/>
                  </a:lnTo>
                  <a:cubicBezTo>
                    <a:pt x="752546" y="141718"/>
                    <a:pt x="617579" y="185883"/>
                    <a:pt x="472297" y="185883"/>
                  </a:cubicBezTo>
                  <a:cubicBezTo>
                    <a:pt x="327015" y="185883"/>
                    <a:pt x="192048" y="141718"/>
                    <a:pt x="80090" y="660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7028666" y="4799572"/>
            <a:ext cx="170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E2E2E"/>
                </a:solidFill>
                <a:latin typeface="HelveticaNeueLT Pro 67 MdCn" panose="020B0606030502030204" pitchFamily="34" charset="0"/>
              </a:rPr>
              <a:t>81,680</a:t>
            </a:r>
            <a:endParaRPr lang="zh-CN" altLang="en-US" sz="3200" dirty="0">
              <a:solidFill>
                <a:srgbClr val="2E2E2E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353508" y="3462035"/>
            <a:ext cx="1826141" cy="338554"/>
          </a:xfrm>
          <a:prstGeom prst="rect">
            <a:avLst/>
          </a:prstGeom>
          <a:solidFill>
            <a:srgbClr val="E74738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点击此处添加标题</a:t>
            </a:r>
            <a:endParaRPr lang="zh-CN" altLang="zh-CN" sz="16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65" name="矩形 55"/>
          <p:cNvSpPr/>
          <p:nvPr/>
        </p:nvSpPr>
        <p:spPr>
          <a:xfrm>
            <a:off x="9069636" y="3839975"/>
            <a:ext cx="2372921" cy="48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67" dirty="0">
                <a:solidFill>
                  <a:srgbClr val="2E2E2E"/>
                </a:solidFill>
                <a:latin typeface="HelveticaNeueLT Pro 67 MdCnO" panose="020B0606030502030204" pitchFamily="34" charset="0"/>
                <a:sym typeface="News Gothic MT" charset="0"/>
              </a:rPr>
              <a:t>顶部“开始”面板中可以对字体、字号、颜色、行距等进行修改。</a:t>
            </a:r>
          </a:p>
        </p:txBody>
      </p:sp>
      <p:cxnSp>
        <p:nvCxnSpPr>
          <p:cNvPr id="66" name="直接连接符 199"/>
          <p:cNvCxnSpPr/>
          <p:nvPr/>
        </p:nvCxnSpPr>
        <p:spPr>
          <a:xfrm>
            <a:off x="9164102" y="4624717"/>
            <a:ext cx="2372483" cy="0"/>
          </a:xfrm>
          <a:prstGeom prst="line">
            <a:avLst/>
          </a:prstGeom>
          <a:ln w="38100" cmpd="sng">
            <a:solidFill>
              <a:srgbClr val="2E2E2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9"/>
          <p:cNvSpPr/>
          <p:nvPr/>
        </p:nvSpPr>
        <p:spPr>
          <a:xfrm>
            <a:off x="9164103" y="4804498"/>
            <a:ext cx="643628" cy="643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69" name="Group 60"/>
          <p:cNvGrpSpPr/>
          <p:nvPr/>
        </p:nvGrpSpPr>
        <p:grpSpPr>
          <a:xfrm>
            <a:off x="9254323" y="4899738"/>
            <a:ext cx="463188" cy="548388"/>
            <a:chOff x="1375885" y="1198807"/>
            <a:chExt cx="1009650" cy="1195367"/>
          </a:xfrm>
          <a:solidFill>
            <a:srgbClr val="2E2E2E"/>
          </a:solidFill>
        </p:grpSpPr>
        <p:grpSp>
          <p:nvGrpSpPr>
            <p:cNvPr id="70" name="Group 61"/>
            <p:cNvGrpSpPr/>
            <p:nvPr/>
          </p:nvGrpSpPr>
          <p:grpSpPr>
            <a:xfrm>
              <a:off x="1375885" y="1198807"/>
              <a:ext cx="1009650" cy="1139826"/>
              <a:chOff x="1368786" y="1195986"/>
              <a:chExt cx="1009650" cy="1139826"/>
            </a:xfrm>
            <a:grpFill/>
          </p:grpSpPr>
          <p:sp>
            <p:nvSpPr>
              <p:cNvPr id="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7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  <p:sp>
          <p:nvSpPr>
            <p:cNvPr id="71" name="Freeform 62"/>
            <p:cNvSpPr/>
            <p:nvPr/>
          </p:nvSpPr>
          <p:spPr>
            <a:xfrm>
              <a:off x="1408412" y="2208291"/>
              <a:ext cx="944594" cy="185883"/>
            </a:xfrm>
            <a:custGeom>
              <a:avLst/>
              <a:gdLst>
                <a:gd name="connsiteX0" fmla="*/ 0 w 944594"/>
                <a:gd name="connsiteY0" fmla="*/ 0 h 185883"/>
                <a:gd name="connsiteX1" fmla="*/ 944594 w 944594"/>
                <a:gd name="connsiteY1" fmla="*/ 0 h 185883"/>
                <a:gd name="connsiteX2" fmla="*/ 864504 w 944594"/>
                <a:gd name="connsiteY2" fmla="*/ 66080 h 185883"/>
                <a:gd name="connsiteX3" fmla="*/ 472297 w 944594"/>
                <a:gd name="connsiteY3" fmla="*/ 185883 h 185883"/>
                <a:gd name="connsiteX4" fmla="*/ 80090 w 944594"/>
                <a:gd name="connsiteY4" fmla="*/ 66080 h 18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594" h="185883">
                  <a:moveTo>
                    <a:pt x="0" y="0"/>
                  </a:moveTo>
                  <a:lnTo>
                    <a:pt x="944594" y="0"/>
                  </a:lnTo>
                  <a:lnTo>
                    <a:pt x="864504" y="66080"/>
                  </a:lnTo>
                  <a:cubicBezTo>
                    <a:pt x="752546" y="141718"/>
                    <a:pt x="617579" y="185883"/>
                    <a:pt x="472297" y="185883"/>
                  </a:cubicBezTo>
                  <a:cubicBezTo>
                    <a:pt x="327015" y="185883"/>
                    <a:pt x="192048" y="141718"/>
                    <a:pt x="80090" y="660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9843505" y="4799572"/>
            <a:ext cx="170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E2E2E"/>
                </a:solidFill>
                <a:latin typeface="HelveticaNeueLT Pro 67 MdCn" panose="020B0606030502030204" pitchFamily="34" charset="0"/>
              </a:rPr>
              <a:t>81,680</a:t>
            </a:r>
            <a:endParaRPr lang="zh-CN" altLang="en-US" sz="3200" dirty="0">
              <a:solidFill>
                <a:srgbClr val="2E2E2E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168347" y="3462035"/>
            <a:ext cx="1826141" cy="338554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点击此处添加标题</a:t>
            </a:r>
            <a:endParaRPr lang="zh-CN" altLang="zh-CN" sz="16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pic>
        <p:nvPicPr>
          <p:cNvPr id="76" name="图片 7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809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5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000000">
              <a:alpha val="6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" name="梯形 1"/>
          <p:cNvSpPr/>
          <p:nvPr/>
        </p:nvSpPr>
        <p:spPr>
          <a:xfrm flipV="1">
            <a:off x="1912683" y="0"/>
            <a:ext cx="8368225" cy="601824"/>
          </a:xfrm>
          <a:prstGeom prst="trapezoid">
            <a:avLst/>
          </a:prstGeom>
          <a:solidFill>
            <a:srgbClr val="F8DF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8DF46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99396" y="3048658"/>
            <a:ext cx="5594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200" b="1" dirty="0">
                <a:solidFill>
                  <a:srgbClr val="F8DF46"/>
                </a:solidFill>
              </a:rPr>
              <a:t>THANK YOU!</a:t>
            </a:r>
            <a:endParaRPr kumimoji="1" lang="zh-CN" altLang="en-US" sz="7200" b="1" dirty="0">
              <a:solidFill>
                <a:srgbClr val="F8DF46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222957" y="1163475"/>
            <a:ext cx="1747677" cy="1747677"/>
          </a:xfrm>
          <a:prstGeom prst="ellipse">
            <a:avLst/>
          </a:prstGeom>
          <a:noFill/>
          <a:ln>
            <a:solidFill>
              <a:srgbClr val="F8DF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8DF46"/>
                </a:solidFill>
              </a:rPr>
              <a:t>LOGO</a:t>
            </a:r>
            <a:r>
              <a:rPr kumimoji="1" lang="zh-CN" altLang="en-US" dirty="0">
                <a:solidFill>
                  <a:srgbClr val="F8DF46"/>
                </a:solidFill>
              </a:rPr>
              <a:t> </a:t>
            </a:r>
            <a:r>
              <a:rPr kumimoji="1" lang="en-US" altLang="zh-CN" dirty="0">
                <a:solidFill>
                  <a:srgbClr val="F8DF46"/>
                </a:solidFill>
              </a:rPr>
              <a:t>HERE</a:t>
            </a:r>
            <a:endParaRPr kumimoji="1" lang="zh-CN" altLang="en-US" dirty="0">
              <a:solidFill>
                <a:srgbClr val="F8DF46"/>
              </a:solidFill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809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62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22017" y="2180256"/>
            <a:ext cx="8718069" cy="4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133" dirty="0">
                <a:solidFill>
                  <a:srgbClr val="2E2E2E"/>
                </a:solidFill>
              </a:rPr>
              <a:t>微</a:t>
            </a:r>
            <a:r>
              <a:rPr kumimoji="1" lang="zh-CN" altLang="en-US" sz="2133" dirty="0" smtClean="0">
                <a:solidFill>
                  <a:srgbClr val="2E2E2E"/>
                </a:solidFill>
              </a:rPr>
              <a:t>信圈：</a:t>
            </a:r>
            <a:endParaRPr kumimoji="1" lang="en-US" altLang="zh-CN" sz="2133" dirty="0" smtClean="0">
              <a:solidFill>
                <a:srgbClr val="2E2E2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2397" y="1504245"/>
            <a:ext cx="713677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12800" dirty="0">
                <a:solidFill>
                  <a:schemeClr val="bg1"/>
                </a:solidFill>
              </a:rPr>
              <a:t>“</a:t>
            </a:r>
            <a:endParaRPr kumimoji="1" lang="zh-CN" altLang="en-US" sz="1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67350" y="3282767"/>
            <a:ext cx="1098213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12800" dirty="0">
                <a:solidFill>
                  <a:schemeClr val="bg1"/>
                </a:solidFill>
              </a:rPr>
              <a:t>”</a:t>
            </a:r>
            <a:endParaRPr kumimoji="1" lang="zh-CN" altLang="en-US" sz="1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36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014-07-07_TicinoMogno_EN-AU9505258816_1920x1080副本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6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2014-07-07_TicinoMogno_EN-AU9505258816_1920x1080副本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44"/>
          <a:stretch/>
        </p:blipFill>
        <p:spPr>
          <a:xfrm>
            <a:off x="794" y="0"/>
            <a:ext cx="5785835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3" y="503854"/>
            <a:ext cx="4240088" cy="748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4267" b="1" dirty="0">
                <a:solidFill>
                  <a:srgbClr val="2E2E2E"/>
                </a:solidFill>
              </a:rPr>
              <a:t>CONTENTS</a:t>
            </a:r>
            <a:r>
              <a:rPr kumimoji="1" lang="zh-CN" altLang="en-US" sz="4267" b="1" dirty="0">
                <a:solidFill>
                  <a:srgbClr val="2E2E2E"/>
                </a:solidFill>
              </a:rPr>
              <a:t> 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32446" y="452645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>
                <a:solidFill>
                  <a:srgbClr val="2E2E2E"/>
                </a:solidFill>
              </a:rPr>
              <a:t>01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08927" y="731727"/>
            <a:ext cx="3109529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133" b="1" dirty="0" smtClean="0">
                <a:solidFill>
                  <a:srgbClr val="2E2E2E"/>
                </a:solidFill>
              </a:rPr>
              <a:t>Spring Cloud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7454725" y="611666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757942" y="1794035"/>
            <a:ext cx="1753081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b="1" dirty="0">
                <a:solidFill>
                  <a:srgbClr val="2E2E2E"/>
                </a:solidFill>
              </a:rPr>
              <a:t>spring boot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12032" y="1506753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>
                <a:solidFill>
                  <a:srgbClr val="2E2E2E"/>
                </a:solidFill>
              </a:rPr>
              <a:t>02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7454725" y="1792766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757942" y="2874791"/>
            <a:ext cx="1897996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b="1" dirty="0" smtClean="0">
                <a:solidFill>
                  <a:srgbClr val="2E2E2E"/>
                </a:solidFill>
              </a:rPr>
              <a:t>Docker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12032" y="2651963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>
                <a:solidFill>
                  <a:srgbClr val="2E2E2E"/>
                </a:solidFill>
              </a:rPr>
              <a:t>03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cxnSp>
        <p:nvCxnSpPr>
          <p:cNvPr id="14" name="直线连接符 13"/>
          <p:cNvCxnSpPr/>
          <p:nvPr/>
        </p:nvCxnSpPr>
        <p:spPr>
          <a:xfrm>
            <a:off x="7471420" y="2858773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90368" y="3993232"/>
            <a:ext cx="1802097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b="1" dirty="0" err="1">
                <a:solidFill>
                  <a:srgbClr val="2E2E2E"/>
                </a:solidFill>
              </a:rPr>
              <a:t>R</a:t>
            </a:r>
            <a:r>
              <a:rPr lang="en-US" altLang="zh-CN" sz="2133" b="1" dirty="0" err="1" smtClean="0">
                <a:solidFill>
                  <a:srgbClr val="2E2E2E"/>
                </a:solidFill>
              </a:rPr>
              <a:t>edis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12032" y="3638079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>
                <a:solidFill>
                  <a:srgbClr val="2E2E2E"/>
                </a:solidFill>
              </a:rPr>
              <a:t>04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cxnSp>
        <p:nvCxnSpPr>
          <p:cNvPr id="18" name="直线连接符 17"/>
          <p:cNvCxnSpPr/>
          <p:nvPr/>
        </p:nvCxnSpPr>
        <p:spPr>
          <a:xfrm>
            <a:off x="7454725" y="3932171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349495" y="4669746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 smtClean="0">
                <a:solidFill>
                  <a:srgbClr val="2E2E2E"/>
                </a:solidFill>
              </a:rPr>
              <a:t>05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cxnSp>
        <p:nvCxnSpPr>
          <p:cNvPr id="20" name="直线连接符 17"/>
          <p:cNvCxnSpPr/>
          <p:nvPr/>
        </p:nvCxnSpPr>
        <p:spPr>
          <a:xfrm>
            <a:off x="7471420" y="4978199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757942" y="6067388"/>
            <a:ext cx="1802097" cy="579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757942" y="5807861"/>
            <a:ext cx="3937756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b="1" dirty="0">
                <a:solidFill>
                  <a:srgbClr val="2E2E2E"/>
                </a:solidFill>
              </a:rPr>
              <a:t>maven </a:t>
            </a:r>
            <a:r>
              <a:rPr lang="en-US" altLang="zh-CN" sz="2133" b="1" dirty="0" err="1" smtClean="0">
                <a:solidFill>
                  <a:srgbClr val="2E2E2E"/>
                </a:solidFill>
              </a:rPr>
              <a:t>git</a:t>
            </a:r>
            <a:r>
              <a:rPr lang="en-US" altLang="zh-CN" sz="2133" b="1" dirty="0" smtClean="0">
                <a:solidFill>
                  <a:srgbClr val="2E2E2E"/>
                </a:solidFill>
              </a:rPr>
              <a:t>  </a:t>
            </a:r>
            <a:r>
              <a:rPr lang="en-US" altLang="zh-CN" sz="2133" b="1" dirty="0">
                <a:solidFill>
                  <a:srgbClr val="2E2E2E"/>
                </a:solidFill>
              </a:rPr>
              <a:t>java8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86958" y="5659405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 smtClean="0">
                <a:solidFill>
                  <a:srgbClr val="2E2E2E"/>
                </a:solidFill>
              </a:rPr>
              <a:t>06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cxnSp>
        <p:nvCxnSpPr>
          <p:cNvPr id="28" name="直线连接符 17"/>
          <p:cNvCxnSpPr/>
          <p:nvPr/>
        </p:nvCxnSpPr>
        <p:spPr>
          <a:xfrm>
            <a:off x="7491748" y="5877426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790367" y="4939587"/>
            <a:ext cx="1802097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b="1" dirty="0" err="1" smtClean="0">
                <a:solidFill>
                  <a:srgbClr val="2E2E2E"/>
                </a:solidFill>
              </a:rPr>
              <a:t>Mq</a:t>
            </a:r>
            <a:r>
              <a:rPr lang="en-US" altLang="zh-CN" sz="2133" b="1" dirty="0" smtClean="0">
                <a:solidFill>
                  <a:srgbClr val="2E2E2E"/>
                </a:solidFill>
              </a:rPr>
              <a:t> 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00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21079" y="2316376"/>
            <a:ext cx="4371716" cy="4541624"/>
          </a:xfrm>
          <a:prstGeom prst="rect">
            <a:avLst/>
          </a:prstGeom>
          <a:solidFill>
            <a:srgbClr val="F8DF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5586711" y="305760"/>
            <a:ext cx="4015843" cy="4195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666" b="1" dirty="0">
                <a:solidFill>
                  <a:schemeClr val="bg1"/>
                </a:solidFill>
              </a:rPr>
              <a:t>01</a:t>
            </a:r>
            <a:endParaRPr kumimoji="1" lang="zh-CN" altLang="en-US" sz="26666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35677" y="4532559"/>
            <a:ext cx="3620867" cy="166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600" dirty="0">
                <a:solidFill>
                  <a:srgbClr val="2E2E2E"/>
                </a:solidFill>
              </a:rPr>
              <a:t>Spring Cloud</a:t>
            </a:r>
            <a:r>
              <a:rPr kumimoji="1" lang="zh-CN" altLang="en-US" sz="1600" dirty="0">
                <a:solidFill>
                  <a:srgbClr val="2E2E2E"/>
                </a:solidFill>
              </a:rPr>
              <a:t>为开发人员提供了快速构建分布式系统中一些常见模式的工具（例如配置管理，服务发现，断路器，智能路由，微代理，控制总线）。</a:t>
            </a:r>
          </a:p>
        </p:txBody>
      </p:sp>
      <p:sp>
        <p:nvSpPr>
          <p:cNvPr id="6" name="矩形 5"/>
          <p:cNvSpPr/>
          <p:nvPr/>
        </p:nvSpPr>
        <p:spPr>
          <a:xfrm>
            <a:off x="8235677" y="3883425"/>
            <a:ext cx="2258952" cy="567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67" b="1" dirty="0" smtClean="0">
                <a:solidFill>
                  <a:srgbClr val="2E2E2E"/>
                </a:solidFill>
              </a:rPr>
              <a:t>Spring cloud</a:t>
            </a:r>
            <a:endParaRPr lang="zh-CN" altLang="en-US" sz="2667" b="1" dirty="0">
              <a:solidFill>
                <a:srgbClr val="2E2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664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93" y="381024"/>
            <a:ext cx="2831307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ONE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蓝图</a:t>
            </a:r>
          </a:p>
        </p:txBody>
      </p:sp>
      <p:pic>
        <p:nvPicPr>
          <p:cNvPr id="1026" name="Picture 2" descr="http://www.shangyang.me/2017/05/02/spring-cloud-usage-1-guidlines/blue-pri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40" y="1084800"/>
            <a:ext cx="6250960" cy="551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6629400" y="1386378"/>
            <a:ext cx="5207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如图，通过两个微服务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描绘了一个最简单的 </a:t>
            </a:r>
            <a:r>
              <a:rPr lang="en-US" altLang="zh-CN" dirty="0"/>
              <a:t>Spring Cloud </a:t>
            </a:r>
            <a:r>
              <a:rPr lang="zh-CN" altLang="en-US" dirty="0"/>
              <a:t>的基础架构模型，从该模型中，我们可以清楚的看到微服务应用是如何通过 </a:t>
            </a:r>
            <a:r>
              <a:rPr lang="en-US" altLang="zh-CN" dirty="0"/>
              <a:t>Spring Cloud </a:t>
            </a:r>
            <a:r>
              <a:rPr lang="zh-CN" altLang="en-US" dirty="0"/>
              <a:t>进行管理的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这里的流程是，用户通过 </a:t>
            </a:r>
            <a:r>
              <a:rPr lang="en-US" altLang="zh-CN" dirty="0"/>
              <a:t>ZUUL </a:t>
            </a:r>
            <a:r>
              <a:rPr lang="zh-CN" altLang="en-US" dirty="0"/>
              <a:t>发起对微服务 </a:t>
            </a:r>
            <a:r>
              <a:rPr lang="en-US" altLang="zh-CN" dirty="0"/>
              <a:t>A </a:t>
            </a:r>
            <a:r>
              <a:rPr lang="zh-CN" altLang="en-US" dirty="0"/>
              <a:t>的调用，然后微服务 </a:t>
            </a:r>
            <a:r>
              <a:rPr lang="en-US" altLang="zh-CN" dirty="0"/>
              <a:t>A </a:t>
            </a:r>
            <a:r>
              <a:rPr lang="zh-CN" altLang="en-US" dirty="0"/>
              <a:t>又通过 </a:t>
            </a:r>
            <a:r>
              <a:rPr lang="en-US" altLang="zh-CN" dirty="0"/>
              <a:t>Ribbon/Feign </a:t>
            </a:r>
            <a:r>
              <a:rPr lang="zh-CN" altLang="en-US" dirty="0"/>
              <a:t>发起对微服务 </a:t>
            </a:r>
            <a:r>
              <a:rPr lang="en-US" altLang="zh-CN" dirty="0"/>
              <a:t>B </a:t>
            </a:r>
            <a:r>
              <a:rPr lang="zh-CN" altLang="en-US" dirty="0"/>
              <a:t>的调用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Reference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sz="1600" dirty="0"/>
              <a:t>https://cloud.spring.io/spring-cloud-static/Dalston.SR5/single/spring-cloud.html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4922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3" y="503854"/>
            <a:ext cx="32927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 smtClean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 smtClean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 smtClean="0">
                <a:solidFill>
                  <a:srgbClr val="2E2E2E"/>
                </a:solidFill>
              </a:rPr>
              <a:t>ONE</a:t>
            </a:r>
            <a:r>
              <a:rPr kumimoji="1" lang="zh-CN" altLang="en-US" sz="2667" b="1" dirty="0" smtClean="0">
                <a:solidFill>
                  <a:srgbClr val="2E2E2E"/>
                </a:solidFill>
              </a:rPr>
              <a:t> 纲目</a:t>
            </a:r>
            <a:endParaRPr kumimoji="1" lang="zh-CN" altLang="en-US" sz="2667" b="1" dirty="0">
              <a:solidFill>
                <a:srgbClr val="2E2E2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0377" y="1269242"/>
            <a:ext cx="106725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Eureka </a:t>
            </a:r>
            <a:r>
              <a:rPr lang="en-US" altLang="zh-CN" dirty="0"/>
              <a:t>Server</a:t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用来</a:t>
            </a:r>
            <a:r>
              <a:rPr lang="zh-CN" altLang="en-US" dirty="0"/>
              <a:t>进行微服务的注册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Ribbon / Feign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用来</a:t>
            </a:r>
            <a:r>
              <a:rPr lang="zh-CN" altLang="en-US" dirty="0"/>
              <a:t>实现微服务和微服务之间的接口发现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 </a:t>
            </a:r>
            <a:r>
              <a:rPr lang="en-US" altLang="zh-CN" dirty="0"/>
              <a:t>Ribbon</a:t>
            </a:r>
            <a:br>
              <a:rPr lang="en-US" altLang="zh-CN" dirty="0"/>
            </a:br>
            <a:r>
              <a:rPr lang="zh-CN" altLang="en-US" dirty="0"/>
              <a:t>服务</a:t>
            </a:r>
            <a:r>
              <a:rPr lang="zh-CN" altLang="en-US" dirty="0" smtClean="0"/>
              <a:t>发现</a:t>
            </a:r>
            <a:endParaRPr lang="en-US" altLang="zh-CN" dirty="0" smtClean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Feign</a:t>
            </a:r>
            <a:br>
              <a:rPr lang="en-US" altLang="zh-CN" dirty="0"/>
            </a:br>
            <a:r>
              <a:rPr lang="zh-CN" altLang="en-US" dirty="0"/>
              <a:t>基于 </a:t>
            </a:r>
            <a:r>
              <a:rPr lang="en-US" altLang="zh-CN" dirty="0"/>
              <a:t>Ribbon</a:t>
            </a:r>
            <a:r>
              <a:rPr lang="zh-CN" altLang="en-US" dirty="0"/>
              <a:t>，根据远程接口动态实现可以进行远程调用的代理类</a:t>
            </a:r>
            <a:r>
              <a:rPr lang="en-US" altLang="zh-CN" dirty="0"/>
              <a:t>(</a:t>
            </a:r>
            <a:r>
              <a:rPr lang="zh-CN" altLang="en-US" dirty="0"/>
              <a:t>基于 </a:t>
            </a:r>
            <a:r>
              <a:rPr lang="en-US" altLang="zh-CN" dirty="0" err="1"/>
              <a:t>RestTemplate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r>
              <a:rPr lang="en-US" altLang="zh-CN" dirty="0"/>
              <a:t>Feign </a:t>
            </a:r>
            <a:r>
              <a:rPr lang="zh-CN" altLang="en-US" dirty="0"/>
              <a:t>引用了 </a:t>
            </a:r>
            <a:r>
              <a:rPr lang="en-US" altLang="zh-CN" dirty="0" err="1"/>
              <a:t>Hystric</a:t>
            </a:r>
            <a:r>
              <a:rPr lang="en-US" altLang="zh-CN" dirty="0"/>
              <a:t> </a:t>
            </a:r>
            <a:r>
              <a:rPr lang="zh-CN" altLang="en-US" dirty="0"/>
              <a:t>实现了熔断机制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Hystrix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断路器，当某个远程接口不可用的时候，迅速失败；而保证在高并发大批量访问的时候，不会因为某个接口不可用，而造成大量请求被阻塞而导致系统性能不稳定；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32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4" y="503854"/>
            <a:ext cx="2810646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 smtClean="0">
                <a:solidFill>
                  <a:srgbClr val="2E2E2E"/>
                </a:solidFill>
              </a:rPr>
              <a:t>ONE 	</a:t>
            </a:r>
            <a:r>
              <a:rPr kumimoji="1" lang="zh-CN" altLang="en-US" sz="2667" b="1" dirty="0" smtClean="0">
                <a:solidFill>
                  <a:srgbClr val="2E2E2E"/>
                </a:solidFill>
              </a:rPr>
              <a:t>纲目</a:t>
            </a:r>
            <a:endParaRPr kumimoji="1" lang="zh-CN" altLang="en-US" sz="2667" b="1" dirty="0">
              <a:solidFill>
                <a:srgbClr val="2E2E2E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2394" y="1571009"/>
            <a:ext cx="1135278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ZUUL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外部</a:t>
            </a:r>
            <a:r>
              <a:rPr lang="zh-CN" altLang="en-US" dirty="0"/>
              <a:t>应用访问 </a:t>
            </a:r>
            <a:r>
              <a:rPr lang="en-US" altLang="zh-CN" dirty="0"/>
              <a:t>Spring Cloud </a:t>
            </a:r>
            <a:r>
              <a:rPr lang="zh-CN" altLang="en-US" dirty="0"/>
              <a:t>内部微服务的入口，</a:t>
            </a:r>
            <a:r>
              <a:rPr lang="en-US" altLang="zh-CN" dirty="0"/>
              <a:t>ZUUL </a:t>
            </a:r>
            <a:r>
              <a:rPr lang="zh-CN" altLang="en-US" dirty="0"/>
              <a:t>主要提供认证、路由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   	 </a:t>
            </a:r>
            <a:r>
              <a:rPr lang="zh-CN" altLang="en-US" dirty="0" smtClean="0"/>
              <a:t>转发</a:t>
            </a:r>
            <a:r>
              <a:rPr lang="zh-CN" altLang="en-US" dirty="0"/>
              <a:t>等功能；</a:t>
            </a:r>
            <a:r>
              <a:rPr lang="en-US" altLang="zh-CN" dirty="0"/>
              <a:t>ZUUL </a:t>
            </a:r>
            <a:r>
              <a:rPr lang="zh-CN" altLang="en-US" dirty="0"/>
              <a:t>结合 </a:t>
            </a:r>
            <a:r>
              <a:rPr lang="en-US" altLang="zh-CN" dirty="0"/>
              <a:t>Eureka Server </a:t>
            </a:r>
            <a:r>
              <a:rPr lang="zh-CN" altLang="en-US" dirty="0"/>
              <a:t>来发现微服务的调用接口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Config</a:t>
            </a:r>
            <a:r>
              <a:rPr lang="en-US" altLang="zh-CN" dirty="0"/>
              <a:t> Server</a:t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结合 </a:t>
            </a:r>
            <a:r>
              <a:rPr lang="en-US" altLang="zh-CN" dirty="0" err="1"/>
              <a:t>Git</a:t>
            </a:r>
            <a:r>
              <a:rPr lang="zh-CN" altLang="en-US" dirty="0"/>
              <a:t>，实现多个不同版本微服务的配置和部署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通过 </a:t>
            </a:r>
            <a:r>
              <a:rPr lang="en-US" altLang="zh-CN" dirty="0" err="1"/>
              <a:t>Config</a:t>
            </a:r>
            <a:r>
              <a:rPr lang="en-US" altLang="zh-CN" dirty="0"/>
              <a:t> Server </a:t>
            </a:r>
            <a:r>
              <a:rPr lang="zh-CN" altLang="en-US" dirty="0"/>
              <a:t>可以快速的部署不同版本的微服务应用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Example</a:t>
            </a:r>
          </a:p>
          <a:p>
            <a:pPr lvl="1"/>
            <a:r>
              <a:rPr lang="en-US" altLang="zh-CN" dirty="0" smtClean="0"/>
              <a:t>https</a:t>
            </a:r>
            <a:r>
              <a:rPr lang="en-US" altLang="zh-CN" dirty="0"/>
              <a:t>://github.com/Linda-Tan/spring-cloud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6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21079" y="2316376"/>
            <a:ext cx="4371716" cy="4541624"/>
          </a:xfrm>
          <a:prstGeom prst="rect">
            <a:avLst/>
          </a:prstGeom>
          <a:solidFill>
            <a:srgbClr val="B7C3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5586711" y="305760"/>
            <a:ext cx="4015843" cy="4195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666" b="1" dirty="0">
                <a:solidFill>
                  <a:schemeClr val="bg1"/>
                </a:solidFill>
              </a:rPr>
              <a:t>02</a:t>
            </a:r>
            <a:endParaRPr kumimoji="1" lang="zh-CN" altLang="en-US" sz="26666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35677" y="4532559"/>
            <a:ext cx="3620867" cy="195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33" dirty="0" err="1">
                <a:solidFill>
                  <a:srgbClr val="2E2E2E"/>
                </a:solidFill>
              </a:rPr>
              <a:t>SpringBoot</a:t>
            </a:r>
            <a:r>
              <a:rPr lang="zh-CN" altLang="en-US" sz="1333" dirty="0">
                <a:solidFill>
                  <a:srgbClr val="2E2E2E"/>
                </a:solidFill>
              </a:rPr>
              <a:t>是伴随着</a:t>
            </a:r>
            <a:r>
              <a:rPr lang="en-US" altLang="zh-CN" sz="1333" dirty="0">
                <a:solidFill>
                  <a:srgbClr val="2E2E2E"/>
                </a:solidFill>
              </a:rPr>
              <a:t>Spring4.0</a:t>
            </a:r>
            <a:r>
              <a:rPr lang="zh-CN" altLang="en-US" sz="1333" dirty="0">
                <a:solidFill>
                  <a:srgbClr val="2E2E2E"/>
                </a:solidFill>
              </a:rPr>
              <a:t>诞生的</a:t>
            </a:r>
            <a:r>
              <a:rPr lang="zh-CN" altLang="en-US" sz="1333" dirty="0" smtClean="0">
                <a:solidFill>
                  <a:srgbClr val="2E2E2E"/>
                </a:solidFill>
              </a:rPr>
              <a:t>；</a:t>
            </a:r>
            <a:endParaRPr lang="en-US" altLang="zh-CN" sz="1333" dirty="0" smtClean="0">
              <a:solidFill>
                <a:srgbClr val="2E2E2E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2E2E2E"/>
                </a:solidFill>
              </a:rPr>
              <a:t>从字面理解，</a:t>
            </a:r>
            <a:r>
              <a:rPr kumimoji="1" lang="en-US" altLang="zh-CN" sz="1333" dirty="0">
                <a:solidFill>
                  <a:srgbClr val="2E2E2E"/>
                </a:solidFill>
              </a:rPr>
              <a:t>Boot</a:t>
            </a:r>
            <a:r>
              <a:rPr kumimoji="1" lang="zh-CN" altLang="en-US" sz="1333" dirty="0">
                <a:solidFill>
                  <a:srgbClr val="2E2E2E"/>
                </a:solidFill>
              </a:rPr>
              <a:t>是引导的意思，因此</a:t>
            </a:r>
            <a:r>
              <a:rPr kumimoji="1" lang="en-US" altLang="zh-CN" sz="1333" dirty="0" err="1">
                <a:solidFill>
                  <a:srgbClr val="2E2E2E"/>
                </a:solidFill>
              </a:rPr>
              <a:t>SpringBoot</a:t>
            </a:r>
            <a:r>
              <a:rPr kumimoji="1" lang="zh-CN" altLang="en-US" sz="1333" dirty="0">
                <a:solidFill>
                  <a:srgbClr val="2E2E2E"/>
                </a:solidFill>
              </a:rPr>
              <a:t>帮助开发者快速搭建</a:t>
            </a:r>
            <a:r>
              <a:rPr kumimoji="1" lang="en-US" altLang="zh-CN" sz="1333" dirty="0">
                <a:solidFill>
                  <a:srgbClr val="2E2E2E"/>
                </a:solidFill>
              </a:rPr>
              <a:t>Spring</a:t>
            </a:r>
            <a:r>
              <a:rPr kumimoji="1" lang="zh-CN" altLang="en-US" sz="1333" dirty="0">
                <a:solidFill>
                  <a:srgbClr val="2E2E2E"/>
                </a:solidFill>
              </a:rPr>
              <a:t>框架</a:t>
            </a:r>
            <a:r>
              <a:rPr kumimoji="1" lang="zh-CN" altLang="en-US" sz="1333" dirty="0" smtClean="0">
                <a:solidFill>
                  <a:srgbClr val="2E2E2E"/>
                </a:solidFill>
              </a:rPr>
              <a:t>；</a:t>
            </a:r>
            <a:endParaRPr kumimoji="1" lang="en-US" altLang="zh-CN" sz="1333" dirty="0" smtClean="0">
              <a:solidFill>
                <a:srgbClr val="2E2E2E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 err="1">
                <a:solidFill>
                  <a:srgbClr val="2E2E2E"/>
                </a:solidFill>
              </a:rPr>
              <a:t>SpringBoot</a:t>
            </a:r>
            <a:r>
              <a:rPr kumimoji="1" lang="zh-CN" altLang="en-US" sz="1333" dirty="0">
                <a:solidFill>
                  <a:srgbClr val="2E2E2E"/>
                </a:solidFill>
              </a:rPr>
              <a:t>继承了原有</a:t>
            </a:r>
            <a:r>
              <a:rPr kumimoji="1" lang="en-US" altLang="zh-CN" sz="1333" dirty="0">
                <a:solidFill>
                  <a:srgbClr val="2E2E2E"/>
                </a:solidFill>
              </a:rPr>
              <a:t>Spring</a:t>
            </a:r>
            <a:r>
              <a:rPr kumimoji="1" lang="zh-CN" altLang="en-US" sz="1333" dirty="0">
                <a:solidFill>
                  <a:srgbClr val="2E2E2E"/>
                </a:solidFill>
              </a:rPr>
              <a:t>框架的优秀基因</a:t>
            </a:r>
            <a:r>
              <a:rPr kumimoji="1" lang="zh-CN" altLang="en-US" sz="1333" dirty="0" smtClean="0">
                <a:solidFill>
                  <a:srgbClr val="2E2E2E"/>
                </a:solidFill>
              </a:rPr>
              <a:t>；</a:t>
            </a:r>
            <a:endParaRPr kumimoji="1" lang="en-US" altLang="zh-CN" sz="1333" dirty="0" smtClean="0">
              <a:solidFill>
                <a:srgbClr val="2E2E2E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2E2E2E"/>
                </a:solidFill>
              </a:rPr>
              <a:t>Spring Boot</a:t>
            </a:r>
            <a:r>
              <a:rPr kumimoji="1" lang="zh-CN" altLang="en-US" sz="1333" dirty="0">
                <a:solidFill>
                  <a:srgbClr val="2E2E2E"/>
                </a:solidFill>
              </a:rPr>
              <a:t>更多的是采用</a:t>
            </a:r>
            <a:r>
              <a:rPr kumimoji="1" lang="en-US" altLang="zh-CN" sz="1333" dirty="0">
                <a:solidFill>
                  <a:srgbClr val="2E2E2E"/>
                </a:solidFill>
              </a:rPr>
              <a:t>Java </a:t>
            </a:r>
            <a:r>
              <a:rPr kumimoji="1" lang="en-US" altLang="zh-CN" sz="1333" dirty="0" err="1">
                <a:solidFill>
                  <a:srgbClr val="2E2E2E"/>
                </a:solidFill>
              </a:rPr>
              <a:t>Config</a:t>
            </a:r>
            <a:r>
              <a:rPr kumimoji="1" lang="zh-CN" altLang="en-US" sz="1333" dirty="0">
                <a:solidFill>
                  <a:srgbClr val="2E2E2E"/>
                </a:solidFill>
              </a:rPr>
              <a:t>的方式，对</a:t>
            </a:r>
            <a:r>
              <a:rPr kumimoji="1" lang="en-US" altLang="zh-CN" sz="1333" dirty="0">
                <a:solidFill>
                  <a:srgbClr val="2E2E2E"/>
                </a:solidFill>
              </a:rPr>
              <a:t>Spring</a:t>
            </a:r>
            <a:r>
              <a:rPr kumimoji="1" lang="zh-CN" altLang="en-US" sz="1333" dirty="0">
                <a:solidFill>
                  <a:srgbClr val="2E2E2E"/>
                </a:solidFill>
              </a:rPr>
              <a:t>进行配置。</a:t>
            </a:r>
          </a:p>
        </p:txBody>
      </p:sp>
      <p:sp>
        <p:nvSpPr>
          <p:cNvPr id="6" name="矩形 5"/>
          <p:cNvSpPr/>
          <p:nvPr/>
        </p:nvSpPr>
        <p:spPr>
          <a:xfrm>
            <a:off x="8235677" y="3883425"/>
            <a:ext cx="2047355" cy="567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67" b="1" dirty="0">
                <a:solidFill>
                  <a:srgbClr val="2E2E2E"/>
                </a:solidFill>
              </a:rPr>
              <a:t>spring boot</a:t>
            </a:r>
            <a:endParaRPr lang="zh-CN" altLang="en-US" sz="2667" b="1" dirty="0">
              <a:solidFill>
                <a:srgbClr val="2E2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41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3" y="503854"/>
            <a:ext cx="3456443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 smtClean="0">
                <a:solidFill>
                  <a:srgbClr val="2E2E2E"/>
                </a:solidFill>
              </a:rPr>
              <a:t>TWO </a:t>
            </a:r>
            <a:r>
              <a:rPr kumimoji="1" lang="zh-CN" altLang="en-US" sz="2667" b="1" dirty="0" smtClean="0">
                <a:solidFill>
                  <a:srgbClr val="2E2E2E"/>
                </a:solidFill>
              </a:rPr>
              <a:t>主要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特点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36980" y="1705970"/>
            <a:ext cx="104268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创建独立的</a:t>
            </a:r>
            <a:r>
              <a:rPr lang="en-US" altLang="zh-CN" b="1" dirty="0"/>
              <a:t>Spring</a:t>
            </a:r>
            <a:r>
              <a:rPr lang="zh-CN" altLang="en-US" dirty="0" smtClean="0"/>
              <a:t>应用程序，就是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的加强版</a:t>
            </a: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直接嵌入</a:t>
            </a:r>
            <a:r>
              <a:rPr lang="en-US" altLang="zh-CN" dirty="0"/>
              <a:t>Tomcat</a:t>
            </a:r>
            <a:r>
              <a:rPr lang="zh-CN" altLang="en-US" dirty="0"/>
              <a:t>，</a:t>
            </a:r>
            <a:r>
              <a:rPr lang="en-US" altLang="zh-CN" dirty="0"/>
              <a:t>Jetty</a:t>
            </a:r>
            <a:r>
              <a:rPr lang="zh-CN" altLang="en-US" dirty="0"/>
              <a:t>或</a:t>
            </a:r>
            <a:r>
              <a:rPr lang="en-US" altLang="zh-CN" dirty="0"/>
              <a:t>Undertow</a:t>
            </a:r>
            <a:r>
              <a:rPr lang="zh-CN" altLang="en-US" dirty="0"/>
              <a:t>（无需部署</a:t>
            </a:r>
            <a:r>
              <a:rPr lang="en-US" altLang="zh-CN" dirty="0"/>
              <a:t>WAR</a:t>
            </a:r>
            <a:r>
              <a:rPr lang="zh-CN" altLang="en-US" dirty="0"/>
              <a:t>文件）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提供“初始”的</a:t>
            </a:r>
            <a:r>
              <a:rPr lang="en-US" altLang="zh-CN" dirty="0"/>
              <a:t>POM</a:t>
            </a:r>
            <a:r>
              <a:rPr lang="zh-CN" altLang="en-US" dirty="0"/>
              <a:t>文件内容，以简化</a:t>
            </a:r>
            <a:r>
              <a:rPr lang="en-US" altLang="zh-CN" dirty="0"/>
              <a:t>Maven</a:t>
            </a:r>
            <a:r>
              <a:rPr lang="zh-CN" altLang="en-US" dirty="0"/>
              <a:t>配置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尽可能时自动配置</a:t>
            </a:r>
            <a:r>
              <a:rPr lang="en-US" altLang="zh-CN" dirty="0"/>
              <a:t>Spring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提供生产就绪的功能，如指标，健康检查和外部化配置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绝对无代码生成，也不需要</a:t>
            </a:r>
            <a:r>
              <a:rPr lang="en-US" altLang="zh-CN" dirty="0"/>
              <a:t>XML</a:t>
            </a:r>
            <a:r>
              <a:rPr lang="zh-CN" altLang="en-US" dirty="0" smtClean="0"/>
              <a:t>配置</a:t>
            </a: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……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786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661</TotalTime>
  <Words>1021</Words>
  <Application>Microsoft Office PowerPoint</Application>
  <PresentationFormat>自定义</PresentationFormat>
  <Paragraphs>140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HelveticaNeueLT Pro 67 MdCn</vt:lpstr>
      <vt:lpstr>HelveticaNeueLT Pro 67 MdCnO</vt:lpstr>
      <vt:lpstr>Hiragino Sans GB W3</vt:lpstr>
      <vt:lpstr>News Gothic MT</vt:lpstr>
      <vt:lpstr>微软雅黑</vt:lpstr>
      <vt:lpstr>Arial</vt:lpstr>
      <vt:lpstr>Century Gothic</vt:lpstr>
      <vt:lpstr>Segoe UI Light</vt:lpstr>
      <vt:lpstr>Office 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Tony</cp:lastModifiedBy>
  <cp:revision>106</cp:revision>
  <dcterms:created xsi:type="dcterms:W3CDTF">2010-04-12T23:12:02Z</dcterms:created>
  <dcterms:modified xsi:type="dcterms:W3CDTF">2018-04-01T10:50:02Z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