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8" r:id="rId2"/>
    <p:sldId id="257" r:id="rId3"/>
    <p:sldId id="259" r:id="rId4"/>
    <p:sldId id="260" r:id="rId5"/>
    <p:sldId id="262" r:id="rId6"/>
    <p:sldId id="263" r:id="rId7"/>
    <p:sldId id="264" r:id="rId8"/>
    <p:sldId id="265" r:id="rId9"/>
    <p:sldId id="268" r:id="rId10"/>
    <p:sldId id="272"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70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969" autoAdjust="0"/>
  </p:normalViewPr>
  <p:slideViewPr>
    <p:cSldViewPr snapToGrid="0">
      <p:cViewPr varScale="1">
        <p:scale>
          <a:sx n="67" d="100"/>
          <a:sy n="67" d="100"/>
        </p:scale>
        <p:origin x="582" y="2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nda\Desktop\P3\1-Travaux1\1-Tables\Tables3\R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Proportion des</a:t>
            </a:r>
            <a:r>
              <a:rPr lang="en-US" baseline="0"/>
              <a:t> ventes / nombre de pièces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'R2'!$B$1</c:f>
              <c:strCache>
                <c:ptCount val="1"/>
                <c:pt idx="0">
                  <c:v>proportion</c:v>
                </c:pt>
              </c:strCache>
            </c:strRef>
          </c:tx>
          <c:spPr>
            <a:solidFill>
              <a:srgbClr val="E0624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'R2'!$A$2:$A$13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'R2'!$B$2:$B$13</c:f>
              <c:numCache>
                <c:formatCode>General</c:formatCode>
                <c:ptCount val="12"/>
                <c:pt idx="0">
                  <c:v>0.09</c:v>
                </c:pt>
                <c:pt idx="1">
                  <c:v>21.41</c:v>
                </c:pt>
                <c:pt idx="2">
                  <c:v>31.19</c:v>
                </c:pt>
                <c:pt idx="3">
                  <c:v>28.62</c:v>
                </c:pt>
                <c:pt idx="4">
                  <c:v>14.22</c:v>
                </c:pt>
                <c:pt idx="5">
                  <c:v>3.56</c:v>
                </c:pt>
                <c:pt idx="6">
                  <c:v>0.65</c:v>
                </c:pt>
                <c:pt idx="7">
                  <c:v>0.17</c:v>
                </c:pt>
                <c:pt idx="8">
                  <c:v>0.05</c:v>
                </c:pt>
                <c:pt idx="9">
                  <c:v>0.03</c:v>
                </c:pt>
                <c:pt idx="10">
                  <c:v>0.01</c:v>
                </c:pt>
                <c:pt idx="11">
                  <c:v>0</c:v>
                </c:pt>
              </c:numCache>
            </c:numRef>
          </c:val>
          <c:extLst>
            <c:ext xmlns:c16="http://schemas.microsoft.com/office/drawing/2014/chart" uri="{C3380CC4-5D6E-409C-BE32-E72D297353CC}">
              <c16:uniqueId val="{00000000-61D7-452D-A6E1-AF4FD3F90CAF}"/>
            </c:ext>
          </c:extLst>
        </c:ser>
        <c:dLbls>
          <c:showLegendKey val="0"/>
          <c:showVal val="0"/>
          <c:showCatName val="0"/>
          <c:showSerName val="0"/>
          <c:showPercent val="0"/>
          <c:showBubbleSize val="0"/>
        </c:dLbls>
        <c:gapWidth val="219"/>
        <c:overlap val="-27"/>
        <c:axId val="350873264"/>
        <c:axId val="350875344"/>
      </c:barChart>
      <c:catAx>
        <c:axId val="350873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Nombre de pièces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0875344"/>
        <c:crosses val="autoZero"/>
        <c:auto val="1"/>
        <c:lblAlgn val="ctr"/>
        <c:lblOffset val="100"/>
        <c:noMultiLvlLbl val="0"/>
      </c:catAx>
      <c:valAx>
        <c:axId val="350875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Proportion dese ventes</a:t>
                </a:r>
              </a:p>
            </c:rich>
          </c:tx>
          <c:layout>
            <c:manualLayout>
              <c:xMode val="edge"/>
              <c:yMode val="edge"/>
              <c:x val="2.8181846235132341E-2"/>
              <c:y val="0.243850823964221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50873264"/>
        <c:crosses val="autoZero"/>
        <c:crossBetween val="between"/>
      </c:valAx>
      <c:spPr>
        <a:noFill/>
        <a:ln w="25400">
          <a:noFill/>
        </a:ln>
        <a:effectLst/>
      </c:spPr>
    </c:plotArea>
    <c:plotVisOnly val="1"/>
    <c:dispBlanksAs val="gap"/>
    <c:showDLblsOverMax val="0"/>
  </c:chart>
  <c:spPr>
    <a:no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A28116-A001-E739-6EA1-D8764FEF5C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18F4F31-5DC7-0337-DDF9-12B4E40DAB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F911DE-4092-42FE-AC43-700770ED66D1}" type="datetimeFigureOut">
              <a:rPr lang="fr-FR" smtClean="0"/>
              <a:t>01/02/2023</a:t>
            </a:fld>
            <a:endParaRPr lang="fr-FR"/>
          </a:p>
        </p:txBody>
      </p:sp>
      <p:sp>
        <p:nvSpPr>
          <p:cNvPr id="4" name="Espace réservé du pied de page 3">
            <a:extLst>
              <a:ext uri="{FF2B5EF4-FFF2-40B4-BE49-F238E27FC236}">
                <a16:creationId xmlns:a16="http://schemas.microsoft.com/office/drawing/2014/main" id="{698FD369-C83D-E966-CD6E-F53C1CF26F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PROJETImmo</a:t>
            </a:r>
          </a:p>
        </p:txBody>
      </p:sp>
      <p:sp>
        <p:nvSpPr>
          <p:cNvPr id="5" name="Espace réservé du numéro de diapositive 4">
            <a:extLst>
              <a:ext uri="{FF2B5EF4-FFF2-40B4-BE49-F238E27FC236}">
                <a16:creationId xmlns:a16="http://schemas.microsoft.com/office/drawing/2014/main" id="{4387A101-0BEC-65F9-F0FD-9C3A7518BF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1B4CBA-5A6F-4DDF-A2D8-F66B9C6CAA2C}" type="slidenum">
              <a:rPr lang="fr-FR" smtClean="0"/>
              <a:t>‹N°›</a:t>
            </a:fld>
            <a:endParaRPr lang="fr-FR"/>
          </a:p>
        </p:txBody>
      </p:sp>
    </p:spTree>
    <p:extLst>
      <p:ext uri="{BB962C8B-B14F-4D97-AF65-F5344CB8AC3E}">
        <p14:creationId xmlns:p14="http://schemas.microsoft.com/office/powerpoint/2010/main" val="55677430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26D09-7827-4522-9915-F98D113D47BD}" type="datetimeFigureOut">
              <a:rPr lang="fr-FR" smtClean="0"/>
              <a:t>01/02/2023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PROJETImmo</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E6F75-E8F0-46F8-B2EE-7F56849D1816}" type="slidenum">
              <a:rPr lang="fr-FR" smtClean="0"/>
              <a:t>‹N°›</a:t>
            </a:fld>
            <a:endParaRPr lang="fr-FR"/>
          </a:p>
        </p:txBody>
      </p:sp>
    </p:spTree>
    <p:extLst>
      <p:ext uri="{BB962C8B-B14F-4D97-AF65-F5344CB8AC3E}">
        <p14:creationId xmlns:p14="http://schemas.microsoft.com/office/powerpoint/2010/main" val="185109707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146053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US" sz="1200">
              <a:latin typeface="Calibri Light" panose="020F0302020204030204" pitchFamily="34" charset="0"/>
              <a:cs typeface="Calibri Light" panose="020F0302020204030204" pitchFamily="34" charset="0"/>
            </a:endParaRP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22376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336700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5" name="Espace réservé du pied de page 4">
            <a:extLst>
              <a:ext uri="{FF2B5EF4-FFF2-40B4-BE49-F238E27FC236}">
                <a16:creationId xmlns:a16="http://schemas.microsoft.com/office/drawing/2014/main" id="{7D959440-65B2-47B3-2F90-4329036A494F}"/>
              </a:ext>
            </a:extLst>
          </p:cNvPr>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1444844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374693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785582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172055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399906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1173284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408481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pied de page 3"/>
          <p:cNvSpPr>
            <a:spLocks noGrp="1"/>
          </p:cNvSpPr>
          <p:nvPr>
            <p:ph type="ftr" sz="quarter" idx="4"/>
          </p:nvPr>
        </p:nvSpPr>
        <p:spPr/>
        <p:txBody>
          <a:bodyPr/>
          <a:lstStyle/>
          <a:p>
            <a:r>
              <a:rPr lang="fr-FR"/>
              <a:t>PROJETImmo</a:t>
            </a:r>
          </a:p>
        </p:txBody>
      </p:sp>
    </p:spTree>
    <p:extLst>
      <p:ext uri="{BB962C8B-B14F-4D97-AF65-F5344CB8AC3E}">
        <p14:creationId xmlns:p14="http://schemas.microsoft.com/office/powerpoint/2010/main" val="378226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2D9D68-1E62-F36B-EE52-DFD1B6B4144F}"/>
              </a:ext>
            </a:extLst>
          </p:cNvPr>
          <p:cNvSpPr/>
          <p:nvPr userDrawn="1"/>
        </p:nvSpPr>
        <p:spPr>
          <a:xfrm>
            <a:off x="0" y="5822950"/>
            <a:ext cx="12192000" cy="10350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A6B308B-FCA8-D038-73B2-8D7A838DE573}"/>
              </a:ext>
            </a:extLst>
          </p:cNvPr>
          <p:cNvSpPr/>
          <p:nvPr userDrawn="1"/>
        </p:nvSpPr>
        <p:spPr>
          <a:xfrm>
            <a:off x="0" y="5683250"/>
            <a:ext cx="12192000" cy="88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5AE6332-C202-7B51-15FE-6B080FCEADEE}"/>
              </a:ext>
            </a:extLst>
          </p:cNvPr>
          <p:cNvSpPr/>
          <p:nvPr userDrawn="1"/>
        </p:nvSpPr>
        <p:spPr>
          <a:xfrm>
            <a:off x="0" y="0"/>
            <a:ext cx="12192000" cy="10350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F6F07291-F3A7-C0D4-53C4-443609BC23CA}"/>
              </a:ext>
            </a:extLst>
          </p:cNvPr>
          <p:cNvSpPr/>
          <p:nvPr userDrawn="1"/>
        </p:nvSpPr>
        <p:spPr>
          <a:xfrm>
            <a:off x="0" y="1085850"/>
            <a:ext cx="12192000" cy="889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a:extLst>
              <a:ext uri="{FF2B5EF4-FFF2-40B4-BE49-F238E27FC236}">
                <a16:creationId xmlns:a16="http://schemas.microsoft.com/office/drawing/2014/main" id="{FEEFF523-3895-4872-98AD-E99560BE0A42}"/>
              </a:ext>
            </a:extLst>
          </p:cNvPr>
          <p:cNvCxnSpPr/>
          <p:nvPr userDrawn="1"/>
        </p:nvCxnSpPr>
        <p:spPr>
          <a:xfrm>
            <a:off x="4197350" y="3727450"/>
            <a:ext cx="3454400" cy="0"/>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5B3F8457-C791-1B81-362D-7A12EBBF058C}"/>
              </a:ext>
            </a:extLst>
          </p:cNvPr>
          <p:cNvSpPr txBox="1"/>
          <p:nvPr userDrawn="1"/>
        </p:nvSpPr>
        <p:spPr>
          <a:xfrm>
            <a:off x="2797175" y="2735302"/>
            <a:ext cx="6254750" cy="369332"/>
          </a:xfrm>
          <a:prstGeom prst="rect">
            <a:avLst/>
          </a:prstGeom>
          <a:noFill/>
        </p:spPr>
        <p:txBody>
          <a:bodyPr wrap="square" rtlCol="0">
            <a:spAutoFit/>
          </a:bodyPr>
          <a:lstStyle/>
          <a:p>
            <a:r>
              <a:rPr lang="fr-FR"/>
              <a:t>  </a:t>
            </a:r>
          </a:p>
        </p:txBody>
      </p:sp>
    </p:spTree>
    <p:extLst>
      <p:ext uri="{BB962C8B-B14F-4D97-AF65-F5344CB8AC3E}">
        <p14:creationId xmlns:p14="http://schemas.microsoft.com/office/powerpoint/2010/main" val="4463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C7FB5-57D7-8B49-09DD-C9A324713B2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15148C0-9886-78C9-A040-8448327F9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D59641C-DCBF-2CB8-6245-18D50C4300A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6B91609-4507-E33B-F5C1-BC6C62E46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13A0E3-BE6C-D04C-59C5-6CDEC74C6D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13A8AB-2EB2-A255-C87E-9977A41DBF7F}"/>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8" name="Espace réservé du pied de page 7">
            <a:extLst>
              <a:ext uri="{FF2B5EF4-FFF2-40B4-BE49-F238E27FC236}">
                <a16:creationId xmlns:a16="http://schemas.microsoft.com/office/drawing/2014/main" id="{5E645114-9D3C-743A-690D-52E84154F68E}"/>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9" name="Espace réservé du numéro de diapositive 8">
            <a:extLst>
              <a:ext uri="{FF2B5EF4-FFF2-40B4-BE49-F238E27FC236}">
                <a16:creationId xmlns:a16="http://schemas.microsoft.com/office/drawing/2014/main" id="{D6A074AA-33C2-2798-703B-90F176B20014}"/>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330456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18DB-BDFA-43F0-9D91-AD971F61DBD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545E6B1-041C-2CC6-7168-DB195B1A696A}"/>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A958396D-942F-0961-93A6-D321982B57A0}"/>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5" name="Espace réservé du numéro de diapositive 4">
            <a:extLst>
              <a:ext uri="{FF2B5EF4-FFF2-40B4-BE49-F238E27FC236}">
                <a16:creationId xmlns:a16="http://schemas.microsoft.com/office/drawing/2014/main" id="{2418288C-733C-9508-5770-1C68E5DB864D}"/>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257444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1227FF0-7BF4-8546-5B42-6533AFDA1584}"/>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a:extLst>
              <a:ext uri="{FF2B5EF4-FFF2-40B4-BE49-F238E27FC236}">
                <a16:creationId xmlns:a16="http://schemas.microsoft.com/office/drawing/2014/main" id="{C365EB4D-DA61-4E82-C3BB-127A9E805690}"/>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4" name="Espace réservé du numéro de diapositive 3">
            <a:extLst>
              <a:ext uri="{FF2B5EF4-FFF2-40B4-BE49-F238E27FC236}">
                <a16:creationId xmlns:a16="http://schemas.microsoft.com/office/drawing/2014/main" id="{84D0F530-2A84-0F9E-DE0F-07E15965C4FC}"/>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156261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A298A-068B-E295-3CD6-E18BED4414E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2A5D4D6-327D-F35A-1068-8CB51796C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B5F3372-4513-413C-50A9-6833B4A19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461953-CAB4-4093-AC26-67F1079DE2B0}"/>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F72BB9E8-842A-2A4C-A27E-FDAEF0660EAA}"/>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7" name="Espace réservé du numéro de diapositive 6">
            <a:extLst>
              <a:ext uri="{FF2B5EF4-FFF2-40B4-BE49-F238E27FC236}">
                <a16:creationId xmlns:a16="http://schemas.microsoft.com/office/drawing/2014/main" id="{972F610F-B525-7764-6C88-C0830C970214}"/>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3947850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662B4-622B-C61C-DC88-3E0D443462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3125AC0-218A-4E3C-88C0-D6A746BD41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99B134-2738-7C25-9E8B-C4B78F64DA03}"/>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9575BA06-A5FC-3195-FC1B-26A9D6083B66}"/>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6" name="Espace réservé du numéro de diapositive 5">
            <a:extLst>
              <a:ext uri="{FF2B5EF4-FFF2-40B4-BE49-F238E27FC236}">
                <a16:creationId xmlns:a16="http://schemas.microsoft.com/office/drawing/2014/main" id="{BE1B36A0-53B9-04FF-7225-DE6847048059}"/>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358018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28A5C4A-047E-B4E4-AB5A-6B3A52372F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C7FE2F4-93EB-A92C-15DA-7482789C463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E70FFF-DDC0-0F8C-6B47-34AFB1CBB3E6}"/>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DEB6615D-5CFB-FE3A-E0D3-9D2576FC04FD}"/>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6" name="Espace réservé du numéro de diapositive 5">
            <a:extLst>
              <a:ext uri="{FF2B5EF4-FFF2-40B4-BE49-F238E27FC236}">
                <a16:creationId xmlns:a16="http://schemas.microsoft.com/office/drawing/2014/main" id="{5A30B640-B818-5DC6-A8CA-1C19080D892E}"/>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126484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6ED6E4-0A9A-0B74-2B3E-77D100E627D4}"/>
              </a:ext>
            </a:extLst>
          </p:cNvPr>
          <p:cNvSpPr/>
          <p:nvPr userDrawn="1"/>
        </p:nvSpPr>
        <p:spPr>
          <a:xfrm>
            <a:off x="838200" y="497070"/>
            <a:ext cx="10515600" cy="1144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69EDD746-A982-6453-6ECB-AA071B440FAC}"/>
              </a:ext>
            </a:extLst>
          </p:cNvPr>
          <p:cNvSpPr/>
          <p:nvPr userDrawn="1"/>
        </p:nvSpPr>
        <p:spPr>
          <a:xfrm>
            <a:off x="899160" y="542424"/>
            <a:ext cx="10386060" cy="1041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B9580E8E-0604-E858-DFBC-9843D8DD1933}"/>
              </a:ext>
            </a:extLst>
          </p:cNvPr>
          <p:cNvSpPr/>
          <p:nvPr userDrawn="1"/>
        </p:nvSpPr>
        <p:spPr>
          <a:xfrm>
            <a:off x="960120" y="593338"/>
            <a:ext cx="10256520" cy="9291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7DF6F96-82E7-758F-AC08-40C350BF0E7F}"/>
              </a:ext>
            </a:extLst>
          </p:cNvPr>
          <p:cNvSpPr>
            <a:spLocks noGrp="1"/>
          </p:cNvSpPr>
          <p:nvPr>
            <p:ph type="title"/>
          </p:nvPr>
        </p:nvSpPr>
        <p:spPr>
          <a:xfrm>
            <a:off x="906780" y="365125"/>
            <a:ext cx="10447020" cy="1325563"/>
          </a:xfrm>
        </p:spPr>
        <p:txBody>
          <a:bodyPr/>
          <a:lstStyle/>
          <a:p>
            <a:r>
              <a:rPr lang="fr-FR" dirty="0"/>
              <a:t>Modifiez le style du titre</a:t>
            </a:r>
          </a:p>
        </p:txBody>
      </p:sp>
      <p:sp>
        <p:nvSpPr>
          <p:cNvPr id="3" name="Espace réservé du contenu 2">
            <a:extLst>
              <a:ext uri="{FF2B5EF4-FFF2-40B4-BE49-F238E27FC236}">
                <a16:creationId xmlns:a16="http://schemas.microsoft.com/office/drawing/2014/main" id="{FF7CE132-5EFA-071E-1DB2-136B6F29C01E}"/>
              </a:ext>
            </a:extLst>
          </p:cNvPr>
          <p:cNvSpPr>
            <a:spLocks noGrp="1"/>
          </p:cNvSpPr>
          <p:nvPr>
            <p:ph idx="1"/>
          </p:nvPr>
        </p:nvSpPr>
        <p:spPr>
          <a:xfrm>
            <a:off x="838200" y="1825625"/>
            <a:ext cx="10515600" cy="4178935"/>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a:extLst>
              <a:ext uri="{FF2B5EF4-FFF2-40B4-BE49-F238E27FC236}">
                <a16:creationId xmlns:a16="http://schemas.microsoft.com/office/drawing/2014/main" id="{F8A982EF-6E95-77D2-35B7-7D50751C7D68}"/>
              </a:ext>
            </a:extLst>
          </p:cNvPr>
          <p:cNvSpPr/>
          <p:nvPr userDrawn="1"/>
        </p:nvSpPr>
        <p:spPr>
          <a:xfrm>
            <a:off x="0" y="6492875"/>
            <a:ext cx="12192000" cy="3651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numéro de diapositive 5">
            <a:extLst>
              <a:ext uri="{FF2B5EF4-FFF2-40B4-BE49-F238E27FC236}">
                <a16:creationId xmlns:a16="http://schemas.microsoft.com/office/drawing/2014/main" id="{BD9B3516-DB14-3343-71DA-CF91031E2212}"/>
              </a:ext>
            </a:extLst>
          </p:cNvPr>
          <p:cNvSpPr>
            <a:spLocks noGrp="1"/>
          </p:cNvSpPr>
          <p:nvPr>
            <p:ph type="sldNum" sz="quarter" idx="4"/>
          </p:nvPr>
        </p:nvSpPr>
        <p:spPr>
          <a:xfrm>
            <a:off x="838200" y="6004560"/>
            <a:ext cx="2956560" cy="407193"/>
          </a:xfrm>
          <a:prstGeom prst="rect">
            <a:avLst/>
          </a:prstGeom>
        </p:spPr>
        <p:txBody>
          <a:bodyPr anchor="ctr" anchorCtr="0"/>
          <a:lstStyle>
            <a:lvl1pPr>
              <a:defRPr sz="2000">
                <a:solidFill>
                  <a:schemeClr val="tx1">
                    <a:lumMod val="75000"/>
                    <a:lumOff val="25000"/>
                  </a:schemeClr>
                </a:solidFill>
                <a:latin typeface="+mj-lt"/>
              </a:defRPr>
            </a:lvl1pPr>
          </a:lstStyle>
          <a:p>
            <a:r>
              <a:rPr lang="fr-FR" err="1"/>
              <a:t>PROJETImmo</a:t>
            </a:r>
            <a:r>
              <a:rPr lang="fr-FR"/>
              <a:t> - </a:t>
            </a:r>
            <a:fld id="{0977A10A-9D6B-45E8-B27C-D11856A260B4}" type="datetimeFigureOut">
              <a:rPr lang="fr-FR" sz="2000" smtClean="0">
                <a:solidFill>
                  <a:schemeClr val="tx1">
                    <a:lumMod val="75000"/>
                    <a:lumOff val="25000"/>
                  </a:schemeClr>
                </a:solidFill>
                <a:latin typeface="+mj-lt"/>
              </a:rPr>
              <a:pPr/>
              <a:t>01/02/2023</a:t>
            </a:fld>
            <a:endParaRPr lang="fr-FR"/>
          </a:p>
        </p:txBody>
      </p:sp>
    </p:spTree>
    <p:extLst>
      <p:ext uri="{BB962C8B-B14F-4D97-AF65-F5344CB8AC3E}">
        <p14:creationId xmlns:p14="http://schemas.microsoft.com/office/powerpoint/2010/main" val="323559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210D02-CA90-63A7-F76E-88EA413AE128}"/>
              </a:ext>
            </a:extLst>
          </p:cNvPr>
          <p:cNvSpPr/>
          <p:nvPr userDrawn="1"/>
        </p:nvSpPr>
        <p:spPr>
          <a:xfrm>
            <a:off x="839788" y="457200"/>
            <a:ext cx="3932237" cy="541178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2614B076-AF2B-BEAF-4F5E-7103DB58C615}"/>
              </a:ext>
            </a:extLst>
          </p:cNvPr>
          <p:cNvSpPr/>
          <p:nvPr userDrawn="1"/>
        </p:nvSpPr>
        <p:spPr>
          <a:xfrm>
            <a:off x="911024" y="527050"/>
            <a:ext cx="3809711" cy="526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4CEE7429-B52E-CC0C-2CFA-CCE8DAA8156D}"/>
              </a:ext>
            </a:extLst>
          </p:cNvPr>
          <p:cNvSpPr/>
          <p:nvPr userDrawn="1"/>
        </p:nvSpPr>
        <p:spPr>
          <a:xfrm>
            <a:off x="971549" y="584200"/>
            <a:ext cx="3683001" cy="51244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5FCCD90-A78D-12C4-DE4A-333B31FC8614}"/>
              </a:ext>
            </a:extLst>
          </p:cNvPr>
          <p:cNvSpPr>
            <a:spLocks noGrp="1"/>
          </p:cNvSpPr>
          <p:nvPr userDrawn="1">
            <p:ph type="title"/>
          </p:nvPr>
        </p:nvSpPr>
        <p:spPr>
          <a:xfrm>
            <a:off x="962315" y="584200"/>
            <a:ext cx="3683002" cy="1473200"/>
          </a:xfrm>
        </p:spPr>
        <p:txBody>
          <a:bodyPr anchor="b"/>
          <a:lstStyle>
            <a:lvl1pPr>
              <a:defRPr sz="3200">
                <a:solidFill>
                  <a:schemeClr val="bg1"/>
                </a:solidFill>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499598AE-522A-ED1B-B9F4-BA043CF41780}"/>
              </a:ext>
            </a:extLst>
          </p:cNvPr>
          <p:cNvSpPr>
            <a:spLocks noGrp="1"/>
          </p:cNvSpPr>
          <p:nvPr userDrawn="1">
            <p:ph type="pic" idx="1"/>
          </p:nvPr>
        </p:nvSpPr>
        <p:spPr>
          <a:xfrm>
            <a:off x="4940300" y="449263"/>
            <a:ext cx="6591300" cy="54117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B29516-EA02-2E58-6E80-C2004064CEEC}"/>
              </a:ext>
            </a:extLst>
          </p:cNvPr>
          <p:cNvSpPr>
            <a:spLocks noGrp="1"/>
          </p:cNvSpPr>
          <p:nvPr userDrawn="1">
            <p:ph type="body" sz="half" idx="2"/>
          </p:nvPr>
        </p:nvSpPr>
        <p:spPr>
          <a:xfrm>
            <a:off x="962315" y="2216150"/>
            <a:ext cx="3692236" cy="3492500"/>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19" name="Rectangle 18">
            <a:extLst>
              <a:ext uri="{FF2B5EF4-FFF2-40B4-BE49-F238E27FC236}">
                <a16:creationId xmlns:a16="http://schemas.microsoft.com/office/drawing/2014/main" id="{92D34565-1F76-3D51-112F-FF1823D9C62A}"/>
              </a:ext>
            </a:extLst>
          </p:cNvPr>
          <p:cNvSpPr/>
          <p:nvPr userDrawn="1"/>
        </p:nvSpPr>
        <p:spPr>
          <a:xfrm>
            <a:off x="0" y="6492875"/>
            <a:ext cx="12192000" cy="3651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E3EED322-24AE-3434-06DE-3CDF159961A1}"/>
              </a:ext>
            </a:extLst>
          </p:cNvPr>
          <p:cNvCxnSpPr/>
          <p:nvPr userDrawn="1"/>
        </p:nvCxnSpPr>
        <p:spPr>
          <a:xfrm>
            <a:off x="1092200" y="2057400"/>
            <a:ext cx="3289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20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2_Image avec légen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210D02-CA90-63A7-F76E-88EA413AE128}"/>
              </a:ext>
            </a:extLst>
          </p:cNvPr>
          <p:cNvSpPr/>
          <p:nvPr userDrawn="1"/>
        </p:nvSpPr>
        <p:spPr>
          <a:xfrm>
            <a:off x="839788" y="457200"/>
            <a:ext cx="3932237" cy="54117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2614B076-AF2B-BEAF-4F5E-7103DB58C615}"/>
              </a:ext>
            </a:extLst>
          </p:cNvPr>
          <p:cNvSpPr/>
          <p:nvPr userDrawn="1"/>
        </p:nvSpPr>
        <p:spPr>
          <a:xfrm>
            <a:off x="911024" y="527050"/>
            <a:ext cx="3809711" cy="5264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4CEE7429-B52E-CC0C-2CFA-CCE8DAA8156D}"/>
              </a:ext>
            </a:extLst>
          </p:cNvPr>
          <p:cNvSpPr/>
          <p:nvPr userDrawn="1"/>
        </p:nvSpPr>
        <p:spPr>
          <a:xfrm>
            <a:off x="971549" y="584200"/>
            <a:ext cx="3683001" cy="51244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35FCCD90-A78D-12C4-DE4A-333B31FC8614}"/>
              </a:ext>
            </a:extLst>
          </p:cNvPr>
          <p:cNvSpPr>
            <a:spLocks noGrp="1"/>
          </p:cNvSpPr>
          <p:nvPr userDrawn="1">
            <p:ph type="title"/>
          </p:nvPr>
        </p:nvSpPr>
        <p:spPr>
          <a:xfrm>
            <a:off x="962315" y="584200"/>
            <a:ext cx="3683002" cy="1473200"/>
          </a:xfrm>
        </p:spPr>
        <p:txBody>
          <a:bodyPr anchor="b"/>
          <a:lstStyle>
            <a:lvl1pPr>
              <a:defRPr sz="3200">
                <a:solidFill>
                  <a:schemeClr val="tx1">
                    <a:lumMod val="75000"/>
                    <a:lumOff val="25000"/>
                  </a:schemeClr>
                </a:solidFill>
              </a:defRPr>
            </a:lvl1pPr>
          </a:lstStyle>
          <a:p>
            <a:r>
              <a:rPr lang="fr-FR" dirty="0"/>
              <a:t>Modifiez le style du titre</a:t>
            </a:r>
          </a:p>
        </p:txBody>
      </p:sp>
      <p:sp>
        <p:nvSpPr>
          <p:cNvPr id="3" name="Espace réservé pour une image  2">
            <a:extLst>
              <a:ext uri="{FF2B5EF4-FFF2-40B4-BE49-F238E27FC236}">
                <a16:creationId xmlns:a16="http://schemas.microsoft.com/office/drawing/2014/main" id="{499598AE-522A-ED1B-B9F4-BA043CF41780}"/>
              </a:ext>
            </a:extLst>
          </p:cNvPr>
          <p:cNvSpPr>
            <a:spLocks noGrp="1"/>
          </p:cNvSpPr>
          <p:nvPr userDrawn="1">
            <p:ph type="pic" idx="1"/>
          </p:nvPr>
        </p:nvSpPr>
        <p:spPr>
          <a:xfrm>
            <a:off x="4940300" y="457201"/>
            <a:ext cx="663575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B29516-EA02-2E58-6E80-C2004064CEEC}"/>
              </a:ext>
            </a:extLst>
          </p:cNvPr>
          <p:cNvSpPr>
            <a:spLocks noGrp="1"/>
          </p:cNvSpPr>
          <p:nvPr userDrawn="1">
            <p:ph type="body" sz="half" idx="2"/>
          </p:nvPr>
        </p:nvSpPr>
        <p:spPr>
          <a:xfrm>
            <a:off x="962315" y="2266950"/>
            <a:ext cx="3692236" cy="3441700"/>
          </a:xfrm>
        </p:spPr>
        <p:txBody>
          <a:bodyPr/>
          <a:lstStyle>
            <a:lvl1pPr marL="0" indent="0">
              <a:buNone/>
              <a:defRPr sz="16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19" name="Rectangle 18">
            <a:extLst>
              <a:ext uri="{FF2B5EF4-FFF2-40B4-BE49-F238E27FC236}">
                <a16:creationId xmlns:a16="http://schemas.microsoft.com/office/drawing/2014/main" id="{92D34565-1F76-3D51-112F-FF1823D9C62A}"/>
              </a:ext>
            </a:extLst>
          </p:cNvPr>
          <p:cNvSpPr/>
          <p:nvPr userDrawn="1"/>
        </p:nvSpPr>
        <p:spPr>
          <a:xfrm>
            <a:off x="0" y="6492875"/>
            <a:ext cx="12192000" cy="3651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0E6F4808-0361-BF87-703B-D715AE57BA69}"/>
              </a:ext>
            </a:extLst>
          </p:cNvPr>
          <p:cNvCxnSpPr/>
          <p:nvPr userDrawn="1"/>
        </p:nvCxnSpPr>
        <p:spPr>
          <a:xfrm>
            <a:off x="1092200" y="2057400"/>
            <a:ext cx="32893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28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CCD90-A78D-12C4-DE4A-333B31FC8614}"/>
              </a:ext>
            </a:extLst>
          </p:cNvPr>
          <p:cNvSpPr>
            <a:spLocks noGrp="1"/>
          </p:cNvSpPr>
          <p:nvPr>
            <p:ph type="title"/>
          </p:nvPr>
        </p:nvSpPr>
        <p:spPr>
          <a:xfrm>
            <a:off x="839788" y="457200"/>
            <a:ext cx="3932237" cy="1600200"/>
          </a:xfrm>
        </p:spPr>
        <p:txBody>
          <a:bodyPr anchor="b"/>
          <a:lstStyle>
            <a:lvl1pPr>
              <a:defRPr sz="3200"/>
            </a:lvl1pPr>
          </a:lstStyle>
          <a:p>
            <a:r>
              <a:rPr lang="fr-FR" dirty="0"/>
              <a:t>Modifiez le style du titre</a:t>
            </a:r>
          </a:p>
        </p:txBody>
      </p:sp>
      <p:sp>
        <p:nvSpPr>
          <p:cNvPr id="3" name="Espace réservé pour une image  2">
            <a:extLst>
              <a:ext uri="{FF2B5EF4-FFF2-40B4-BE49-F238E27FC236}">
                <a16:creationId xmlns:a16="http://schemas.microsoft.com/office/drawing/2014/main" id="{499598AE-522A-ED1B-B9F4-BA043CF417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B29516-EA02-2E58-6E80-C2004064C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sp>
        <p:nvSpPr>
          <p:cNvPr id="5" name="Espace réservé de la date 4">
            <a:extLst>
              <a:ext uri="{FF2B5EF4-FFF2-40B4-BE49-F238E27FC236}">
                <a16:creationId xmlns:a16="http://schemas.microsoft.com/office/drawing/2014/main" id="{31A283D1-89E2-5401-0CDD-32AE826FF9D4}"/>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DE41ECAD-95E9-B0BC-B617-BB23DF807D9A}"/>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7" name="Espace réservé du numéro de diapositive 6">
            <a:extLst>
              <a:ext uri="{FF2B5EF4-FFF2-40B4-BE49-F238E27FC236}">
                <a16:creationId xmlns:a16="http://schemas.microsoft.com/office/drawing/2014/main" id="{97C1AAD6-7280-FC28-6968-F5AAE240B98F}"/>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63370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9AA1D-2421-8BC9-E74C-9CD47AC03BE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D071E14-C06F-761C-EDA1-70E9005E5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4B6B9B1-82B7-81FF-4922-B88BB3A68EED}"/>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140A71B1-6B34-0714-8E63-EE6BB2E8C1C8}"/>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Tree>
    <p:extLst>
      <p:ext uri="{BB962C8B-B14F-4D97-AF65-F5344CB8AC3E}">
        <p14:creationId xmlns:p14="http://schemas.microsoft.com/office/powerpoint/2010/main" val="7258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Vide">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C365EB4D-DA61-4E82-C3BB-127A9E805690}"/>
              </a:ext>
            </a:extLst>
          </p:cNvPr>
          <p:cNvSpPr>
            <a:spLocks noGrp="1"/>
          </p:cNvSpPr>
          <p:nvPr>
            <p:ph type="ftr" sz="quarter" idx="11"/>
          </p:nvPr>
        </p:nvSpPr>
        <p:spPr>
          <a:xfrm>
            <a:off x="937846" y="6336030"/>
            <a:ext cx="4114800" cy="365125"/>
          </a:xfrm>
          <a:prstGeom prst="rect">
            <a:avLst/>
          </a:prstGeom>
        </p:spPr>
        <p:txBody>
          <a:bodyPr/>
          <a:lstStyle/>
          <a:p>
            <a:r>
              <a:rPr lang="fr-FR"/>
              <a:t>PROJETImmo - 09/05/2022</a:t>
            </a:r>
          </a:p>
        </p:txBody>
      </p:sp>
    </p:spTree>
    <p:extLst>
      <p:ext uri="{BB962C8B-B14F-4D97-AF65-F5344CB8AC3E}">
        <p14:creationId xmlns:p14="http://schemas.microsoft.com/office/powerpoint/2010/main" val="33086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DC60DD-3402-6BDD-9765-AC92E2F01D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D98347-769D-543A-B5A7-58BEE51A19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6CC9769-6ADE-4DCE-71A2-51E994740D59}"/>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E4265566-BCA4-C005-4FED-1A40C63CCD3C}"/>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6" name="Espace réservé du numéro de diapositive 5">
            <a:extLst>
              <a:ext uri="{FF2B5EF4-FFF2-40B4-BE49-F238E27FC236}">
                <a16:creationId xmlns:a16="http://schemas.microsoft.com/office/drawing/2014/main" id="{C600762C-BDC8-5772-8B09-9D22B9C210A9}"/>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244949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C50581-2921-5BD3-9294-7F7B6C9911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004E9A-70AC-0546-CFA6-FE265EB3323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179368F-436D-2106-3DCD-32C430539CA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9B52D2A-0A8C-8C7A-A3EE-8B8C67DA4E5F}"/>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C45A12FE-5AB0-62FF-B89A-930FB0F87BCE}"/>
              </a:ext>
            </a:extLst>
          </p:cNvPr>
          <p:cNvSpPr>
            <a:spLocks noGrp="1"/>
          </p:cNvSpPr>
          <p:nvPr>
            <p:ph type="ftr" sz="quarter" idx="11"/>
          </p:nvPr>
        </p:nvSpPr>
        <p:spPr>
          <a:xfrm>
            <a:off x="3734386" y="6336030"/>
            <a:ext cx="4114800" cy="365125"/>
          </a:xfrm>
          <a:prstGeom prst="rect">
            <a:avLst/>
          </a:prstGeom>
        </p:spPr>
        <p:txBody>
          <a:bodyPr/>
          <a:lstStyle/>
          <a:p>
            <a:r>
              <a:rPr lang="fr-FR"/>
              <a:t>PROJETImmo - 09/05/2022</a:t>
            </a:r>
          </a:p>
        </p:txBody>
      </p:sp>
      <p:sp>
        <p:nvSpPr>
          <p:cNvPr id="7" name="Espace réservé du numéro de diapositive 6">
            <a:extLst>
              <a:ext uri="{FF2B5EF4-FFF2-40B4-BE49-F238E27FC236}">
                <a16:creationId xmlns:a16="http://schemas.microsoft.com/office/drawing/2014/main" id="{57DB4C7F-B555-DB3A-9F6A-01B2FA8174D0}"/>
              </a:ext>
            </a:extLst>
          </p:cNvPr>
          <p:cNvSpPr>
            <a:spLocks noGrp="1"/>
          </p:cNvSpPr>
          <p:nvPr>
            <p:ph type="sldNum" sz="quarter" idx="12"/>
          </p:nvPr>
        </p:nvSpPr>
        <p:spPr>
          <a:xfrm>
            <a:off x="8610600" y="6356350"/>
            <a:ext cx="2743200" cy="365125"/>
          </a:xfrm>
          <a:prstGeom prst="rect">
            <a:avLst/>
          </a:prstGeom>
        </p:spPr>
        <p:txBody>
          <a:bodyPr/>
          <a:lstStyle/>
          <a:p>
            <a:fld id="{CD689839-0F28-4721-B5F0-3B08C93BA50A}" type="slidenum">
              <a:rPr lang="fr-FR" smtClean="0"/>
              <a:t>‹N°›</a:t>
            </a:fld>
            <a:endParaRPr lang="fr-FR"/>
          </a:p>
        </p:txBody>
      </p:sp>
    </p:spTree>
    <p:extLst>
      <p:ext uri="{BB962C8B-B14F-4D97-AF65-F5344CB8AC3E}">
        <p14:creationId xmlns:p14="http://schemas.microsoft.com/office/powerpoint/2010/main" val="375675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0FB47E-8E1A-5E35-75A0-0AEB4641D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4B50010-B626-7121-FF84-C8D5D26AA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2" name="Espace réservé du contenu 4">
            <a:extLst>
              <a:ext uri="{FF2B5EF4-FFF2-40B4-BE49-F238E27FC236}">
                <a16:creationId xmlns:a16="http://schemas.microsoft.com/office/drawing/2014/main" id="{A81F6C7A-7ECA-383C-E165-1AC68ED66A0E}"/>
              </a:ext>
            </a:extLst>
          </p:cNvPr>
          <p:cNvPicPr>
            <a:picLocks noChangeAspect="1"/>
          </p:cNvPicPr>
          <p:nvPr userDrawn="1"/>
        </p:nvPicPr>
        <p:blipFill rotWithShape="1">
          <a:blip r:embed="rId17">
            <a:extLst>
              <a:ext uri="{28A0092B-C50C-407E-A947-70E740481C1C}">
                <a14:useLocalDpi xmlns:a14="http://schemas.microsoft.com/office/drawing/2010/main" val="0"/>
              </a:ext>
            </a:extLst>
          </a:blip>
          <a:srcRect l="11967" t="21154" r="12901" b="28847"/>
          <a:stretch/>
        </p:blipFill>
        <p:spPr>
          <a:xfrm>
            <a:off x="8805496" y="5928995"/>
            <a:ext cx="2548304" cy="563880"/>
          </a:xfrm>
          <a:prstGeom prst="rect">
            <a:avLst/>
          </a:prstGeom>
        </p:spPr>
      </p:pic>
    </p:spTree>
    <p:extLst>
      <p:ext uri="{BB962C8B-B14F-4D97-AF65-F5344CB8AC3E}">
        <p14:creationId xmlns:p14="http://schemas.microsoft.com/office/powerpoint/2010/main" val="667030846"/>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57" r:id="rId3"/>
    <p:sldLayoutId id="2147483663" r:id="rId4"/>
    <p:sldLayoutId id="2147483662" r:id="rId5"/>
    <p:sldLayoutId id="2147483649" r:id="rId6"/>
    <p:sldLayoutId id="2147483661" r:id="rId7"/>
    <p:sldLayoutId id="2147483651" r:id="rId8"/>
    <p:sldLayoutId id="2147483652" r:id="rId9"/>
    <p:sldLayoutId id="2147483653" r:id="rId10"/>
    <p:sldLayoutId id="2147483654" r:id="rId11"/>
    <p:sldLayoutId id="2147483660" r:id="rId12"/>
    <p:sldLayoutId id="2147483656" r:id="rId13"/>
    <p:sldLayoutId id="2147483658" r:id="rId14"/>
    <p:sldLayoutId id="214748365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4">
            <a:extLst>
              <a:ext uri="{FF2B5EF4-FFF2-40B4-BE49-F238E27FC236}">
                <a16:creationId xmlns:a16="http://schemas.microsoft.com/office/drawing/2014/main" id="{36E5C58C-DDD1-6DBE-CE46-D12F7409C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395" y="3763105"/>
            <a:ext cx="5625465" cy="1870465"/>
          </a:xfrm>
          <a:prstGeom prst="rect">
            <a:avLst/>
          </a:prstGeom>
        </p:spPr>
      </p:pic>
      <p:sp>
        <p:nvSpPr>
          <p:cNvPr id="3" name="Titre 3">
            <a:extLst>
              <a:ext uri="{FF2B5EF4-FFF2-40B4-BE49-F238E27FC236}">
                <a16:creationId xmlns:a16="http://schemas.microsoft.com/office/drawing/2014/main" id="{781D63A0-9B11-A84F-70F4-BDC170CB886D}"/>
              </a:ext>
            </a:extLst>
          </p:cNvPr>
          <p:cNvSpPr txBox="1">
            <a:spLocks/>
          </p:cNvSpPr>
          <p:nvPr/>
        </p:nvSpPr>
        <p:spPr>
          <a:xfrm>
            <a:off x="795338" y="2606040"/>
            <a:ext cx="10601325" cy="112715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err="1">
                <a:solidFill>
                  <a:schemeClr val="tx1">
                    <a:lumMod val="75000"/>
                    <a:lumOff val="25000"/>
                  </a:schemeClr>
                </a:solidFill>
              </a:rPr>
              <a:t>Projet</a:t>
            </a:r>
            <a:r>
              <a:rPr lang="en-US" sz="6600">
                <a:solidFill>
                  <a:schemeClr val="tx1">
                    <a:lumMod val="75000"/>
                    <a:lumOff val="25000"/>
                  </a:schemeClr>
                </a:solidFill>
              </a:rPr>
              <a:t> </a:t>
            </a:r>
            <a:r>
              <a:rPr lang="en-US" sz="6600" err="1">
                <a:solidFill>
                  <a:schemeClr val="tx1">
                    <a:lumMod val="75000"/>
                    <a:lumOff val="25000"/>
                  </a:schemeClr>
                </a:solidFill>
              </a:rPr>
              <a:t>DATAImmo</a:t>
            </a:r>
            <a:r>
              <a:rPr lang="en-US" sz="6600">
                <a:solidFill>
                  <a:schemeClr val="tx1">
                    <a:lumMod val="75000"/>
                    <a:lumOff val="25000"/>
                  </a:schemeClr>
                </a:solidFill>
              </a:rPr>
              <a:t> </a:t>
            </a:r>
            <a:endParaRPr lang="fr-FR" sz="6600">
              <a:solidFill>
                <a:schemeClr val="tx1">
                  <a:lumMod val="75000"/>
                  <a:lumOff val="25000"/>
                </a:schemeClr>
              </a:solidFill>
            </a:endParaRPr>
          </a:p>
        </p:txBody>
      </p:sp>
      <p:sp>
        <p:nvSpPr>
          <p:cNvPr id="4" name="Sous-titre 6">
            <a:extLst>
              <a:ext uri="{FF2B5EF4-FFF2-40B4-BE49-F238E27FC236}">
                <a16:creationId xmlns:a16="http://schemas.microsoft.com/office/drawing/2014/main" id="{31B786A0-6C01-397C-045C-09B2187FE832}"/>
              </a:ext>
            </a:extLst>
          </p:cNvPr>
          <p:cNvSpPr txBox="1">
            <a:spLocks/>
          </p:cNvSpPr>
          <p:nvPr/>
        </p:nvSpPr>
        <p:spPr>
          <a:xfrm>
            <a:off x="1524000" y="5926913"/>
            <a:ext cx="9144000" cy="13632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fr-FR" sz="2400">
                <a:solidFill>
                  <a:schemeClr val="bg1"/>
                </a:solidFill>
                <a:latin typeface="+mj-lt"/>
              </a:rPr>
            </a:br>
            <a:endParaRPr lang="fr-FR" sz="2000">
              <a:solidFill>
                <a:schemeClr val="bg1"/>
              </a:solidFill>
              <a:latin typeface="+mj-lt"/>
            </a:endParaRPr>
          </a:p>
          <a:p>
            <a:pPr algn="ctr"/>
            <a:endParaRPr lang="fr-FR">
              <a:solidFill>
                <a:schemeClr val="bg1"/>
              </a:solidFill>
            </a:endParaRPr>
          </a:p>
        </p:txBody>
      </p:sp>
    </p:spTree>
    <p:extLst>
      <p:ext uri="{BB962C8B-B14F-4D97-AF65-F5344CB8AC3E}">
        <p14:creationId xmlns:p14="http://schemas.microsoft.com/office/powerpoint/2010/main" val="394403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9B0B2-5B94-CD1D-2789-37A04F3251DE}"/>
              </a:ext>
            </a:extLst>
          </p:cNvPr>
          <p:cNvSpPr>
            <a:spLocks noGrp="1"/>
          </p:cNvSpPr>
          <p:nvPr>
            <p:ph type="title"/>
          </p:nvPr>
        </p:nvSpPr>
        <p:spPr/>
        <p:txBody>
          <a:bodyPr/>
          <a:lstStyle/>
          <a:p>
            <a:r>
              <a:rPr lang="fr-FR"/>
              <a:t>Conclusion</a:t>
            </a:r>
          </a:p>
        </p:txBody>
      </p:sp>
      <p:sp>
        <p:nvSpPr>
          <p:cNvPr id="4" name="Espace réservé du contenu 2">
            <a:extLst>
              <a:ext uri="{FF2B5EF4-FFF2-40B4-BE49-F238E27FC236}">
                <a16:creationId xmlns:a16="http://schemas.microsoft.com/office/drawing/2014/main" id="{2D3ED8BC-0221-3991-80CD-C572B5A3BCB3}"/>
              </a:ext>
            </a:extLst>
          </p:cNvPr>
          <p:cNvSpPr>
            <a:spLocks noGrp="1"/>
          </p:cNvSpPr>
          <p:nvPr>
            <p:ph idx="1"/>
          </p:nvPr>
        </p:nvSpPr>
        <p:spPr>
          <a:xfrm>
            <a:off x="838200" y="1825625"/>
            <a:ext cx="10515600" cy="4178935"/>
          </a:xfrm>
        </p:spPr>
        <p:txBody>
          <a:bodyPr>
            <a:noAutofit/>
          </a:bodyPr>
          <a:lstStyle/>
          <a:p>
            <a:pPr marL="0" indent="0">
              <a:lnSpc>
                <a:spcPct val="100000"/>
              </a:lnSpc>
              <a:spcAft>
                <a:spcPts val="600"/>
              </a:spcAft>
              <a:buNone/>
            </a:pPr>
            <a:r>
              <a:rPr lang="en-US" sz="2400">
                <a:latin typeface="Calibri Light" panose="020F0302020204030204" pitchFamily="34" charset="0"/>
                <a:cs typeface="Calibri Light" panose="020F0302020204030204" pitchFamily="34" charset="0"/>
              </a:rPr>
              <a:t>La base de </a:t>
            </a:r>
            <a:r>
              <a:rPr lang="en-US" sz="2400" err="1">
                <a:latin typeface="Calibri Light" panose="020F0302020204030204" pitchFamily="34" charset="0"/>
                <a:cs typeface="Calibri Light" panose="020F0302020204030204" pitchFamily="34" charset="0"/>
              </a:rPr>
              <a:t>données</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créée</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ayant</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permis</a:t>
            </a:r>
            <a:r>
              <a:rPr lang="en-US" sz="2400">
                <a:latin typeface="Calibri Light" panose="020F0302020204030204" pitchFamily="34" charset="0"/>
                <a:cs typeface="Calibri Light" panose="020F0302020204030204" pitchFamily="34" charset="0"/>
              </a:rPr>
              <a:t> de </a:t>
            </a:r>
            <a:r>
              <a:rPr lang="en-US" sz="2400" err="1">
                <a:latin typeface="Calibri Light" panose="020F0302020204030204" pitchFamily="34" charset="0"/>
                <a:cs typeface="Calibri Light" panose="020F0302020204030204" pitchFamily="34" charset="0"/>
              </a:rPr>
              <a:t>réaliser</a:t>
            </a:r>
            <a:r>
              <a:rPr lang="en-US" sz="2400">
                <a:latin typeface="Calibri Light" panose="020F0302020204030204" pitchFamily="34" charset="0"/>
                <a:cs typeface="Calibri Light" panose="020F0302020204030204" pitchFamily="34" charset="0"/>
              </a:rPr>
              <a:t> les </a:t>
            </a:r>
            <a:r>
              <a:rPr lang="en-US" sz="2400" err="1">
                <a:latin typeface="Calibri Light" panose="020F0302020204030204" pitchFamily="34" charset="0"/>
                <a:cs typeface="Calibri Light" panose="020F0302020204030204" pitchFamily="34" charset="0"/>
              </a:rPr>
              <a:t>requêtes</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l’étape</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suivante</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est</a:t>
            </a:r>
            <a:r>
              <a:rPr lang="en-US" sz="2400">
                <a:latin typeface="Calibri Light" panose="020F0302020204030204" pitchFamily="34" charset="0"/>
                <a:cs typeface="Calibri Light" panose="020F0302020204030204" pitchFamily="34" charset="0"/>
              </a:rPr>
              <a:t> la </a:t>
            </a:r>
            <a:r>
              <a:rPr lang="en-US" sz="2400" err="1">
                <a:latin typeface="Calibri Light" panose="020F0302020204030204" pitchFamily="34" charset="0"/>
                <a:cs typeface="Calibri Light" panose="020F0302020204030204" pitchFamily="34" charset="0"/>
              </a:rPr>
              <a:t>modélisation</a:t>
            </a:r>
            <a:r>
              <a:rPr lang="en-US" sz="2400">
                <a:latin typeface="Calibri Light" panose="020F0302020204030204" pitchFamily="34" charset="0"/>
                <a:cs typeface="Calibri Light" panose="020F0302020204030204" pitchFamily="34" charset="0"/>
              </a:rPr>
              <a:t>.</a:t>
            </a:r>
          </a:p>
          <a:p>
            <a:pPr marL="0" indent="0">
              <a:lnSpc>
                <a:spcPct val="100000"/>
              </a:lnSpc>
              <a:spcAft>
                <a:spcPts val="600"/>
              </a:spcAft>
              <a:buNone/>
            </a:pPr>
            <a:r>
              <a:rPr lang="en-US" sz="2400">
                <a:latin typeface="Calibri Light" panose="020F0302020204030204" pitchFamily="34" charset="0"/>
                <a:cs typeface="Calibri Light" panose="020F0302020204030204" pitchFamily="34" charset="0"/>
              </a:rPr>
              <a:t>Les </a:t>
            </a:r>
            <a:r>
              <a:rPr lang="en-US" sz="2400" err="1">
                <a:latin typeface="Calibri Light" panose="020F0302020204030204" pitchFamily="34" charset="0"/>
                <a:cs typeface="Calibri Light" panose="020F0302020204030204" pitchFamily="34" charset="0"/>
              </a:rPr>
              <a:t>requêtes</a:t>
            </a:r>
            <a:r>
              <a:rPr lang="en-US" sz="2400">
                <a:latin typeface="Calibri Light" panose="020F0302020204030204" pitchFamily="34" charset="0"/>
                <a:cs typeface="Calibri Light" panose="020F0302020204030204" pitchFamily="34" charset="0"/>
              </a:rPr>
              <a:t> que nous avons effectuées </a:t>
            </a:r>
            <a:r>
              <a:rPr lang="en-US" sz="2400" err="1">
                <a:latin typeface="Calibri Light" panose="020F0302020204030204" pitchFamily="34" charset="0"/>
                <a:cs typeface="Calibri Light" panose="020F0302020204030204" pitchFamily="34" charset="0"/>
              </a:rPr>
              <a:t>ont</a:t>
            </a:r>
            <a:r>
              <a:rPr lang="en-US" sz="2400">
                <a:latin typeface="Calibri Light" panose="020F0302020204030204" pitchFamily="34" charset="0"/>
                <a:cs typeface="Calibri Light" panose="020F0302020204030204" pitchFamily="34" charset="0"/>
              </a:rPr>
              <a:t> mis </a:t>
            </a:r>
            <a:r>
              <a:rPr lang="en-US" sz="2400" err="1">
                <a:latin typeface="Calibri Light" panose="020F0302020204030204" pitchFamily="34" charset="0"/>
                <a:cs typeface="Calibri Light" panose="020F0302020204030204" pitchFamily="34" charset="0"/>
              </a:rPr>
              <a:t>en</a:t>
            </a:r>
            <a:r>
              <a:rPr lang="en-US" sz="2400">
                <a:latin typeface="Calibri Light" panose="020F0302020204030204" pitchFamily="34" charset="0"/>
                <a:cs typeface="Calibri Light" panose="020F0302020204030204" pitchFamily="34" charset="0"/>
              </a:rPr>
              <a:t> evidence la </a:t>
            </a:r>
            <a:r>
              <a:rPr lang="en-US" sz="2400" err="1">
                <a:latin typeface="Calibri Light" panose="020F0302020204030204" pitchFamily="34" charset="0"/>
                <a:cs typeface="Calibri Light" panose="020F0302020204030204" pitchFamily="34" charset="0"/>
              </a:rPr>
              <a:t>nécessité</a:t>
            </a:r>
            <a:r>
              <a:rPr lang="en-US" sz="2400">
                <a:latin typeface="Calibri Light" panose="020F0302020204030204" pitchFamily="34" charset="0"/>
                <a:cs typeface="Calibri Light" panose="020F0302020204030204" pitchFamily="34" charset="0"/>
              </a:rPr>
              <a:t> de </a:t>
            </a:r>
            <a:r>
              <a:rPr lang="en-US" sz="2400" err="1">
                <a:latin typeface="Calibri Light" panose="020F0302020204030204" pitchFamily="34" charset="0"/>
                <a:cs typeface="Calibri Light" panose="020F0302020204030204" pitchFamily="34" charset="0"/>
              </a:rPr>
              <a:t>cibler</a:t>
            </a:r>
            <a:r>
              <a:rPr lang="en-US" sz="2400">
                <a:latin typeface="Calibri Light" panose="020F0302020204030204" pitchFamily="34" charset="0"/>
                <a:cs typeface="Calibri Light" panose="020F0302020204030204" pitchFamily="34" charset="0"/>
              </a:rPr>
              <a:t>  </a:t>
            </a:r>
            <a:r>
              <a:rPr lang="en-US" sz="2400" err="1">
                <a:latin typeface="Calibri Light" panose="020F0302020204030204" pitchFamily="34" charset="0"/>
                <a:cs typeface="Calibri Light" panose="020F0302020204030204" pitchFamily="34" charset="0"/>
              </a:rPr>
              <a:t>en</a:t>
            </a:r>
            <a:r>
              <a:rPr lang="en-US" sz="2400">
                <a:latin typeface="Calibri Light" panose="020F0302020204030204" pitchFamily="34" charset="0"/>
                <a:cs typeface="Calibri Light" panose="020F0302020204030204" pitchFamily="34" charset="0"/>
              </a:rPr>
              <a:t> premier lieu le </a:t>
            </a:r>
            <a:r>
              <a:rPr lang="en-US" sz="2400" err="1">
                <a:latin typeface="Calibri Light" panose="020F0302020204030204" pitchFamily="34" charset="0"/>
                <a:cs typeface="Calibri Light" panose="020F0302020204030204" pitchFamily="34" charset="0"/>
              </a:rPr>
              <a:t>nombre</a:t>
            </a:r>
            <a:r>
              <a:rPr lang="en-US" sz="2400">
                <a:latin typeface="Calibri Light" panose="020F0302020204030204" pitchFamily="34" charset="0"/>
                <a:cs typeface="Calibri Light" panose="020F0302020204030204" pitchFamily="34" charset="0"/>
              </a:rPr>
              <a:t> de </a:t>
            </a:r>
            <a:r>
              <a:rPr lang="en-US" sz="2400" err="1">
                <a:latin typeface="Calibri Light" panose="020F0302020204030204" pitchFamily="34" charset="0"/>
                <a:cs typeface="Calibri Light" panose="020F0302020204030204" pitchFamily="34" charset="0"/>
              </a:rPr>
              <a:t>pièces</a:t>
            </a:r>
            <a:r>
              <a:rPr lang="en-US" sz="2400">
                <a:latin typeface="Calibri Light" panose="020F0302020204030204" pitchFamily="34" charset="0"/>
                <a:cs typeface="Calibri Light" panose="020F0302020204030204" pitchFamily="34" charset="0"/>
              </a:rPr>
              <a:t> et le </a:t>
            </a:r>
            <a:r>
              <a:rPr lang="en-US" sz="2400" err="1">
                <a:latin typeface="Calibri Light" panose="020F0302020204030204" pitchFamily="34" charset="0"/>
                <a:cs typeface="Calibri Light" panose="020F0302020204030204" pitchFamily="34" charset="0"/>
              </a:rPr>
              <a:t>département</a:t>
            </a:r>
            <a:r>
              <a:rPr lang="en-US" sz="2400">
                <a:latin typeface="Calibri Light" panose="020F0302020204030204" pitchFamily="34" charset="0"/>
                <a:cs typeface="Calibri Light" panose="020F0302020204030204" pitchFamily="34" charset="0"/>
              </a:rPr>
              <a:t>  pour la creation du </a:t>
            </a:r>
            <a:r>
              <a:rPr lang="en-US" sz="2400" err="1">
                <a:latin typeface="Calibri Light" panose="020F0302020204030204" pitchFamily="34" charset="0"/>
                <a:cs typeface="Calibri Light" panose="020F0302020204030204" pitchFamily="34" charset="0"/>
              </a:rPr>
              <a:t>modèle</a:t>
            </a:r>
            <a:r>
              <a:rPr lang="en-US" sz="240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56631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D871974-FC52-4947-BDE7-21E092F66CC4}"/>
              </a:ext>
            </a:extLst>
          </p:cNvPr>
          <p:cNvSpPr txBox="1"/>
          <p:nvPr/>
        </p:nvSpPr>
        <p:spPr>
          <a:xfrm>
            <a:off x="4061670" y="2625754"/>
            <a:ext cx="3833768" cy="1107996"/>
          </a:xfrm>
          <a:prstGeom prst="rect">
            <a:avLst/>
          </a:prstGeom>
          <a:noFill/>
        </p:spPr>
        <p:txBody>
          <a:bodyPr wrap="square" rtlCol="0">
            <a:spAutoFit/>
          </a:bodyPr>
          <a:lstStyle/>
          <a:p>
            <a:pPr algn="ctr"/>
            <a:r>
              <a:rPr lang="fr-FR" sz="6600" b="1">
                <a:solidFill>
                  <a:schemeClr val="tx1">
                    <a:lumMod val="75000"/>
                    <a:lumOff val="25000"/>
                  </a:schemeClr>
                </a:solidFill>
                <a:latin typeface="+mj-lt"/>
              </a:rPr>
              <a:t>MERCI !</a:t>
            </a:r>
          </a:p>
        </p:txBody>
      </p:sp>
      <p:pic>
        <p:nvPicPr>
          <p:cNvPr id="3" name="Espace réservé du contenu 4">
            <a:extLst>
              <a:ext uri="{FF2B5EF4-FFF2-40B4-BE49-F238E27FC236}">
                <a16:creationId xmlns:a16="http://schemas.microsoft.com/office/drawing/2014/main" id="{126E1874-AD40-167F-2EEC-705C1628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395" y="3763105"/>
            <a:ext cx="5625465" cy="1870465"/>
          </a:xfrm>
          <a:prstGeom prst="rect">
            <a:avLst/>
          </a:prstGeom>
        </p:spPr>
      </p:pic>
    </p:spTree>
    <p:extLst>
      <p:ext uri="{BB962C8B-B14F-4D97-AF65-F5344CB8AC3E}">
        <p14:creationId xmlns:p14="http://schemas.microsoft.com/office/powerpoint/2010/main" val="89663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A5D31-1E78-156D-411D-FED73045A07C}"/>
              </a:ext>
            </a:extLst>
          </p:cNvPr>
          <p:cNvSpPr>
            <a:spLocks noGrp="1"/>
          </p:cNvSpPr>
          <p:nvPr>
            <p:ph type="title"/>
          </p:nvPr>
        </p:nvSpPr>
        <p:spPr/>
        <p:txBody>
          <a:bodyPr/>
          <a:lstStyle/>
          <a:p>
            <a:r>
              <a:rPr lang="fr-FR" dirty="0">
                <a:solidFill>
                  <a:schemeClr val="tx1">
                    <a:lumMod val="75000"/>
                    <a:lumOff val="25000"/>
                  </a:schemeClr>
                </a:solidFill>
              </a:rPr>
              <a:t>Introduction</a:t>
            </a:r>
          </a:p>
        </p:txBody>
      </p:sp>
      <p:sp>
        <p:nvSpPr>
          <p:cNvPr id="3" name="Espace réservé du contenu 2">
            <a:extLst>
              <a:ext uri="{FF2B5EF4-FFF2-40B4-BE49-F238E27FC236}">
                <a16:creationId xmlns:a16="http://schemas.microsoft.com/office/drawing/2014/main" id="{8E689833-D0F9-C657-0996-C265D251ED7D}"/>
              </a:ext>
            </a:extLst>
          </p:cNvPr>
          <p:cNvSpPr>
            <a:spLocks noGrp="1"/>
          </p:cNvSpPr>
          <p:nvPr>
            <p:ph idx="1"/>
          </p:nvPr>
        </p:nvSpPr>
        <p:spPr/>
        <p:txBody>
          <a:bodyPr>
            <a:noAutofit/>
          </a:bodyPr>
          <a:lstStyle/>
          <a:p>
            <a:pPr marL="0" indent="0">
              <a:lnSpc>
                <a:spcPct val="100000"/>
              </a:lnSpc>
              <a:spcAft>
                <a:spcPts val="1800"/>
              </a:spcAft>
              <a:buNone/>
            </a:pPr>
            <a:r>
              <a:rPr lang="fr-FR" sz="2000" dirty="0">
                <a:latin typeface="Calibri Light" panose="020F0302020204030204" pitchFamily="34" charset="0"/>
                <a:cs typeface="Calibri Light" panose="020F0302020204030204" pitchFamily="34" charset="0"/>
              </a:rPr>
              <a:t>Ce projet a pour but de créer un modèle pour mieux prévoir le prix de vente des biens immobiliers. Les données utilisées sont celles du 1er semestre 2020 et si ce modèle est validé il sera généralisé avec les données des années précédentes</a:t>
            </a:r>
            <a:r>
              <a:rPr lang="en-US" sz="2000" dirty="0">
                <a:latin typeface="Calibri Light" panose="020F0302020204030204" pitchFamily="34" charset="0"/>
                <a:cs typeface="Calibri Light" panose="020F0302020204030204" pitchFamily="34" charset="0"/>
              </a:rPr>
              <a:t>.</a:t>
            </a:r>
          </a:p>
          <a:p>
            <a:pPr marL="514350" indent="-514350">
              <a:lnSpc>
                <a:spcPct val="100000"/>
              </a:lnSpc>
              <a:spcBef>
                <a:spcPts val="0"/>
              </a:spcBef>
              <a:buFont typeface="+mj-lt"/>
              <a:buAutoNum type="arabicPeriod"/>
            </a:pPr>
            <a:r>
              <a:rPr lang="en-US" sz="1800" b="1" dirty="0">
                <a:latin typeface="Calibri Light" panose="020F0302020204030204" pitchFamily="34" charset="0"/>
                <a:cs typeface="Calibri Light" panose="020F0302020204030204" pitchFamily="34" charset="0"/>
              </a:rPr>
              <a:t>Démarche de </a:t>
            </a:r>
            <a:r>
              <a:rPr lang="en-US" sz="1800" b="1" dirty="0" err="1">
                <a:latin typeface="Calibri Light" panose="020F0302020204030204" pitchFamily="34" charset="0"/>
                <a:cs typeface="Calibri Light" panose="020F0302020204030204" pitchFamily="34" charset="0"/>
              </a:rPr>
              <a:t>création</a:t>
            </a:r>
            <a:r>
              <a:rPr lang="en-US" sz="1800" b="1" dirty="0">
                <a:latin typeface="Calibri Light" panose="020F0302020204030204" pitchFamily="34" charset="0"/>
                <a:cs typeface="Calibri Light" panose="020F0302020204030204" pitchFamily="34" charset="0"/>
              </a:rPr>
              <a:t> de la base de </a:t>
            </a:r>
            <a:r>
              <a:rPr lang="en-US" sz="1800" b="1" dirty="0" err="1">
                <a:latin typeface="Calibri Light" panose="020F0302020204030204" pitchFamily="34" charset="0"/>
                <a:cs typeface="Calibri Light" panose="020F0302020204030204" pitchFamily="34" charset="0"/>
              </a:rPr>
              <a:t>données</a:t>
            </a:r>
            <a:endParaRPr lang="en-US" sz="1800" b="1" dirty="0">
              <a:latin typeface="Calibri Light" panose="020F0302020204030204" pitchFamily="34" charset="0"/>
              <a:cs typeface="Calibri Light" panose="020F0302020204030204" pitchFamily="34" charset="0"/>
            </a:endParaRPr>
          </a:p>
          <a:p>
            <a:pPr marL="971550" lvl="1" indent="-514350">
              <a:lnSpc>
                <a:spcPct val="100000"/>
              </a:lnSpc>
              <a:spcBef>
                <a:spcPts val="0"/>
              </a:spcBef>
              <a:buFont typeface="+mj-lt"/>
              <a:buAutoNum type="alphaLcPeriod"/>
            </a:pPr>
            <a:r>
              <a:rPr lang="en-US" sz="1800" dirty="0">
                <a:latin typeface="Calibri Light" panose="020F0302020204030204" pitchFamily="34" charset="0"/>
                <a:cs typeface="Calibri Light" panose="020F0302020204030204" pitchFamily="34" charset="0"/>
              </a:rPr>
              <a:t>Le </a:t>
            </a:r>
            <a:r>
              <a:rPr lang="en-US" sz="1800" dirty="0" err="1">
                <a:latin typeface="Calibri Light" panose="020F0302020204030204" pitchFamily="34" charset="0"/>
                <a:cs typeface="Calibri Light" panose="020F0302020204030204" pitchFamily="34" charset="0"/>
              </a:rPr>
              <a:t>choix</a:t>
            </a:r>
            <a:r>
              <a:rPr lang="en-US" sz="1800" dirty="0">
                <a:latin typeface="Calibri Light" panose="020F0302020204030204" pitchFamily="34" charset="0"/>
                <a:cs typeface="Calibri Light" panose="020F0302020204030204" pitchFamily="34" charset="0"/>
              </a:rPr>
              <a:t> des </a:t>
            </a:r>
            <a:r>
              <a:rPr lang="fr-FR" sz="1800" dirty="0">
                <a:latin typeface="Calibri Light" panose="020F0302020204030204" pitchFamily="34" charset="0"/>
                <a:cs typeface="Calibri Light" panose="020F0302020204030204" pitchFamily="34" charset="0"/>
              </a:rPr>
              <a:t>données</a:t>
            </a:r>
          </a:p>
          <a:p>
            <a:pPr marL="971550" lvl="1" indent="-514350">
              <a:lnSpc>
                <a:spcPct val="100000"/>
              </a:lnSpc>
              <a:spcBef>
                <a:spcPts val="0"/>
              </a:spcBef>
              <a:buFont typeface="+mj-lt"/>
              <a:buAutoNum type="alphaLcPeriod"/>
            </a:pPr>
            <a:r>
              <a:rPr lang="en-US" sz="1800" dirty="0">
                <a:latin typeface="Calibri Light" panose="020F0302020204030204" pitchFamily="34" charset="0"/>
                <a:cs typeface="Calibri Light" panose="020F0302020204030204" pitchFamily="34" charset="0"/>
              </a:rPr>
              <a:t>Le </a:t>
            </a:r>
            <a:r>
              <a:rPr lang="en-US" sz="1800" dirty="0" err="1">
                <a:latin typeface="Calibri Light" panose="020F0302020204030204" pitchFamily="34" charset="0"/>
                <a:cs typeface="Calibri Light" panose="020F0302020204030204" pitchFamily="34" charset="0"/>
              </a:rPr>
              <a:t>modèle</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conceptuel</a:t>
            </a:r>
            <a:r>
              <a:rPr lang="en-US" sz="1800" dirty="0">
                <a:latin typeface="Calibri Light" panose="020F0302020204030204" pitchFamily="34" charset="0"/>
                <a:cs typeface="Calibri Light" panose="020F0302020204030204" pitchFamily="34" charset="0"/>
              </a:rPr>
              <a:t> des </a:t>
            </a:r>
            <a:r>
              <a:rPr lang="en-US" sz="1800" dirty="0" err="1">
                <a:latin typeface="Calibri Light" panose="020F0302020204030204" pitchFamily="34" charset="0"/>
                <a:cs typeface="Calibri Light" panose="020F0302020204030204" pitchFamily="34" charset="0"/>
              </a:rPr>
              <a:t>données</a:t>
            </a:r>
            <a:endParaRPr lang="en-US" sz="1800" dirty="0">
              <a:latin typeface="Calibri Light" panose="020F0302020204030204" pitchFamily="34" charset="0"/>
              <a:cs typeface="Calibri Light" panose="020F0302020204030204" pitchFamily="34" charset="0"/>
            </a:endParaRPr>
          </a:p>
          <a:p>
            <a:pPr marL="971550" lvl="1" indent="-514350">
              <a:lnSpc>
                <a:spcPct val="100000"/>
              </a:lnSpc>
              <a:spcBef>
                <a:spcPts val="0"/>
              </a:spcBef>
              <a:buFont typeface="+mj-lt"/>
              <a:buAutoNum type="alphaLcPeriod"/>
            </a:pPr>
            <a:r>
              <a:rPr lang="en-US" sz="1800" dirty="0">
                <a:latin typeface="Calibri Light" panose="020F0302020204030204" pitchFamily="34" charset="0"/>
                <a:cs typeface="Calibri Light" panose="020F0302020204030204" pitchFamily="34" charset="0"/>
              </a:rPr>
              <a:t>Le schema </a:t>
            </a:r>
            <a:r>
              <a:rPr lang="en-US" sz="1800" dirty="0" err="1">
                <a:latin typeface="Calibri Light" panose="020F0302020204030204" pitchFamily="34" charset="0"/>
                <a:cs typeface="Calibri Light" panose="020F0302020204030204" pitchFamily="34" charset="0"/>
              </a:rPr>
              <a:t>relationnel</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normalisé</a:t>
            </a:r>
            <a:endParaRPr lang="en-US" sz="1800" dirty="0">
              <a:latin typeface="Calibri Light" panose="020F0302020204030204" pitchFamily="34" charset="0"/>
              <a:cs typeface="Calibri Light" panose="020F0302020204030204" pitchFamily="34" charset="0"/>
            </a:endParaRPr>
          </a:p>
          <a:p>
            <a:pPr marL="514350" indent="-514350">
              <a:lnSpc>
                <a:spcPct val="100000"/>
              </a:lnSpc>
              <a:spcBef>
                <a:spcPts val="0"/>
              </a:spcBef>
              <a:buFont typeface="+mj-lt"/>
              <a:buAutoNum type="arabicPeriod"/>
            </a:pPr>
            <a:r>
              <a:rPr lang="en-US" sz="1800" b="1" dirty="0" err="1">
                <a:latin typeface="Calibri Light" panose="020F0302020204030204" pitchFamily="34" charset="0"/>
                <a:cs typeface="Calibri Light" panose="020F0302020204030204" pitchFamily="34" charset="0"/>
              </a:rPr>
              <a:t>Présentation</a:t>
            </a:r>
            <a:r>
              <a:rPr lang="en-US" sz="1800" b="1" dirty="0">
                <a:latin typeface="Calibri Light" panose="020F0302020204030204" pitchFamily="34" charset="0"/>
                <a:cs typeface="Calibri Light" panose="020F0302020204030204" pitchFamily="34" charset="0"/>
              </a:rPr>
              <a:t> de la base de </a:t>
            </a:r>
            <a:r>
              <a:rPr lang="en-US" sz="1800" b="1" dirty="0" err="1">
                <a:latin typeface="Calibri Light" panose="020F0302020204030204" pitchFamily="34" charset="0"/>
                <a:cs typeface="Calibri Light" panose="020F0302020204030204" pitchFamily="34" charset="0"/>
              </a:rPr>
              <a:t>données</a:t>
            </a:r>
            <a:r>
              <a:rPr lang="en-US" sz="1800" b="1" dirty="0">
                <a:latin typeface="Calibri Light" panose="020F0302020204030204" pitchFamily="34" charset="0"/>
                <a:cs typeface="Calibri Light" panose="020F0302020204030204" pitchFamily="34" charset="0"/>
              </a:rPr>
              <a:t> </a:t>
            </a:r>
            <a:r>
              <a:rPr lang="en-US" sz="1800" b="1" dirty="0" err="1">
                <a:latin typeface="Calibri Light" panose="020F0302020204030204" pitchFamily="34" charset="0"/>
                <a:cs typeface="Calibri Light" panose="020F0302020204030204" pitchFamily="34" charset="0"/>
              </a:rPr>
              <a:t>créée</a:t>
            </a:r>
            <a:endParaRPr lang="en-US" sz="1800" b="1" dirty="0">
              <a:latin typeface="Calibri Light" panose="020F0302020204030204" pitchFamily="34" charset="0"/>
              <a:cs typeface="Calibri Light" panose="020F0302020204030204" pitchFamily="34" charset="0"/>
            </a:endParaRPr>
          </a:p>
          <a:p>
            <a:pPr marL="971550" lvl="1" indent="-514350">
              <a:lnSpc>
                <a:spcPct val="100000"/>
              </a:lnSpc>
              <a:spcBef>
                <a:spcPts val="0"/>
              </a:spcBef>
              <a:buFont typeface="+mj-lt"/>
              <a:buAutoNum type="arabicPeriod"/>
            </a:pPr>
            <a:r>
              <a:rPr lang="en-US" sz="1800" dirty="0">
                <a:latin typeface="Calibri Light" panose="020F0302020204030204" pitchFamily="34" charset="0"/>
                <a:cs typeface="Calibri Light" panose="020F0302020204030204" pitchFamily="34" charset="0"/>
              </a:rPr>
              <a:t>Preparation des </a:t>
            </a:r>
            <a:r>
              <a:rPr lang="en-US" sz="1800" dirty="0" err="1">
                <a:latin typeface="Calibri Light" panose="020F0302020204030204" pitchFamily="34" charset="0"/>
                <a:cs typeface="Calibri Light" panose="020F0302020204030204" pitchFamily="34" charset="0"/>
              </a:rPr>
              <a:t>données</a:t>
            </a:r>
            <a:endParaRPr lang="en-US" sz="1800" dirty="0">
              <a:latin typeface="Calibri Light" panose="020F0302020204030204" pitchFamily="34" charset="0"/>
              <a:cs typeface="Calibri Light" panose="020F0302020204030204" pitchFamily="34" charset="0"/>
            </a:endParaRPr>
          </a:p>
          <a:p>
            <a:pPr marL="971550" lvl="1" indent="-514350">
              <a:lnSpc>
                <a:spcPct val="100000"/>
              </a:lnSpc>
              <a:spcBef>
                <a:spcPts val="0"/>
              </a:spcBef>
              <a:buFont typeface="+mj-lt"/>
              <a:buAutoNum type="arabicPeriod"/>
            </a:pPr>
            <a:r>
              <a:rPr lang="en-US" sz="1800" dirty="0" err="1">
                <a:latin typeface="Calibri Light" panose="020F0302020204030204" pitchFamily="34" charset="0"/>
                <a:cs typeface="Calibri Light" panose="020F0302020204030204" pitchFamily="34" charset="0"/>
              </a:rPr>
              <a:t>Création</a:t>
            </a:r>
            <a:r>
              <a:rPr lang="en-US" sz="1800" dirty="0">
                <a:latin typeface="Calibri Light" panose="020F0302020204030204" pitchFamily="34" charset="0"/>
                <a:cs typeface="Calibri Light" panose="020F0302020204030204" pitchFamily="34" charset="0"/>
              </a:rPr>
              <a:t> de la base de </a:t>
            </a:r>
            <a:r>
              <a:rPr lang="en-US" sz="1800" dirty="0" err="1">
                <a:latin typeface="Calibri Light" panose="020F0302020204030204" pitchFamily="34" charset="0"/>
                <a:cs typeface="Calibri Light" panose="020F0302020204030204" pitchFamily="34" charset="0"/>
              </a:rPr>
              <a:t>données</a:t>
            </a:r>
            <a:endParaRPr lang="en-US" sz="1800" dirty="0">
              <a:latin typeface="Calibri Light" panose="020F0302020204030204" pitchFamily="34" charset="0"/>
              <a:cs typeface="Calibri Light" panose="020F0302020204030204" pitchFamily="34" charset="0"/>
            </a:endParaRPr>
          </a:p>
          <a:p>
            <a:pPr marL="514350" indent="-514350">
              <a:lnSpc>
                <a:spcPct val="100000"/>
              </a:lnSpc>
              <a:spcBef>
                <a:spcPts val="0"/>
              </a:spcBef>
              <a:buFont typeface="+mj-lt"/>
              <a:buAutoNum type="arabicPeriod"/>
            </a:pPr>
            <a:r>
              <a:rPr lang="en-US" sz="1800" b="1" dirty="0">
                <a:latin typeface="Calibri Light" panose="020F0302020204030204" pitchFamily="34" charset="0"/>
                <a:cs typeface="Calibri Light" panose="020F0302020204030204" pitchFamily="34" charset="0"/>
              </a:rPr>
              <a:t>Analyses</a:t>
            </a:r>
          </a:p>
          <a:p>
            <a:pPr marL="971550" lvl="1" indent="-514350">
              <a:lnSpc>
                <a:spcPct val="100000"/>
              </a:lnSpc>
              <a:spcBef>
                <a:spcPts val="0"/>
              </a:spcBef>
              <a:buFont typeface="+mj-lt"/>
              <a:buAutoNum type="arabicPeriod"/>
            </a:pPr>
            <a:r>
              <a:rPr lang="en-US" sz="1800" dirty="0">
                <a:latin typeface="Calibri Light" panose="020F0302020204030204" pitchFamily="34" charset="0"/>
                <a:cs typeface="Calibri Light" panose="020F0302020204030204" pitchFamily="34" charset="0"/>
              </a:rPr>
              <a:t>Analyses </a:t>
            </a:r>
            <a:r>
              <a:rPr lang="en-US" sz="1800" dirty="0" err="1">
                <a:latin typeface="Calibri Light" panose="020F0302020204030204" pitchFamily="34" charset="0"/>
                <a:cs typeface="Calibri Light" panose="020F0302020204030204" pitchFamily="34" charset="0"/>
              </a:rPr>
              <a:t>descriptives</a:t>
            </a:r>
            <a:endParaRPr lang="en-US" sz="1800" dirty="0">
              <a:latin typeface="Calibri Light" panose="020F0302020204030204" pitchFamily="34" charset="0"/>
              <a:cs typeface="Calibri Light" panose="020F0302020204030204" pitchFamily="34" charset="0"/>
            </a:endParaRPr>
          </a:p>
          <a:p>
            <a:pPr marL="971550" lvl="1" indent="-514350">
              <a:lnSpc>
                <a:spcPct val="100000"/>
              </a:lnSpc>
              <a:spcBef>
                <a:spcPts val="0"/>
              </a:spcBef>
              <a:buFont typeface="+mj-lt"/>
              <a:buAutoNum type="arabicPeriod"/>
            </a:pPr>
            <a:r>
              <a:rPr lang="en-US" sz="1800" dirty="0" err="1">
                <a:latin typeface="Calibri Light" panose="020F0302020204030204" pitchFamily="34" charset="0"/>
                <a:cs typeface="Calibri Light" panose="020F0302020204030204" pitchFamily="34" charset="0"/>
              </a:rPr>
              <a:t>Modèle</a:t>
            </a:r>
            <a:endParaRPr lang="fr-FR"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8023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14524-1457-AA56-72D1-C7970802A1BF}"/>
              </a:ext>
            </a:extLst>
          </p:cNvPr>
          <p:cNvSpPr>
            <a:spLocks noGrp="1"/>
          </p:cNvSpPr>
          <p:nvPr>
            <p:ph type="title"/>
          </p:nvPr>
        </p:nvSpPr>
        <p:spPr/>
        <p:txBody>
          <a:bodyPr/>
          <a:lstStyle/>
          <a:p>
            <a:r>
              <a:rPr lang="en-US" dirty="0">
                <a:solidFill>
                  <a:schemeClr val="tx1">
                    <a:lumMod val="75000"/>
                    <a:lumOff val="25000"/>
                  </a:schemeClr>
                </a:solidFill>
                <a:latin typeface="+mj-lt"/>
              </a:rPr>
              <a:t> Choix des </a:t>
            </a:r>
            <a:r>
              <a:rPr lang="en-US" dirty="0" err="1">
                <a:solidFill>
                  <a:schemeClr val="tx1">
                    <a:lumMod val="75000"/>
                    <a:lumOff val="25000"/>
                  </a:schemeClr>
                </a:solidFill>
                <a:latin typeface="+mj-lt"/>
              </a:rPr>
              <a:t>données</a:t>
            </a:r>
            <a:endParaRPr lang="fr-FR" dirty="0">
              <a:solidFill>
                <a:schemeClr val="tx1">
                  <a:lumMod val="75000"/>
                  <a:lumOff val="25000"/>
                </a:schemeClr>
              </a:solidFill>
            </a:endParaRPr>
          </a:p>
        </p:txBody>
      </p:sp>
      <p:sp>
        <p:nvSpPr>
          <p:cNvPr id="3" name="Espace réservé du contenu 2">
            <a:extLst>
              <a:ext uri="{FF2B5EF4-FFF2-40B4-BE49-F238E27FC236}">
                <a16:creationId xmlns:a16="http://schemas.microsoft.com/office/drawing/2014/main" id="{C528BB13-DF60-E700-89C6-24C1C6AB7AEC}"/>
              </a:ext>
            </a:extLst>
          </p:cNvPr>
          <p:cNvSpPr>
            <a:spLocks noGrp="1"/>
          </p:cNvSpPr>
          <p:nvPr>
            <p:ph idx="1"/>
          </p:nvPr>
        </p:nvSpPr>
        <p:spPr/>
        <p:txBody>
          <a:bodyPr>
            <a:normAutofit lnSpcReduction="10000"/>
          </a:bodyPr>
          <a:lstStyle/>
          <a:p>
            <a:r>
              <a:rPr lang="fr-FR" sz="2200" dirty="0"/>
              <a:t>Les données de la base à créer sont issues du site open data des demandes de valeurs foncières.</a:t>
            </a:r>
          </a:p>
          <a:p>
            <a:pPr>
              <a:spcBef>
                <a:spcPts val="1800"/>
              </a:spcBef>
            </a:pPr>
            <a:r>
              <a:rPr lang="fr-FR" sz="2200" dirty="0"/>
              <a:t>Création du dictionnaire en fonction du choix des données à stocker : </a:t>
            </a:r>
          </a:p>
          <a:p>
            <a:pPr>
              <a:spcBef>
                <a:spcPts val="1800"/>
              </a:spcBef>
              <a:spcAft>
                <a:spcPts val="600"/>
              </a:spcAft>
              <a:buFont typeface="Wingdings" panose="05000000000000000000" pitchFamily="2" charset="2"/>
              <a:buChar char="Ø"/>
            </a:pPr>
            <a:r>
              <a:rPr lang="fr-FR" sz="2200" b="1" u="sng" dirty="0">
                <a:solidFill>
                  <a:schemeClr val="tx1">
                    <a:lumMod val="75000"/>
                    <a:lumOff val="25000"/>
                  </a:schemeClr>
                </a:solidFill>
              </a:rPr>
              <a:t>Les données utiles pour les requêtes </a:t>
            </a:r>
            <a:r>
              <a:rPr lang="fr-FR" sz="2200" dirty="0"/>
              <a:t>:</a:t>
            </a:r>
          </a:p>
          <a:p>
            <a:pPr lvl="1">
              <a:spcBef>
                <a:spcPts val="0"/>
              </a:spcBef>
              <a:buFont typeface="Courier New" panose="02070309020205020404" pitchFamily="49" charset="0"/>
              <a:buChar char="o"/>
            </a:pPr>
            <a:r>
              <a:rPr lang="fr-FR" sz="2200" dirty="0"/>
              <a:t>Date de mutation (=date de vente), </a:t>
            </a:r>
          </a:p>
          <a:p>
            <a:pPr lvl="1">
              <a:spcBef>
                <a:spcPts val="0"/>
              </a:spcBef>
              <a:buFont typeface="Courier New" panose="02070309020205020404" pitchFamily="49" charset="0"/>
              <a:buChar char="o"/>
            </a:pPr>
            <a:r>
              <a:rPr lang="fr-FR" sz="2200" dirty="0"/>
              <a:t>Valeur foncière, </a:t>
            </a:r>
          </a:p>
          <a:p>
            <a:pPr lvl="1">
              <a:spcBef>
                <a:spcPts val="0"/>
              </a:spcBef>
              <a:buFont typeface="Courier New" panose="02070309020205020404" pitchFamily="49" charset="0"/>
              <a:buChar char="o"/>
            </a:pPr>
            <a:r>
              <a:rPr lang="fr-FR" sz="2200" dirty="0"/>
              <a:t>Numéro de voie, </a:t>
            </a:r>
          </a:p>
          <a:p>
            <a:pPr lvl="1">
              <a:spcBef>
                <a:spcPts val="0"/>
              </a:spcBef>
              <a:buFont typeface="Courier New" panose="02070309020205020404" pitchFamily="49" charset="0"/>
              <a:buChar char="o"/>
            </a:pPr>
            <a:r>
              <a:rPr lang="fr-FR" sz="2200" dirty="0"/>
              <a:t>type de voie, voie, </a:t>
            </a:r>
          </a:p>
          <a:p>
            <a:pPr lvl="1">
              <a:spcBef>
                <a:spcPts val="0"/>
              </a:spcBef>
              <a:buFont typeface="Courier New" panose="02070309020205020404" pitchFamily="49" charset="0"/>
              <a:buChar char="o"/>
            </a:pPr>
            <a:r>
              <a:rPr lang="fr-FR" sz="2200" dirty="0"/>
              <a:t>code postale, commune, </a:t>
            </a:r>
          </a:p>
          <a:p>
            <a:pPr lvl="1">
              <a:spcBef>
                <a:spcPts val="0"/>
              </a:spcBef>
              <a:buFont typeface="Courier New" panose="02070309020205020404" pitchFamily="49" charset="0"/>
              <a:buChar char="o"/>
            </a:pPr>
            <a:r>
              <a:rPr lang="fr-FR" sz="2200" dirty="0"/>
              <a:t>département, </a:t>
            </a:r>
          </a:p>
          <a:p>
            <a:pPr lvl="1">
              <a:spcBef>
                <a:spcPts val="0"/>
              </a:spcBef>
              <a:buFont typeface="Courier New" panose="02070309020205020404" pitchFamily="49" charset="0"/>
              <a:buChar char="o"/>
            </a:pPr>
            <a:r>
              <a:rPr lang="fr-FR" sz="2200" dirty="0"/>
              <a:t>type de logement, </a:t>
            </a:r>
          </a:p>
          <a:p>
            <a:pPr lvl="1">
              <a:spcBef>
                <a:spcPts val="0"/>
              </a:spcBef>
              <a:buFont typeface="Courier New" panose="02070309020205020404" pitchFamily="49" charset="0"/>
              <a:buChar char="o"/>
            </a:pPr>
            <a:r>
              <a:rPr lang="fr-FR" sz="2200" dirty="0"/>
              <a:t>nombre de pièce, </a:t>
            </a:r>
          </a:p>
          <a:p>
            <a:pPr lvl="1">
              <a:spcBef>
                <a:spcPts val="0"/>
              </a:spcBef>
              <a:buFont typeface="Courier New" panose="02070309020205020404" pitchFamily="49" charset="0"/>
              <a:buChar char="o"/>
            </a:pPr>
            <a:r>
              <a:rPr lang="fr-FR" sz="2200" dirty="0"/>
              <a:t>surface carrez</a:t>
            </a:r>
          </a:p>
          <a:p>
            <a:endParaRPr lang="fr-FR" dirty="0"/>
          </a:p>
        </p:txBody>
      </p:sp>
      <p:sp>
        <p:nvSpPr>
          <p:cNvPr id="5" name="ZoneTexte 4">
            <a:extLst>
              <a:ext uri="{FF2B5EF4-FFF2-40B4-BE49-F238E27FC236}">
                <a16:creationId xmlns:a16="http://schemas.microsoft.com/office/drawing/2014/main" id="{CF1285D3-0DE2-E4A9-26E9-8CBCA97690C2}"/>
              </a:ext>
            </a:extLst>
          </p:cNvPr>
          <p:cNvSpPr txBox="1"/>
          <p:nvPr/>
        </p:nvSpPr>
        <p:spPr>
          <a:xfrm>
            <a:off x="5978128" y="3130689"/>
            <a:ext cx="5119689" cy="1323439"/>
          </a:xfrm>
          <a:prstGeom prst="rect">
            <a:avLst/>
          </a:prstGeom>
          <a:noFill/>
        </p:spPr>
        <p:txBody>
          <a:bodyPr wrap="square">
            <a:spAutoFit/>
          </a:bodyPr>
          <a:lstStyle/>
          <a:p>
            <a:pPr marL="342900" lvl="1" indent="-342900">
              <a:spcBef>
                <a:spcPts val="0"/>
              </a:spcBef>
              <a:buFont typeface="Wingdings" panose="05000000000000000000" pitchFamily="2" charset="2"/>
              <a:buChar char="Ø"/>
            </a:pPr>
            <a:r>
              <a:rPr lang="fr-FR" sz="2000" b="1" u="sng" dirty="0">
                <a:solidFill>
                  <a:schemeClr val="tx1">
                    <a:lumMod val="75000"/>
                    <a:lumOff val="25000"/>
                  </a:schemeClr>
                </a:solidFill>
                <a:latin typeface="+mj-lt"/>
              </a:rPr>
              <a:t>Des données supplémentaires </a:t>
            </a:r>
          </a:p>
          <a:p>
            <a:pPr marL="342900" lvl="1" indent="-342900">
              <a:spcBef>
                <a:spcPts val="0"/>
              </a:spcBef>
              <a:buFont typeface="Courier New" panose="02070309020205020404" pitchFamily="49" charset="0"/>
              <a:buChar char="o"/>
            </a:pPr>
            <a:r>
              <a:rPr lang="fr-FR" sz="2000" dirty="0">
                <a:latin typeface="+mj-lt"/>
              </a:rPr>
              <a:t>surface réelle, </a:t>
            </a:r>
          </a:p>
          <a:p>
            <a:pPr marL="342900" lvl="1" indent="-342900">
              <a:spcBef>
                <a:spcPts val="0"/>
              </a:spcBef>
              <a:buFont typeface="Courier New" panose="02070309020205020404" pitchFamily="49" charset="0"/>
              <a:buChar char="o"/>
            </a:pPr>
            <a:r>
              <a:rPr lang="fr-FR" sz="2000" dirty="0">
                <a:latin typeface="+mj-lt"/>
              </a:rPr>
              <a:t>surface du terrain pour d’éventuelles futures demandes </a:t>
            </a:r>
          </a:p>
        </p:txBody>
      </p:sp>
      <p:cxnSp>
        <p:nvCxnSpPr>
          <p:cNvPr id="7" name="Connecteur droit 6">
            <a:extLst>
              <a:ext uri="{FF2B5EF4-FFF2-40B4-BE49-F238E27FC236}">
                <a16:creationId xmlns:a16="http://schemas.microsoft.com/office/drawing/2014/main" id="{6180E9C5-322E-4335-E550-77D4D8CE26E8}"/>
              </a:ext>
            </a:extLst>
          </p:cNvPr>
          <p:cNvCxnSpPr/>
          <p:nvPr/>
        </p:nvCxnSpPr>
        <p:spPr>
          <a:xfrm>
            <a:off x="5722144" y="2978944"/>
            <a:ext cx="0" cy="2950369"/>
          </a:xfrm>
          <a:prstGeom prst="line">
            <a:avLst/>
          </a:prstGeom>
          <a:ln w="127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615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309D92-563D-C1EA-5D3C-5DF165D5E1A2}"/>
              </a:ext>
            </a:extLst>
          </p:cNvPr>
          <p:cNvSpPr>
            <a:spLocks noGrp="1"/>
          </p:cNvSpPr>
          <p:nvPr>
            <p:ph type="title"/>
          </p:nvPr>
        </p:nvSpPr>
        <p:spPr/>
        <p:txBody>
          <a:bodyPr/>
          <a:lstStyle/>
          <a:p>
            <a:r>
              <a:rPr lang="fr-FR"/>
              <a:t>Modèle conceptuel des données</a:t>
            </a:r>
          </a:p>
        </p:txBody>
      </p:sp>
      <p:sp>
        <p:nvSpPr>
          <p:cNvPr id="8" name="Espace réservé du texte 7">
            <a:extLst>
              <a:ext uri="{FF2B5EF4-FFF2-40B4-BE49-F238E27FC236}">
                <a16:creationId xmlns:a16="http://schemas.microsoft.com/office/drawing/2014/main" id="{AE32FE85-F0B6-EADA-E2D0-76509A8C9793}"/>
              </a:ext>
            </a:extLst>
          </p:cNvPr>
          <p:cNvSpPr>
            <a:spLocks noGrp="1"/>
          </p:cNvSpPr>
          <p:nvPr>
            <p:ph type="body" sz="half" idx="2"/>
          </p:nvPr>
        </p:nvSpPr>
        <p:spPr>
          <a:xfrm>
            <a:off x="953081" y="2241269"/>
            <a:ext cx="3692236" cy="3292621"/>
          </a:xfrm>
        </p:spPr>
        <p:txBody>
          <a:bodyPr>
            <a:normAutofit/>
          </a:bodyPr>
          <a:lstStyle/>
          <a:p>
            <a:pPr>
              <a:spcAft>
                <a:spcPts val="600"/>
              </a:spcAft>
            </a:pPr>
            <a:r>
              <a:rPr lang="fr-FR" sz="2400" u="sng"/>
              <a:t>3 classes</a:t>
            </a:r>
            <a:r>
              <a:rPr lang="fr-FR" sz="2400"/>
              <a:t> : </a:t>
            </a:r>
          </a:p>
          <a:p>
            <a:pPr>
              <a:spcBef>
                <a:spcPts val="0"/>
              </a:spcBef>
              <a:spcAft>
                <a:spcPts val="600"/>
              </a:spcAft>
            </a:pPr>
            <a:r>
              <a:rPr lang="fr-FR" sz="2400"/>
              <a:t>localisation, bien et vente</a:t>
            </a:r>
          </a:p>
          <a:p>
            <a:endParaRPr lang="fr-FR"/>
          </a:p>
        </p:txBody>
      </p:sp>
      <p:pic>
        <p:nvPicPr>
          <p:cNvPr id="4" name="Image 3">
            <a:extLst>
              <a:ext uri="{FF2B5EF4-FFF2-40B4-BE49-F238E27FC236}">
                <a16:creationId xmlns:a16="http://schemas.microsoft.com/office/drawing/2014/main" id="{5D06D007-DFDE-0EB8-7CF2-0B082B352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989" y="1166031"/>
            <a:ext cx="6743310" cy="3851813"/>
          </a:xfrm>
          <a:prstGeom prst="rect">
            <a:avLst/>
          </a:prstGeom>
        </p:spPr>
      </p:pic>
    </p:spTree>
    <p:extLst>
      <p:ext uri="{BB962C8B-B14F-4D97-AF65-F5344CB8AC3E}">
        <p14:creationId xmlns:p14="http://schemas.microsoft.com/office/powerpoint/2010/main" val="35038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C71791C-7216-D20F-F78D-7F80F6248BC9}"/>
              </a:ext>
            </a:extLst>
          </p:cNvPr>
          <p:cNvSpPr>
            <a:spLocks noGrp="1"/>
          </p:cNvSpPr>
          <p:nvPr>
            <p:ph type="title"/>
          </p:nvPr>
        </p:nvSpPr>
        <p:spPr/>
        <p:txBody>
          <a:bodyPr/>
          <a:lstStyle/>
          <a:p>
            <a:r>
              <a:rPr lang="fr-FR"/>
              <a:t>le schéma relationnel normalisé</a:t>
            </a:r>
          </a:p>
        </p:txBody>
      </p:sp>
      <p:sp>
        <p:nvSpPr>
          <p:cNvPr id="3" name="Espace réservé du texte 2">
            <a:extLst>
              <a:ext uri="{FF2B5EF4-FFF2-40B4-BE49-F238E27FC236}">
                <a16:creationId xmlns:a16="http://schemas.microsoft.com/office/drawing/2014/main" id="{4C97837B-CBE6-46D5-3522-89240F9A4573}"/>
              </a:ext>
            </a:extLst>
          </p:cNvPr>
          <p:cNvSpPr>
            <a:spLocks noGrp="1"/>
          </p:cNvSpPr>
          <p:nvPr>
            <p:ph type="body" sz="half" idx="2"/>
          </p:nvPr>
        </p:nvSpPr>
        <p:spPr/>
        <p:txBody>
          <a:bodyPr/>
          <a:lstStyle/>
          <a:p>
            <a:endParaRPr lang="fr-FR"/>
          </a:p>
        </p:txBody>
      </p:sp>
      <p:pic>
        <p:nvPicPr>
          <p:cNvPr id="4" name="Image 3">
            <a:extLst>
              <a:ext uri="{FF2B5EF4-FFF2-40B4-BE49-F238E27FC236}">
                <a16:creationId xmlns:a16="http://schemas.microsoft.com/office/drawing/2014/main" id="{C1D1F660-1D98-7EC3-ADE8-70FF547BD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9" y="1349240"/>
            <a:ext cx="6850554" cy="3836636"/>
          </a:xfrm>
          <a:prstGeom prst="rect">
            <a:avLst/>
          </a:prstGeom>
        </p:spPr>
      </p:pic>
    </p:spTree>
    <p:extLst>
      <p:ext uri="{BB962C8B-B14F-4D97-AF65-F5344CB8AC3E}">
        <p14:creationId xmlns:p14="http://schemas.microsoft.com/office/powerpoint/2010/main" val="36672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07A396D-A576-E60A-B43F-1BCA68707CEA}"/>
              </a:ext>
            </a:extLst>
          </p:cNvPr>
          <p:cNvSpPr>
            <a:spLocks noGrp="1"/>
          </p:cNvSpPr>
          <p:nvPr>
            <p:ph type="title"/>
          </p:nvPr>
        </p:nvSpPr>
        <p:spPr>
          <a:xfrm>
            <a:off x="973122" y="365125"/>
            <a:ext cx="10380677" cy="1325563"/>
          </a:xfrm>
        </p:spPr>
        <p:txBody>
          <a:bodyPr/>
          <a:lstStyle/>
          <a:p>
            <a:r>
              <a:rPr lang="fr-FR"/>
              <a:t>Création de la base de données</a:t>
            </a:r>
          </a:p>
        </p:txBody>
      </p:sp>
      <p:pic>
        <p:nvPicPr>
          <p:cNvPr id="12" name="Image 11">
            <a:extLst>
              <a:ext uri="{FF2B5EF4-FFF2-40B4-BE49-F238E27FC236}">
                <a16:creationId xmlns:a16="http://schemas.microsoft.com/office/drawing/2014/main" id="{D5EEAE7D-5DCD-F16E-E562-D2301660B29F}"/>
              </a:ext>
            </a:extLst>
          </p:cNvPr>
          <p:cNvPicPr>
            <a:picLocks noChangeAspect="1"/>
          </p:cNvPicPr>
          <p:nvPr/>
        </p:nvPicPr>
        <p:blipFill>
          <a:blip r:embed="rId3"/>
          <a:stretch>
            <a:fillRect/>
          </a:stretch>
        </p:blipFill>
        <p:spPr>
          <a:xfrm>
            <a:off x="2296104" y="5763633"/>
            <a:ext cx="1443048" cy="404815"/>
          </a:xfrm>
          <a:prstGeom prst="rect">
            <a:avLst/>
          </a:prstGeom>
        </p:spPr>
      </p:pic>
      <p:pic>
        <p:nvPicPr>
          <p:cNvPr id="14" name="Image 13">
            <a:extLst>
              <a:ext uri="{FF2B5EF4-FFF2-40B4-BE49-F238E27FC236}">
                <a16:creationId xmlns:a16="http://schemas.microsoft.com/office/drawing/2014/main" id="{5A30591A-5350-D553-8FD5-A0F3E6D51DF4}"/>
              </a:ext>
            </a:extLst>
          </p:cNvPr>
          <p:cNvPicPr>
            <a:picLocks noChangeAspect="1"/>
          </p:cNvPicPr>
          <p:nvPr/>
        </p:nvPicPr>
        <p:blipFill>
          <a:blip r:embed="rId4"/>
          <a:stretch>
            <a:fillRect/>
          </a:stretch>
        </p:blipFill>
        <p:spPr>
          <a:xfrm>
            <a:off x="5003218" y="5763633"/>
            <a:ext cx="1138246" cy="438153"/>
          </a:xfrm>
          <a:prstGeom prst="rect">
            <a:avLst/>
          </a:prstGeom>
        </p:spPr>
      </p:pic>
      <p:pic>
        <p:nvPicPr>
          <p:cNvPr id="16" name="Image 15">
            <a:extLst>
              <a:ext uri="{FF2B5EF4-FFF2-40B4-BE49-F238E27FC236}">
                <a16:creationId xmlns:a16="http://schemas.microsoft.com/office/drawing/2014/main" id="{4C719FFE-2FD5-24B0-0B45-973190B1DD2A}"/>
              </a:ext>
            </a:extLst>
          </p:cNvPr>
          <p:cNvPicPr>
            <a:picLocks noChangeAspect="1"/>
          </p:cNvPicPr>
          <p:nvPr/>
        </p:nvPicPr>
        <p:blipFill>
          <a:blip r:embed="rId5"/>
          <a:stretch>
            <a:fillRect/>
          </a:stretch>
        </p:blipFill>
        <p:spPr>
          <a:xfrm>
            <a:off x="7553945" y="5776326"/>
            <a:ext cx="1214446" cy="481016"/>
          </a:xfrm>
          <a:prstGeom prst="rect">
            <a:avLst/>
          </a:prstGeom>
        </p:spPr>
      </p:pic>
      <p:pic>
        <p:nvPicPr>
          <p:cNvPr id="6" name="Espace réservé du contenu 5">
            <a:extLst>
              <a:ext uri="{FF2B5EF4-FFF2-40B4-BE49-F238E27FC236}">
                <a16:creationId xmlns:a16="http://schemas.microsoft.com/office/drawing/2014/main" id="{C3B4B818-6C73-A8CA-622D-CEC72E6405FF}"/>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b="15599"/>
          <a:stretch/>
        </p:blipFill>
        <p:spPr>
          <a:xfrm>
            <a:off x="2296104" y="1722480"/>
            <a:ext cx="7105298" cy="3952211"/>
          </a:xfrm>
        </p:spPr>
      </p:pic>
    </p:spTree>
    <p:extLst>
      <p:ext uri="{BB962C8B-B14F-4D97-AF65-F5344CB8AC3E}">
        <p14:creationId xmlns:p14="http://schemas.microsoft.com/office/powerpoint/2010/main" val="248094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27617-589C-A5B6-5474-96ED9947425F}"/>
              </a:ext>
            </a:extLst>
          </p:cNvPr>
          <p:cNvSpPr>
            <a:spLocks noGrp="1"/>
          </p:cNvSpPr>
          <p:nvPr>
            <p:ph type="title"/>
          </p:nvPr>
        </p:nvSpPr>
        <p:spPr>
          <a:xfrm>
            <a:off x="941560" y="365125"/>
            <a:ext cx="10412240" cy="1325563"/>
          </a:xfrm>
        </p:spPr>
        <p:txBody>
          <a:bodyPr/>
          <a:lstStyle/>
          <a:p>
            <a:r>
              <a:rPr lang="fr-FR"/>
              <a:t>Analyses descriptives </a:t>
            </a:r>
          </a:p>
        </p:txBody>
      </p:sp>
      <p:sp>
        <p:nvSpPr>
          <p:cNvPr id="3" name="Espace réservé du contenu 2">
            <a:extLst>
              <a:ext uri="{FF2B5EF4-FFF2-40B4-BE49-F238E27FC236}">
                <a16:creationId xmlns:a16="http://schemas.microsoft.com/office/drawing/2014/main" id="{9F074D41-E020-B161-DFD1-DCA955D1AA2E}"/>
              </a:ext>
            </a:extLst>
          </p:cNvPr>
          <p:cNvSpPr>
            <a:spLocks noGrp="1"/>
          </p:cNvSpPr>
          <p:nvPr>
            <p:ph idx="1"/>
          </p:nvPr>
        </p:nvSpPr>
        <p:spPr>
          <a:xfrm>
            <a:off x="783834" y="1690688"/>
            <a:ext cx="10970427" cy="430063"/>
          </a:xfrm>
        </p:spPr>
        <p:txBody>
          <a:bodyPr>
            <a:normAutofit/>
          </a:bodyPr>
          <a:lstStyle/>
          <a:p>
            <a:r>
              <a:rPr lang="fr-FR" sz="2200" b="0" i="0" u="none" strike="noStrike" baseline="0"/>
              <a:t>Nombre total d’appartements vendus au 1er semestre 2020 : </a:t>
            </a:r>
            <a:r>
              <a:rPr lang="fr-FR" sz="2200" b="1" i="0" u="none" strike="noStrike" baseline="0">
                <a:solidFill>
                  <a:srgbClr val="F67064"/>
                </a:solidFill>
              </a:rPr>
              <a:t>31 270</a:t>
            </a:r>
            <a:r>
              <a:rPr lang="fr-FR" sz="2200" b="0" i="0" u="none" strike="noStrike" baseline="0"/>
              <a:t> </a:t>
            </a:r>
          </a:p>
          <a:p>
            <a:endParaRPr lang="fr-FR" sz="2200"/>
          </a:p>
        </p:txBody>
      </p:sp>
      <p:cxnSp>
        <p:nvCxnSpPr>
          <p:cNvPr id="8" name="Connecteur droit 7">
            <a:extLst>
              <a:ext uri="{FF2B5EF4-FFF2-40B4-BE49-F238E27FC236}">
                <a16:creationId xmlns:a16="http://schemas.microsoft.com/office/drawing/2014/main" id="{E42682E4-6897-F0CB-115D-782164D4A336}"/>
              </a:ext>
            </a:extLst>
          </p:cNvPr>
          <p:cNvCxnSpPr>
            <a:cxnSpLocks/>
          </p:cNvCxnSpPr>
          <p:nvPr/>
        </p:nvCxnSpPr>
        <p:spPr>
          <a:xfrm>
            <a:off x="5761653" y="2790410"/>
            <a:ext cx="0" cy="3502486"/>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1" name="Espace réservé du contenu 2">
            <a:extLst>
              <a:ext uri="{FF2B5EF4-FFF2-40B4-BE49-F238E27FC236}">
                <a16:creationId xmlns:a16="http://schemas.microsoft.com/office/drawing/2014/main" id="{D8D5DB95-D441-A2D4-4194-2B4DA468B0AF}"/>
              </a:ext>
            </a:extLst>
          </p:cNvPr>
          <p:cNvSpPr txBox="1">
            <a:spLocks/>
          </p:cNvSpPr>
          <p:nvPr/>
        </p:nvSpPr>
        <p:spPr>
          <a:xfrm>
            <a:off x="783834" y="2094194"/>
            <a:ext cx="11061901" cy="5152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200">
                <a:latin typeface="+mj-lt"/>
              </a:rPr>
              <a:t>Prix moyen du mètre carré d’une maison en Île-de-France : </a:t>
            </a:r>
            <a:r>
              <a:rPr lang="fr-FR" sz="2200" b="1" i="0" u="none" strike="noStrike" baseline="0">
                <a:solidFill>
                  <a:srgbClr val="F67064"/>
                </a:solidFill>
                <a:latin typeface="+mj-lt"/>
              </a:rPr>
              <a:t>3 742€</a:t>
            </a:r>
          </a:p>
        </p:txBody>
      </p:sp>
      <p:sp>
        <p:nvSpPr>
          <p:cNvPr id="13" name="Espace réservé du contenu 2">
            <a:extLst>
              <a:ext uri="{FF2B5EF4-FFF2-40B4-BE49-F238E27FC236}">
                <a16:creationId xmlns:a16="http://schemas.microsoft.com/office/drawing/2014/main" id="{A337585B-F352-F210-AFD2-E90BDF823946}"/>
              </a:ext>
            </a:extLst>
          </p:cNvPr>
          <p:cNvSpPr txBox="1">
            <a:spLocks/>
          </p:cNvSpPr>
          <p:nvPr/>
        </p:nvSpPr>
        <p:spPr>
          <a:xfrm>
            <a:off x="783833" y="2546698"/>
            <a:ext cx="5201852" cy="88512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a:latin typeface="+mj-lt"/>
              </a:rPr>
              <a:t>Liste des 10 appartements les plus chers avec le département et le nombre de mètres carrés</a:t>
            </a:r>
          </a:p>
          <a:p>
            <a:endParaRPr lang="fr-FR" sz="2400"/>
          </a:p>
        </p:txBody>
      </p:sp>
      <p:graphicFrame>
        <p:nvGraphicFramePr>
          <p:cNvPr id="15" name="Tableau 14">
            <a:extLst>
              <a:ext uri="{FF2B5EF4-FFF2-40B4-BE49-F238E27FC236}">
                <a16:creationId xmlns:a16="http://schemas.microsoft.com/office/drawing/2014/main" id="{DFDFD34B-1F04-8C1C-D26B-FC6C153E12C9}"/>
              </a:ext>
            </a:extLst>
          </p:cNvPr>
          <p:cNvGraphicFramePr>
            <a:graphicFrameLocks noGrp="1"/>
          </p:cNvGraphicFramePr>
          <p:nvPr>
            <p:extLst>
              <p:ext uri="{D42A27DB-BD31-4B8C-83A1-F6EECF244321}">
                <p14:modId xmlns:p14="http://schemas.microsoft.com/office/powerpoint/2010/main" val="1237225304"/>
              </p:ext>
            </p:extLst>
          </p:nvPr>
        </p:nvGraphicFramePr>
        <p:xfrm>
          <a:off x="1877305" y="3384682"/>
          <a:ext cx="2573953" cy="2742784"/>
        </p:xfrm>
        <a:graphic>
          <a:graphicData uri="http://schemas.openxmlformats.org/drawingml/2006/table">
            <a:tbl>
              <a:tblPr/>
              <a:tblGrid>
                <a:gridCol w="474664">
                  <a:extLst>
                    <a:ext uri="{9D8B030D-6E8A-4147-A177-3AD203B41FA5}">
                      <a16:colId xmlns:a16="http://schemas.microsoft.com/office/drawing/2014/main" val="1947315461"/>
                    </a:ext>
                  </a:extLst>
                </a:gridCol>
                <a:gridCol w="804864">
                  <a:extLst>
                    <a:ext uri="{9D8B030D-6E8A-4147-A177-3AD203B41FA5}">
                      <a16:colId xmlns:a16="http://schemas.microsoft.com/office/drawing/2014/main" val="689329707"/>
                    </a:ext>
                  </a:extLst>
                </a:gridCol>
                <a:gridCol w="701676">
                  <a:extLst>
                    <a:ext uri="{9D8B030D-6E8A-4147-A177-3AD203B41FA5}">
                      <a16:colId xmlns:a16="http://schemas.microsoft.com/office/drawing/2014/main" val="2146405274"/>
                    </a:ext>
                  </a:extLst>
                </a:gridCol>
                <a:gridCol w="592749">
                  <a:extLst>
                    <a:ext uri="{9D8B030D-6E8A-4147-A177-3AD203B41FA5}">
                      <a16:colId xmlns:a16="http://schemas.microsoft.com/office/drawing/2014/main" val="2488157680"/>
                    </a:ext>
                  </a:extLst>
                </a:gridCol>
              </a:tblGrid>
              <a:tr h="249344">
                <a:tc>
                  <a:txBody>
                    <a:bodyPr/>
                    <a:lstStyle/>
                    <a:p>
                      <a:pPr algn="ctr" rtl="0" fontAlgn="b"/>
                      <a:r>
                        <a:rPr lang="fr-FR" sz="1100" b="1" i="0" u="none" strike="noStrike">
                          <a:solidFill>
                            <a:srgbClr val="FFFFFF"/>
                          </a:solidFill>
                          <a:effectLst/>
                          <a:latin typeface="Calibri" panose="020F0502020204030204" pitchFamily="34" charset="0"/>
                        </a:rPr>
                        <a:t>id_bien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err="1">
                          <a:solidFill>
                            <a:srgbClr val="FFFFFF"/>
                          </a:solidFill>
                          <a:effectLst/>
                          <a:latin typeface="Calibri" panose="020F0502020204030204" pitchFamily="34" charset="0"/>
                        </a:rPr>
                        <a:t>departement</a:t>
                      </a:r>
                      <a:endParaRPr lang="fr-FR" sz="1100" b="1" i="0" u="none" strike="noStrike">
                        <a:solidFill>
                          <a:srgbClr val="FFFFFF"/>
                        </a:solidFill>
                        <a:effectLst/>
                        <a:latin typeface="Calibri" panose="020F0502020204030204" pitchFamily="34" charset="0"/>
                      </a:endParaRP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a:solidFill>
                            <a:srgbClr val="FFFFFF"/>
                          </a:solidFill>
                          <a:effectLst/>
                          <a:latin typeface="Calibri" panose="020F0502020204030204" pitchFamily="34" charset="0"/>
                        </a:rPr>
                        <a:t>valeur</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a:solidFill>
                            <a:srgbClr val="FFFFFF"/>
                          </a:solidFill>
                          <a:effectLst/>
                          <a:latin typeface="Calibri" panose="020F0502020204030204" pitchFamily="34" charset="0"/>
                        </a:rPr>
                        <a:t>m2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extLst>
                  <a:ext uri="{0D108BD9-81ED-4DB2-BD59-A6C34878D82A}">
                    <a16:rowId xmlns:a16="http://schemas.microsoft.com/office/drawing/2014/main" val="1295339531"/>
                  </a:ext>
                </a:extLst>
              </a:tr>
              <a:tr h="249344">
                <a:tc>
                  <a:txBody>
                    <a:bodyPr/>
                    <a:lstStyle/>
                    <a:p>
                      <a:pPr algn="r" rtl="0" fontAlgn="b"/>
                      <a:r>
                        <a:rPr lang="fr-FR" sz="1100" b="0" i="0" u="none" strike="noStrike">
                          <a:solidFill>
                            <a:srgbClr val="000000"/>
                          </a:solidFill>
                          <a:effectLst/>
                          <a:latin typeface="Calibri" panose="020F0502020204030204" pitchFamily="34" charset="0"/>
                        </a:rPr>
                        <a:t>32171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9 000 000 €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9,1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760923145"/>
                  </a:ext>
                </a:extLst>
              </a:tr>
              <a:tr h="249344">
                <a:tc>
                  <a:txBody>
                    <a:bodyPr/>
                    <a:lstStyle/>
                    <a:p>
                      <a:pPr algn="r" rtl="0" fontAlgn="b"/>
                      <a:r>
                        <a:rPr lang="fr-FR" sz="1100" b="0" i="0" u="none" strike="noStrike">
                          <a:solidFill>
                            <a:srgbClr val="000000"/>
                          </a:solidFill>
                          <a:effectLst/>
                          <a:latin typeface="Calibri" panose="020F0502020204030204" pitchFamily="34" charset="0"/>
                        </a:rPr>
                        <a:t>21771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b"/>
                      <a:r>
                        <a:rPr lang="fr-FR" sz="1100" b="0" i="0" u="none" strike="noStrike">
                          <a:solidFill>
                            <a:srgbClr val="000000"/>
                          </a:solidFill>
                          <a:effectLst/>
                          <a:latin typeface="Calibri" panose="020F0502020204030204" pitchFamily="34" charset="0"/>
                        </a:rPr>
                        <a:t>91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8 600 000 €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64</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2929324698"/>
                  </a:ext>
                </a:extLst>
              </a:tr>
              <a:tr h="249344">
                <a:tc>
                  <a:txBody>
                    <a:bodyPr/>
                    <a:lstStyle/>
                    <a:p>
                      <a:pPr algn="r" rtl="0" fontAlgn="b"/>
                      <a:r>
                        <a:rPr lang="fr-FR" sz="1100" b="0" i="0" u="none" strike="noStrike">
                          <a:solidFill>
                            <a:srgbClr val="000000"/>
                          </a:solidFill>
                          <a:effectLst/>
                          <a:latin typeface="Calibri" panose="020F0502020204030204" pitchFamily="34" charset="0"/>
                        </a:rPr>
                        <a:t>29717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8 577 713 €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20,55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580468348"/>
                  </a:ext>
                </a:extLst>
              </a:tr>
              <a:tr h="249344">
                <a:tc>
                  <a:txBody>
                    <a:bodyPr/>
                    <a:lstStyle/>
                    <a:p>
                      <a:pPr algn="r" rtl="0" fontAlgn="b"/>
                      <a:r>
                        <a:rPr lang="fr-FR" sz="1100" b="0" i="0" u="none" strike="noStrike">
                          <a:solidFill>
                            <a:srgbClr val="000000"/>
                          </a:solidFill>
                          <a:effectLst/>
                          <a:latin typeface="Calibri" panose="020F0502020204030204" pitchFamily="34" charset="0"/>
                        </a:rPr>
                        <a:t>32328</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7 620 000 €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42,77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371357977"/>
                  </a:ext>
                </a:extLst>
              </a:tr>
              <a:tr h="249344">
                <a:tc>
                  <a:txBody>
                    <a:bodyPr/>
                    <a:lstStyle/>
                    <a:p>
                      <a:pPr algn="r" rtl="0" fontAlgn="b"/>
                      <a:r>
                        <a:rPr lang="fr-FR" sz="1100" b="0" i="0" u="none" strike="noStrike">
                          <a:solidFill>
                            <a:srgbClr val="000000"/>
                          </a:solidFill>
                          <a:effectLst/>
                          <a:latin typeface="Calibri" panose="020F0502020204030204" pitchFamily="34" charset="0"/>
                        </a:rPr>
                        <a:t>29767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7 600 000 €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253,3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4140059221"/>
                  </a:ext>
                </a:extLst>
              </a:tr>
              <a:tr h="249344">
                <a:tc>
                  <a:txBody>
                    <a:bodyPr/>
                    <a:lstStyle/>
                    <a:p>
                      <a:pPr algn="r" rtl="0" fontAlgn="b"/>
                      <a:r>
                        <a:rPr lang="fr-FR" sz="1100" b="0" i="0" u="none" strike="noStrike">
                          <a:solidFill>
                            <a:srgbClr val="000000"/>
                          </a:solidFill>
                          <a:effectLst/>
                          <a:latin typeface="Calibri" panose="020F0502020204030204" pitchFamily="34" charset="0"/>
                        </a:rPr>
                        <a:t>29446</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7 535 000 €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139,9</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265168946"/>
                  </a:ext>
                </a:extLst>
              </a:tr>
              <a:tr h="249344">
                <a:tc>
                  <a:txBody>
                    <a:bodyPr/>
                    <a:lstStyle/>
                    <a:p>
                      <a:pPr algn="r" rtl="0" fontAlgn="b"/>
                      <a:r>
                        <a:rPr lang="fr-FR" sz="1100" b="0" i="0" u="none" strike="noStrike">
                          <a:solidFill>
                            <a:srgbClr val="000000"/>
                          </a:solidFill>
                          <a:effectLst/>
                          <a:latin typeface="Calibri" panose="020F0502020204030204" pitchFamily="34" charset="0"/>
                        </a:rPr>
                        <a:t>31869</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7 420 000 €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360,95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253380142"/>
                  </a:ext>
                </a:extLst>
              </a:tr>
              <a:tr h="249344">
                <a:tc>
                  <a:txBody>
                    <a:bodyPr/>
                    <a:lstStyle/>
                    <a:p>
                      <a:pPr algn="r" rtl="0" fontAlgn="b"/>
                      <a:r>
                        <a:rPr lang="fr-FR" sz="1100" b="0" i="0" u="none" strike="noStrike">
                          <a:solidFill>
                            <a:srgbClr val="000000"/>
                          </a:solidFill>
                          <a:effectLst/>
                          <a:latin typeface="Calibri" panose="020F0502020204030204" pitchFamily="34" charset="0"/>
                        </a:rPr>
                        <a:t>32031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7 200 000 €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595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3399876472"/>
                  </a:ext>
                </a:extLst>
              </a:tr>
              <a:tr h="249344">
                <a:tc>
                  <a:txBody>
                    <a:bodyPr/>
                    <a:lstStyle/>
                    <a:p>
                      <a:pPr algn="r" rtl="0" fontAlgn="b"/>
                      <a:r>
                        <a:rPr lang="fr-FR" sz="1100" b="0" i="0" u="none" strike="noStrike">
                          <a:solidFill>
                            <a:srgbClr val="000000"/>
                          </a:solidFill>
                          <a:effectLst/>
                          <a:latin typeface="Calibri" panose="020F0502020204030204" pitchFamily="34" charset="0"/>
                        </a:rPr>
                        <a:t>29279</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7 050 000 €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122,56</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261018402"/>
                  </a:ext>
                </a:extLst>
              </a:tr>
              <a:tr h="249344">
                <a:tc>
                  <a:txBody>
                    <a:bodyPr/>
                    <a:lstStyle/>
                    <a:p>
                      <a:pPr algn="r" rtl="0" fontAlgn="b"/>
                      <a:r>
                        <a:rPr lang="fr-FR" sz="1100" b="0" i="0" u="none" strike="noStrike">
                          <a:solidFill>
                            <a:srgbClr val="000000"/>
                          </a:solidFill>
                          <a:effectLst/>
                          <a:latin typeface="Calibri" panose="020F0502020204030204" pitchFamily="34" charset="0"/>
                        </a:rPr>
                        <a:t>29437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b"/>
                      <a:r>
                        <a:rPr lang="fr-FR" sz="1100" b="0" i="0" u="none" strike="noStrike">
                          <a:solidFill>
                            <a:srgbClr val="000000"/>
                          </a:solidFill>
                          <a:effectLst/>
                          <a:latin typeface="Calibri" panose="020F0502020204030204" pitchFamily="34" charset="0"/>
                        </a:rPr>
                        <a:t>75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6 600 000 €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79,38</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081842334"/>
                  </a:ext>
                </a:extLst>
              </a:tr>
            </a:tbl>
          </a:graphicData>
        </a:graphic>
      </p:graphicFrame>
      <p:sp>
        <p:nvSpPr>
          <p:cNvPr id="16" name="ZoneTexte 15">
            <a:extLst>
              <a:ext uri="{FF2B5EF4-FFF2-40B4-BE49-F238E27FC236}">
                <a16:creationId xmlns:a16="http://schemas.microsoft.com/office/drawing/2014/main" id="{0A3CA375-4FE8-ADE9-C9B0-067191A4C022}"/>
              </a:ext>
            </a:extLst>
          </p:cNvPr>
          <p:cNvSpPr txBox="1"/>
          <p:nvPr/>
        </p:nvSpPr>
        <p:spPr>
          <a:xfrm>
            <a:off x="5978577" y="2566125"/>
            <a:ext cx="5429589" cy="818557"/>
          </a:xfrm>
          <a:prstGeom prst="rect">
            <a:avLst/>
          </a:prstGeom>
          <a:noFill/>
        </p:spPr>
        <p:txBody>
          <a:bodyPr wrap="square">
            <a:spAutoFit/>
          </a:bodyPr>
          <a:lstStyle/>
          <a:p>
            <a:pPr marL="228600" indent="-228600">
              <a:lnSpc>
                <a:spcPct val="70000"/>
              </a:lnSpc>
              <a:spcBef>
                <a:spcPts val="1000"/>
              </a:spcBef>
              <a:buFont typeface="Arial" panose="020B0604020202020204" pitchFamily="34" charset="0"/>
              <a:buChar char="•"/>
            </a:pPr>
            <a:r>
              <a:rPr lang="fr-FR" sz="2200">
                <a:latin typeface="+mj-lt"/>
              </a:rPr>
              <a:t>Liste des communes où le nombre de ventes a augmenté d’au moins 20% entre le premier et le second trimestre de 2020</a:t>
            </a:r>
          </a:p>
        </p:txBody>
      </p:sp>
      <p:graphicFrame>
        <p:nvGraphicFramePr>
          <p:cNvPr id="19" name="Tableau 18">
            <a:extLst>
              <a:ext uri="{FF2B5EF4-FFF2-40B4-BE49-F238E27FC236}">
                <a16:creationId xmlns:a16="http://schemas.microsoft.com/office/drawing/2014/main" id="{7224CE1A-26FB-AC85-3C9E-D19AE39F1B55}"/>
              </a:ext>
            </a:extLst>
          </p:cNvPr>
          <p:cNvGraphicFramePr>
            <a:graphicFrameLocks noGrp="1"/>
          </p:cNvGraphicFramePr>
          <p:nvPr>
            <p:extLst>
              <p:ext uri="{D42A27DB-BD31-4B8C-83A1-F6EECF244321}">
                <p14:modId xmlns:p14="http://schemas.microsoft.com/office/powerpoint/2010/main" val="1819425457"/>
              </p:ext>
            </p:extLst>
          </p:nvPr>
        </p:nvGraphicFramePr>
        <p:xfrm>
          <a:off x="6269744" y="3384682"/>
          <a:ext cx="4847253" cy="2567623"/>
        </p:xfrm>
        <a:graphic>
          <a:graphicData uri="http://schemas.openxmlformats.org/drawingml/2006/table">
            <a:tbl>
              <a:tblPr/>
              <a:tblGrid>
                <a:gridCol w="1765704">
                  <a:extLst>
                    <a:ext uri="{9D8B030D-6E8A-4147-A177-3AD203B41FA5}">
                      <a16:colId xmlns:a16="http://schemas.microsoft.com/office/drawing/2014/main" val="3072169350"/>
                    </a:ext>
                  </a:extLst>
                </a:gridCol>
                <a:gridCol w="1169639">
                  <a:extLst>
                    <a:ext uri="{9D8B030D-6E8A-4147-A177-3AD203B41FA5}">
                      <a16:colId xmlns:a16="http://schemas.microsoft.com/office/drawing/2014/main" val="4166119941"/>
                    </a:ext>
                  </a:extLst>
                </a:gridCol>
                <a:gridCol w="1124653">
                  <a:extLst>
                    <a:ext uri="{9D8B030D-6E8A-4147-A177-3AD203B41FA5}">
                      <a16:colId xmlns:a16="http://schemas.microsoft.com/office/drawing/2014/main" val="2002691210"/>
                    </a:ext>
                  </a:extLst>
                </a:gridCol>
                <a:gridCol w="787257">
                  <a:extLst>
                    <a:ext uri="{9D8B030D-6E8A-4147-A177-3AD203B41FA5}">
                      <a16:colId xmlns:a16="http://schemas.microsoft.com/office/drawing/2014/main" val="1837906601"/>
                    </a:ext>
                  </a:extLst>
                </a:gridCol>
              </a:tblGrid>
              <a:tr h="367030">
                <a:tc>
                  <a:txBody>
                    <a:bodyPr/>
                    <a:lstStyle/>
                    <a:p>
                      <a:pPr algn="ctr" rtl="0" fontAlgn="b"/>
                      <a:r>
                        <a:rPr lang="fr-FR" sz="1100" b="1" i="0" u="none" strike="noStrike">
                          <a:solidFill>
                            <a:srgbClr val="FFFFFF"/>
                          </a:solidFill>
                          <a:effectLst/>
                          <a:latin typeface="Calibri" panose="020F0502020204030204" pitchFamily="34" charset="0"/>
                        </a:rPr>
                        <a:t>Commune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a:solidFill>
                            <a:srgbClr val="FFFFFF"/>
                          </a:solidFill>
                          <a:effectLst/>
                          <a:latin typeface="Calibri" panose="020F0502020204030204" pitchFamily="34" charset="0"/>
                        </a:rPr>
                        <a:t>Nombre de ventes  au 1er Trimestre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a:solidFill>
                            <a:srgbClr val="FFFFFF"/>
                          </a:solidFill>
                          <a:effectLst/>
                          <a:latin typeface="Calibri" panose="020F0502020204030204" pitchFamily="34" charset="0"/>
                        </a:rPr>
                        <a:t>Nombre de ventes  au 2ème Trimestre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100" b="1" i="0" u="none" strike="noStrike">
                          <a:solidFill>
                            <a:srgbClr val="FFFFFF"/>
                          </a:solidFill>
                          <a:effectLst/>
                          <a:latin typeface="Calibri" panose="020F0502020204030204" pitchFamily="34" charset="0"/>
                        </a:rPr>
                        <a:t>Pourcentage d'evolution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extLst>
                  <a:ext uri="{0D108BD9-81ED-4DB2-BD59-A6C34878D82A}">
                    <a16:rowId xmlns:a16="http://schemas.microsoft.com/office/drawing/2014/main" val="1661680028"/>
                  </a:ext>
                </a:extLst>
              </a:tr>
              <a:tr h="186055">
                <a:tc>
                  <a:txBody>
                    <a:bodyPr/>
                    <a:lstStyle/>
                    <a:p>
                      <a:pPr algn="r" rtl="0" fontAlgn="b"/>
                      <a:r>
                        <a:rPr lang="fr-FR" sz="1100" b="0" i="0" u="none" strike="noStrike">
                          <a:solidFill>
                            <a:srgbClr val="000000"/>
                          </a:solidFill>
                          <a:effectLst/>
                          <a:latin typeface="Calibri" panose="020F0502020204030204" pitchFamily="34" charset="0"/>
                        </a:rPr>
                        <a:t>DIVONNE-LES-BAINS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6</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409156531"/>
                  </a:ext>
                </a:extLst>
              </a:tr>
              <a:tr h="186055">
                <a:tc>
                  <a:txBody>
                    <a:bodyPr/>
                    <a:lstStyle/>
                    <a:p>
                      <a:pPr algn="r" rtl="0" fontAlgn="b"/>
                      <a:r>
                        <a:rPr lang="fr-FR" sz="1100" b="0" i="0" u="none" strike="noStrike">
                          <a:solidFill>
                            <a:srgbClr val="000000"/>
                          </a:solidFill>
                          <a:effectLst/>
                          <a:latin typeface="Calibri" panose="020F0502020204030204" pitchFamily="34" charset="0"/>
                        </a:rPr>
                        <a:t>LAON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14</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27.27%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925528599"/>
                  </a:ext>
                </a:extLst>
              </a:tr>
              <a:tr h="186055">
                <a:tc>
                  <a:txBody>
                    <a:bodyPr/>
                    <a:lstStyle/>
                    <a:p>
                      <a:pPr algn="r" rtl="0" fontAlgn="b"/>
                      <a:r>
                        <a:rPr lang="fr-FR" sz="1100" b="0" i="0" u="none" strike="noStrike">
                          <a:solidFill>
                            <a:srgbClr val="000000"/>
                          </a:solidFill>
                          <a:effectLst/>
                          <a:latin typeface="Calibri" panose="020F0502020204030204" pitchFamily="34" charset="0"/>
                        </a:rPr>
                        <a:t>VILLERS-COTTERETS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66.67%</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869206074"/>
                  </a:ext>
                </a:extLst>
              </a:tr>
              <a:tr h="186055">
                <a:tc>
                  <a:txBody>
                    <a:bodyPr/>
                    <a:lstStyle/>
                    <a:p>
                      <a:pPr algn="r" rtl="0" fontAlgn="b"/>
                      <a:r>
                        <a:rPr lang="fr-FR" sz="1100" b="0" i="0" u="none" strike="noStrike">
                          <a:solidFill>
                            <a:srgbClr val="000000"/>
                          </a:solidFill>
                          <a:effectLst/>
                          <a:latin typeface="Calibri" panose="020F0502020204030204" pitchFamily="34" charset="0"/>
                        </a:rPr>
                        <a:t>CHATEAU-ARNOUX-SAINT-AUBAN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3941412968"/>
                  </a:ext>
                </a:extLst>
              </a:tr>
              <a:tr h="186055">
                <a:tc>
                  <a:txBody>
                    <a:bodyPr/>
                    <a:lstStyle/>
                    <a:p>
                      <a:pPr algn="r" rtl="0" fontAlgn="b"/>
                      <a:r>
                        <a:rPr lang="fr-FR" sz="1100" b="0" i="0" u="none" strike="noStrike">
                          <a:solidFill>
                            <a:srgbClr val="000000"/>
                          </a:solidFill>
                          <a:effectLst/>
                          <a:latin typeface="Calibri" panose="020F0502020204030204" pitchFamily="34" charset="0"/>
                        </a:rPr>
                        <a:t>BARCELONNETTE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150.00%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223640216"/>
                  </a:ext>
                </a:extLst>
              </a:tr>
              <a:tr h="186055">
                <a:tc>
                  <a:txBody>
                    <a:bodyPr/>
                    <a:lstStyle/>
                    <a:p>
                      <a:pPr algn="r" rtl="0" fontAlgn="b"/>
                      <a:r>
                        <a:rPr lang="fr-FR" sz="1100" b="0" i="0" u="none" strike="noStrike">
                          <a:solidFill>
                            <a:srgbClr val="000000"/>
                          </a:solidFill>
                          <a:effectLst/>
                          <a:latin typeface="Calibri" panose="020F0502020204030204" pitchFamily="34" charset="0"/>
                        </a:rPr>
                        <a:t>SAINT-MARTIN-DE-BROMES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832199393"/>
                  </a:ext>
                </a:extLst>
              </a:tr>
              <a:tr h="186055">
                <a:tc>
                  <a:txBody>
                    <a:bodyPr/>
                    <a:lstStyle/>
                    <a:p>
                      <a:pPr algn="r" rtl="0" fontAlgn="b"/>
                      <a:r>
                        <a:rPr lang="fr-FR" sz="1100" b="0" i="0" u="none" strike="noStrike">
                          <a:solidFill>
                            <a:srgbClr val="000000"/>
                          </a:solidFill>
                          <a:effectLst/>
                          <a:latin typeface="Calibri" panose="020F0502020204030204" pitchFamily="34" charset="0"/>
                        </a:rPr>
                        <a:t>EMBRUN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379451990"/>
                  </a:ext>
                </a:extLst>
              </a:tr>
              <a:tr h="186055">
                <a:tc>
                  <a:txBody>
                    <a:bodyPr/>
                    <a:lstStyle/>
                    <a:p>
                      <a:pPr algn="r" rtl="0" fontAlgn="b"/>
                      <a:r>
                        <a:rPr lang="fr-FR" sz="1100" b="0" i="0" u="none" strike="noStrike">
                          <a:solidFill>
                            <a:srgbClr val="000000"/>
                          </a:solidFill>
                          <a:effectLst/>
                          <a:latin typeface="Calibri" panose="020F0502020204030204" pitchFamily="34" charset="0"/>
                        </a:rPr>
                        <a:t>ORCIERES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5</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400.00%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492216923"/>
                  </a:ext>
                </a:extLst>
              </a:tr>
              <a:tr h="186055">
                <a:tc>
                  <a:txBody>
                    <a:bodyPr/>
                    <a:lstStyle/>
                    <a:p>
                      <a:pPr algn="r" rtl="0" fontAlgn="b"/>
                      <a:r>
                        <a:rPr lang="fr-FR" sz="1100" b="0" i="0" u="none" strike="noStrike">
                          <a:solidFill>
                            <a:srgbClr val="000000"/>
                          </a:solidFill>
                          <a:effectLst/>
                          <a:latin typeface="Calibri" panose="020F0502020204030204" pitchFamily="34" charset="0"/>
                        </a:rPr>
                        <a:t>GAP</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6</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813449887"/>
                  </a:ext>
                </a:extLst>
              </a:tr>
              <a:tr h="186055">
                <a:tc>
                  <a:txBody>
                    <a:bodyPr/>
                    <a:lstStyle/>
                    <a:p>
                      <a:pPr algn="r" rtl="0" fontAlgn="b"/>
                      <a:r>
                        <a:rPr lang="fr-FR" sz="1100" b="0" i="0" u="none" strike="noStrike">
                          <a:solidFill>
                            <a:srgbClr val="000000"/>
                          </a:solidFill>
                          <a:effectLst/>
                          <a:latin typeface="Calibri" panose="020F0502020204030204" pitchFamily="34" charset="0"/>
                        </a:rPr>
                        <a:t>LE DEVOLUY</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100" b="0" i="0" u="none" strike="noStrike">
                          <a:solidFill>
                            <a:srgbClr val="000000"/>
                          </a:solidFill>
                          <a:effectLst/>
                          <a:latin typeface="Calibri" panose="020F0502020204030204" pitchFamily="34" charset="0"/>
                        </a:rPr>
                        <a:t>1000.00%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445937708"/>
                  </a:ext>
                </a:extLst>
              </a:tr>
              <a:tr h="186055">
                <a:tc>
                  <a:txBody>
                    <a:bodyPr/>
                    <a:lstStyle/>
                    <a:p>
                      <a:pPr algn="r" rtl="0" fontAlgn="b"/>
                      <a:r>
                        <a:rPr lang="fr-FR" sz="1100" b="0" i="0" u="none" strike="noStrike">
                          <a:solidFill>
                            <a:srgbClr val="000000"/>
                          </a:solidFill>
                          <a:effectLst/>
                          <a:latin typeface="Calibri" panose="020F0502020204030204" pitchFamily="34" charset="0"/>
                        </a:rPr>
                        <a:t>LA SALLE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200.00%</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68120018"/>
                  </a:ext>
                </a:extLst>
              </a:tr>
            </a:tbl>
          </a:graphicData>
        </a:graphic>
      </p:graphicFrame>
      <p:sp>
        <p:nvSpPr>
          <p:cNvPr id="20" name="ZoneTexte 19">
            <a:extLst>
              <a:ext uri="{FF2B5EF4-FFF2-40B4-BE49-F238E27FC236}">
                <a16:creationId xmlns:a16="http://schemas.microsoft.com/office/drawing/2014/main" id="{04909FFF-B60C-0B9A-D587-BA5A8AB5EA86}"/>
              </a:ext>
            </a:extLst>
          </p:cNvPr>
          <p:cNvSpPr txBox="1"/>
          <p:nvPr/>
        </p:nvSpPr>
        <p:spPr>
          <a:xfrm>
            <a:off x="10886835" y="5782884"/>
            <a:ext cx="313470" cy="344582"/>
          </a:xfrm>
          <a:prstGeom prst="rect">
            <a:avLst/>
          </a:prstGeom>
          <a:noFill/>
        </p:spPr>
        <p:txBody>
          <a:bodyPr wrap="square">
            <a:spAutoFit/>
          </a:bodyPr>
          <a:lstStyle/>
          <a:p>
            <a:pPr>
              <a:lnSpc>
                <a:spcPct val="70000"/>
              </a:lnSpc>
              <a:spcBef>
                <a:spcPts val="1000"/>
              </a:spcBef>
            </a:pPr>
            <a:r>
              <a:rPr lang="fr-FR" sz="2200">
                <a:latin typeface="+mj-lt"/>
              </a:rPr>
              <a:t>…</a:t>
            </a:r>
          </a:p>
        </p:txBody>
      </p:sp>
    </p:spTree>
    <p:extLst>
      <p:ext uri="{BB962C8B-B14F-4D97-AF65-F5344CB8AC3E}">
        <p14:creationId xmlns:p14="http://schemas.microsoft.com/office/powerpoint/2010/main" val="1299491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747F4FB2-3F86-5107-E153-AD5552009A0A}"/>
              </a:ext>
            </a:extLst>
          </p:cNvPr>
          <p:cNvSpPr>
            <a:spLocks noGrp="1"/>
          </p:cNvSpPr>
          <p:nvPr>
            <p:ph type="title"/>
          </p:nvPr>
        </p:nvSpPr>
        <p:spPr/>
        <p:txBody>
          <a:bodyPr/>
          <a:lstStyle/>
          <a:p>
            <a:r>
              <a:rPr lang="fr-FR"/>
              <a:t>Modèle</a:t>
            </a:r>
          </a:p>
        </p:txBody>
      </p:sp>
      <p:sp>
        <p:nvSpPr>
          <p:cNvPr id="8" name="ZoneTexte 7">
            <a:extLst>
              <a:ext uri="{FF2B5EF4-FFF2-40B4-BE49-F238E27FC236}">
                <a16:creationId xmlns:a16="http://schemas.microsoft.com/office/drawing/2014/main" id="{945F5DE5-D025-B4AD-62FC-97975FB446AE}"/>
              </a:ext>
            </a:extLst>
          </p:cNvPr>
          <p:cNvSpPr txBox="1"/>
          <p:nvPr/>
        </p:nvSpPr>
        <p:spPr>
          <a:xfrm>
            <a:off x="815734" y="1786648"/>
            <a:ext cx="5713706" cy="830997"/>
          </a:xfrm>
          <a:prstGeom prst="rect">
            <a:avLst/>
          </a:prstGeom>
          <a:noFill/>
        </p:spPr>
        <p:txBody>
          <a:bodyPr wrap="square">
            <a:spAutoFit/>
          </a:bodyPr>
          <a:lstStyle/>
          <a:p>
            <a:pPr marL="457200" indent="-457200">
              <a:buFont typeface="Arial" panose="020B0604020202020204" pitchFamily="34" charset="0"/>
              <a:buChar char="•"/>
            </a:pPr>
            <a:r>
              <a:rPr lang="fr-FR" sz="2400" b="0" i="0" u="none" strike="noStrike" baseline="0">
                <a:latin typeface="+mj-lt"/>
              </a:rPr>
              <a:t>Proportion des ventes d’appartements par le nombre de pièces </a:t>
            </a:r>
          </a:p>
        </p:txBody>
      </p:sp>
      <p:sp>
        <p:nvSpPr>
          <p:cNvPr id="10" name="ZoneTexte 9">
            <a:extLst>
              <a:ext uri="{FF2B5EF4-FFF2-40B4-BE49-F238E27FC236}">
                <a16:creationId xmlns:a16="http://schemas.microsoft.com/office/drawing/2014/main" id="{000EC9C5-B7EA-D3FD-0E11-844C6A44EF87}"/>
              </a:ext>
            </a:extLst>
          </p:cNvPr>
          <p:cNvSpPr txBox="1"/>
          <p:nvPr/>
        </p:nvSpPr>
        <p:spPr>
          <a:xfrm>
            <a:off x="6529440" y="1796339"/>
            <a:ext cx="5057834" cy="830997"/>
          </a:xfrm>
          <a:prstGeom prst="rect">
            <a:avLst/>
          </a:prstGeom>
          <a:noFill/>
        </p:spPr>
        <p:txBody>
          <a:bodyPr wrap="square">
            <a:spAutoFit/>
          </a:bodyPr>
          <a:lstStyle/>
          <a:p>
            <a:pPr marL="457200" indent="-457200">
              <a:buFont typeface="Arial" panose="020B0604020202020204" pitchFamily="34" charset="0"/>
              <a:buChar char="•"/>
            </a:pPr>
            <a:r>
              <a:rPr lang="fr-FR" sz="2400" b="0" i="0" u="none" strike="noStrike" baseline="0">
                <a:latin typeface="+mj-lt"/>
              </a:rPr>
              <a:t>Liste des 10 départements où le prix du mètre carré est le plus élevé</a:t>
            </a:r>
            <a:endParaRPr lang="fr-FR" sz="2000" b="0" i="0" u="none" strike="noStrike" baseline="0">
              <a:latin typeface="+mj-lt"/>
            </a:endParaRPr>
          </a:p>
        </p:txBody>
      </p:sp>
      <p:graphicFrame>
        <p:nvGraphicFramePr>
          <p:cNvPr id="11" name="Graphique 10">
            <a:extLst>
              <a:ext uri="{FF2B5EF4-FFF2-40B4-BE49-F238E27FC236}">
                <a16:creationId xmlns:a16="http://schemas.microsoft.com/office/drawing/2014/main" id="{2D7669BD-8C7E-CF9F-D6F6-822C3114F6D6}"/>
              </a:ext>
            </a:extLst>
          </p:cNvPr>
          <p:cNvGraphicFramePr>
            <a:graphicFrameLocks/>
          </p:cNvGraphicFramePr>
          <p:nvPr>
            <p:extLst>
              <p:ext uri="{D42A27DB-BD31-4B8C-83A1-F6EECF244321}">
                <p14:modId xmlns:p14="http://schemas.microsoft.com/office/powerpoint/2010/main" val="1068431704"/>
              </p:ext>
            </p:extLst>
          </p:nvPr>
        </p:nvGraphicFramePr>
        <p:xfrm>
          <a:off x="815734" y="2713605"/>
          <a:ext cx="5314556" cy="2601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au 11">
            <a:extLst>
              <a:ext uri="{FF2B5EF4-FFF2-40B4-BE49-F238E27FC236}">
                <a16:creationId xmlns:a16="http://schemas.microsoft.com/office/drawing/2014/main" id="{695FAF09-C4A5-E269-15A1-1EEC46A53D69}"/>
              </a:ext>
            </a:extLst>
          </p:cNvPr>
          <p:cNvGraphicFramePr>
            <a:graphicFrameLocks noGrp="1"/>
          </p:cNvGraphicFramePr>
          <p:nvPr>
            <p:extLst>
              <p:ext uri="{D42A27DB-BD31-4B8C-83A1-F6EECF244321}">
                <p14:modId xmlns:p14="http://schemas.microsoft.com/office/powerpoint/2010/main" val="1475073529"/>
              </p:ext>
            </p:extLst>
          </p:nvPr>
        </p:nvGraphicFramePr>
        <p:xfrm>
          <a:off x="8136984" y="2722617"/>
          <a:ext cx="1842746" cy="2402618"/>
        </p:xfrm>
        <a:graphic>
          <a:graphicData uri="http://schemas.openxmlformats.org/drawingml/2006/table">
            <a:tbl>
              <a:tblPr/>
              <a:tblGrid>
                <a:gridCol w="958228">
                  <a:extLst>
                    <a:ext uri="{9D8B030D-6E8A-4147-A177-3AD203B41FA5}">
                      <a16:colId xmlns:a16="http://schemas.microsoft.com/office/drawing/2014/main" val="2756740695"/>
                    </a:ext>
                  </a:extLst>
                </a:gridCol>
                <a:gridCol w="884518">
                  <a:extLst>
                    <a:ext uri="{9D8B030D-6E8A-4147-A177-3AD203B41FA5}">
                      <a16:colId xmlns:a16="http://schemas.microsoft.com/office/drawing/2014/main" val="3684403074"/>
                    </a:ext>
                  </a:extLst>
                </a:gridCol>
              </a:tblGrid>
              <a:tr h="215970">
                <a:tc>
                  <a:txBody>
                    <a:bodyPr/>
                    <a:lstStyle/>
                    <a:p>
                      <a:pPr algn="l" rtl="0" fontAlgn="b"/>
                      <a:r>
                        <a:rPr lang="fr-FR" sz="1300" b="1" i="0" u="none" strike="noStrike">
                          <a:solidFill>
                            <a:srgbClr val="FFFFFF"/>
                          </a:solidFill>
                          <a:effectLst/>
                          <a:latin typeface="Calibri" panose="020F0502020204030204" pitchFamily="34" charset="0"/>
                        </a:rPr>
                        <a:t>departement</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tc>
                  <a:txBody>
                    <a:bodyPr/>
                    <a:lstStyle/>
                    <a:p>
                      <a:pPr algn="ctr" rtl="0" fontAlgn="b"/>
                      <a:r>
                        <a:rPr lang="fr-FR" sz="1300" b="1" i="0" u="none" strike="noStrike">
                          <a:solidFill>
                            <a:srgbClr val="FFFFFF"/>
                          </a:solidFill>
                          <a:effectLst/>
                          <a:latin typeface="Calibri" panose="020F0502020204030204" pitchFamily="34" charset="0"/>
                        </a:rPr>
                        <a:t>prix_m2</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E06240"/>
                    </a:solidFill>
                  </a:tcPr>
                </a:tc>
                <a:extLst>
                  <a:ext uri="{0D108BD9-81ED-4DB2-BD59-A6C34878D82A}">
                    <a16:rowId xmlns:a16="http://schemas.microsoft.com/office/drawing/2014/main" val="1241362329"/>
                  </a:ext>
                </a:extLst>
              </a:tr>
              <a:tr h="215970">
                <a:tc>
                  <a:txBody>
                    <a:bodyPr/>
                    <a:lstStyle/>
                    <a:p>
                      <a:pPr algn="r" rtl="0" fontAlgn="b"/>
                      <a:r>
                        <a:rPr lang="fr-FR" sz="1300" b="0" i="0" u="none" strike="noStrike">
                          <a:solidFill>
                            <a:srgbClr val="000000"/>
                          </a:solidFill>
                          <a:effectLst/>
                          <a:latin typeface="Calibri" panose="020F0502020204030204" pitchFamily="34" charset="0"/>
                        </a:rPr>
                        <a:t>75</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300" b="0" i="0" u="none" strike="noStrike">
                          <a:solidFill>
                            <a:srgbClr val="000000"/>
                          </a:solidFill>
                          <a:effectLst/>
                          <a:latin typeface="Calibri" panose="020F0502020204030204" pitchFamily="34" charset="0"/>
                        </a:rPr>
                        <a:t>11 775 €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50715618"/>
                  </a:ext>
                </a:extLst>
              </a:tr>
              <a:tr h="215970">
                <a:tc>
                  <a:txBody>
                    <a:bodyPr/>
                    <a:lstStyle/>
                    <a:p>
                      <a:pPr algn="r" rtl="0" fontAlgn="b"/>
                      <a:r>
                        <a:rPr lang="fr-FR" sz="1300" b="0" i="0" u="none" strike="noStrike">
                          <a:solidFill>
                            <a:srgbClr val="000000"/>
                          </a:solidFill>
                          <a:effectLst/>
                          <a:latin typeface="Calibri" panose="020F0502020204030204" pitchFamily="34" charset="0"/>
                        </a:rPr>
                        <a:t>92</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300" b="0" i="0" u="none" strike="noStrike">
                          <a:solidFill>
                            <a:srgbClr val="000000"/>
                          </a:solidFill>
                          <a:effectLst/>
                          <a:latin typeface="Calibri" panose="020F0502020204030204" pitchFamily="34" charset="0"/>
                        </a:rPr>
                        <a:t>7 208 €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1318258818"/>
                  </a:ext>
                </a:extLst>
              </a:tr>
              <a:tr h="215970">
                <a:tc>
                  <a:txBody>
                    <a:bodyPr/>
                    <a:lstStyle/>
                    <a:p>
                      <a:pPr algn="r" rtl="0" fontAlgn="b"/>
                      <a:r>
                        <a:rPr lang="fr-FR" sz="1300" b="0" i="0" u="none" strike="noStrike">
                          <a:solidFill>
                            <a:srgbClr val="000000"/>
                          </a:solidFill>
                          <a:effectLst/>
                          <a:latin typeface="Calibri" panose="020F0502020204030204" pitchFamily="34" charset="0"/>
                        </a:rPr>
                        <a:t>94</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300" b="0" i="0" u="none" strike="noStrike">
                          <a:solidFill>
                            <a:srgbClr val="000000"/>
                          </a:solidFill>
                          <a:effectLst/>
                          <a:latin typeface="Calibri" panose="020F0502020204030204" pitchFamily="34" charset="0"/>
                        </a:rPr>
                        <a:t>5 184 €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1016880112"/>
                  </a:ext>
                </a:extLst>
              </a:tr>
              <a:tr h="215970">
                <a:tc>
                  <a:txBody>
                    <a:bodyPr/>
                    <a:lstStyle/>
                    <a:p>
                      <a:pPr algn="r" rtl="0" fontAlgn="b"/>
                      <a:r>
                        <a:rPr lang="fr-FR" sz="1300" b="0" i="0" u="none" strike="noStrike">
                          <a:solidFill>
                            <a:srgbClr val="000000"/>
                          </a:solidFill>
                          <a:effectLst/>
                          <a:latin typeface="Calibri" panose="020F0502020204030204" pitchFamily="34" charset="0"/>
                        </a:rPr>
                        <a:t>6</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300" b="0" i="0" u="none" strike="noStrike">
                          <a:solidFill>
                            <a:srgbClr val="000000"/>
                          </a:solidFill>
                          <a:effectLst/>
                          <a:latin typeface="Calibri" panose="020F0502020204030204" pitchFamily="34" charset="0"/>
                        </a:rPr>
                        <a:t>4 633 €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501287557"/>
                  </a:ext>
                </a:extLst>
              </a:tr>
              <a:tr h="215970">
                <a:tc>
                  <a:txBody>
                    <a:bodyPr/>
                    <a:lstStyle/>
                    <a:p>
                      <a:pPr algn="r" rtl="0" fontAlgn="b"/>
                      <a:r>
                        <a:rPr lang="fr-FR" sz="1300" b="0" i="0" u="none" strike="noStrike">
                          <a:solidFill>
                            <a:srgbClr val="000000"/>
                          </a:solidFill>
                          <a:effectLst/>
                          <a:latin typeface="Calibri" panose="020F0502020204030204" pitchFamily="34" charset="0"/>
                        </a:rPr>
                        <a:t>93</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300" b="0" i="0" u="none" strike="noStrike">
                          <a:solidFill>
                            <a:srgbClr val="000000"/>
                          </a:solidFill>
                          <a:effectLst/>
                          <a:latin typeface="Calibri" panose="020F0502020204030204" pitchFamily="34" charset="0"/>
                        </a:rPr>
                        <a:t>4 339 €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984308466"/>
                  </a:ext>
                </a:extLst>
              </a:tr>
              <a:tr h="215970">
                <a:tc>
                  <a:txBody>
                    <a:bodyPr/>
                    <a:lstStyle/>
                    <a:p>
                      <a:pPr algn="r" rtl="0" fontAlgn="b"/>
                      <a:r>
                        <a:rPr lang="fr-FR" sz="1300" b="0" i="0" u="none" strike="noStrike">
                          <a:solidFill>
                            <a:srgbClr val="000000"/>
                          </a:solidFill>
                          <a:effectLst/>
                          <a:latin typeface="Calibri" panose="020F0502020204030204" pitchFamily="34" charset="0"/>
                        </a:rPr>
                        <a:t>74</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300" b="0" i="0" u="none" strike="noStrike">
                          <a:solidFill>
                            <a:srgbClr val="000000"/>
                          </a:solidFill>
                          <a:effectLst/>
                          <a:latin typeface="Calibri" panose="020F0502020204030204" pitchFamily="34" charset="0"/>
                        </a:rPr>
                        <a:t>4 237 €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2580307687"/>
                  </a:ext>
                </a:extLst>
              </a:tr>
              <a:tr h="242918">
                <a:tc>
                  <a:txBody>
                    <a:bodyPr/>
                    <a:lstStyle/>
                    <a:p>
                      <a:pPr algn="r" rtl="0" fontAlgn="b"/>
                      <a:r>
                        <a:rPr lang="fr-FR" sz="1300" b="0" i="0" u="none" strike="noStrike">
                          <a:solidFill>
                            <a:srgbClr val="000000"/>
                          </a:solidFill>
                          <a:effectLst/>
                          <a:latin typeface="Calibri" panose="020F0502020204030204" pitchFamily="34" charset="0"/>
                        </a:rPr>
                        <a:t>78</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300" b="0" i="0" u="none" strike="noStrike">
                          <a:solidFill>
                            <a:srgbClr val="000000"/>
                          </a:solidFill>
                          <a:effectLst/>
                          <a:latin typeface="Calibri" panose="020F0502020204030204" pitchFamily="34" charset="0"/>
                        </a:rPr>
                        <a:t>4 105 €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707897754"/>
                  </a:ext>
                </a:extLst>
              </a:tr>
              <a:tr h="215970">
                <a:tc>
                  <a:txBody>
                    <a:bodyPr/>
                    <a:lstStyle/>
                    <a:p>
                      <a:pPr algn="r" rtl="0" fontAlgn="b"/>
                      <a:r>
                        <a:rPr lang="fr-FR" sz="1300" b="0" i="0" u="none" strike="noStrike">
                          <a:solidFill>
                            <a:srgbClr val="000000"/>
                          </a:solidFill>
                          <a:effectLst/>
                          <a:latin typeface="Calibri" panose="020F0502020204030204" pitchFamily="34" charset="0"/>
                        </a:rPr>
                        <a:t>69</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300" b="0" i="0" u="none" strike="noStrike">
                          <a:solidFill>
                            <a:srgbClr val="000000"/>
                          </a:solidFill>
                          <a:effectLst/>
                          <a:latin typeface="Calibri" panose="020F0502020204030204" pitchFamily="34" charset="0"/>
                        </a:rPr>
                        <a:t>4 042 €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2366356424"/>
                  </a:ext>
                </a:extLst>
              </a:tr>
              <a:tr h="215970">
                <a:tc>
                  <a:txBody>
                    <a:bodyPr/>
                    <a:lstStyle/>
                    <a:p>
                      <a:pPr algn="r" rtl="0" fontAlgn="b"/>
                      <a:r>
                        <a:rPr lang="fr-FR" sz="1300" b="0" i="0" u="none" strike="noStrike">
                          <a:solidFill>
                            <a:srgbClr val="000000"/>
                          </a:solidFill>
                          <a:effectLst/>
                          <a:latin typeface="Calibri" panose="020F0502020204030204" pitchFamily="34" charset="0"/>
                        </a:rPr>
                        <a:t>2A</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300" b="0" i="0" u="none" strike="noStrike">
                          <a:solidFill>
                            <a:srgbClr val="000000"/>
                          </a:solidFill>
                          <a:effectLst/>
                          <a:latin typeface="Calibri" panose="020F0502020204030204" pitchFamily="34" charset="0"/>
                        </a:rPr>
                        <a:t>3 948 €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646099625"/>
                  </a:ext>
                </a:extLst>
              </a:tr>
              <a:tr h="215970">
                <a:tc>
                  <a:txBody>
                    <a:bodyPr/>
                    <a:lstStyle/>
                    <a:p>
                      <a:pPr algn="r" rtl="0" fontAlgn="b"/>
                      <a:r>
                        <a:rPr lang="fr-FR" sz="1300" b="0" i="0" u="none" strike="noStrike">
                          <a:solidFill>
                            <a:srgbClr val="000000"/>
                          </a:solidFill>
                          <a:effectLst/>
                          <a:latin typeface="Calibri" panose="020F0502020204030204" pitchFamily="34" charset="0"/>
                        </a:rPr>
                        <a:t>33</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r" rtl="0" fontAlgn="b"/>
                      <a:r>
                        <a:rPr lang="fr-FR" sz="1300" b="0" i="0" u="none" strike="noStrike" dirty="0">
                          <a:solidFill>
                            <a:srgbClr val="000000"/>
                          </a:solidFill>
                          <a:effectLst/>
                          <a:latin typeface="Calibri" panose="020F0502020204030204" pitchFamily="34" charset="0"/>
                        </a:rPr>
                        <a:t>3 760 €</a:t>
                      </a:r>
                    </a:p>
                  </a:txBody>
                  <a:tcPr marL="5529" marR="5529" marT="5529"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551378697"/>
                  </a:ext>
                </a:extLst>
              </a:tr>
            </a:tbl>
          </a:graphicData>
        </a:graphic>
      </p:graphicFrame>
      <p:cxnSp>
        <p:nvCxnSpPr>
          <p:cNvPr id="13" name="Connecteur droit 12">
            <a:extLst>
              <a:ext uri="{FF2B5EF4-FFF2-40B4-BE49-F238E27FC236}">
                <a16:creationId xmlns:a16="http://schemas.microsoft.com/office/drawing/2014/main" id="{49E2274D-5F38-8768-B1AA-625B07CBED39}"/>
              </a:ext>
            </a:extLst>
          </p:cNvPr>
          <p:cNvCxnSpPr/>
          <p:nvPr/>
        </p:nvCxnSpPr>
        <p:spPr>
          <a:xfrm>
            <a:off x="6310223" y="1948758"/>
            <a:ext cx="0" cy="2960483"/>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6" name="Espace réservé du contenu 2">
            <a:extLst>
              <a:ext uri="{FF2B5EF4-FFF2-40B4-BE49-F238E27FC236}">
                <a16:creationId xmlns:a16="http://schemas.microsoft.com/office/drawing/2014/main" id="{CEAED3DD-CCF9-C44B-E595-BE0CB7F718DC}"/>
              </a:ext>
            </a:extLst>
          </p:cNvPr>
          <p:cNvSpPr txBox="1">
            <a:spLocks/>
          </p:cNvSpPr>
          <p:nvPr/>
        </p:nvSpPr>
        <p:spPr>
          <a:xfrm>
            <a:off x="906780" y="5220516"/>
            <a:ext cx="10526951" cy="7529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a:latin typeface="+mj-lt"/>
              </a:rPr>
              <a:t>Taux d’évolution du nombre de ventes entre le premier et le second trimestre de 2020 est de </a:t>
            </a:r>
            <a:r>
              <a:rPr lang="fr-FR" sz="2400" b="1">
                <a:solidFill>
                  <a:srgbClr val="F67064"/>
                </a:solidFill>
                <a:latin typeface="+mj-lt"/>
              </a:rPr>
              <a:t>3,61%</a:t>
            </a:r>
          </a:p>
        </p:txBody>
      </p:sp>
    </p:spTree>
    <p:extLst>
      <p:ext uri="{BB962C8B-B14F-4D97-AF65-F5344CB8AC3E}">
        <p14:creationId xmlns:p14="http://schemas.microsoft.com/office/powerpoint/2010/main" val="252216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05A00F61-3A1B-86BC-5F85-82B48BF2EEB4}"/>
              </a:ext>
            </a:extLst>
          </p:cNvPr>
          <p:cNvSpPr txBox="1"/>
          <p:nvPr/>
        </p:nvSpPr>
        <p:spPr>
          <a:xfrm>
            <a:off x="906780" y="2560672"/>
            <a:ext cx="10846052" cy="830997"/>
          </a:xfrm>
          <a:prstGeom prst="rect">
            <a:avLst/>
          </a:prstGeom>
          <a:noFill/>
        </p:spPr>
        <p:txBody>
          <a:bodyPr wrap="square">
            <a:spAutoFit/>
          </a:bodyPr>
          <a:lstStyle/>
          <a:p>
            <a:pPr marL="457200" indent="-457200">
              <a:buFont typeface="+mj-lt"/>
              <a:buAutoNum type="arabicPeriod" startAt="9"/>
            </a:pPr>
            <a:r>
              <a:rPr lang="fr-FR" sz="2400">
                <a:latin typeface="+mj-lt"/>
              </a:rPr>
              <a:t>Les moyennes de valeurs foncières pour le top 3 des communes des départements 6, 13, 33, 59 et 69</a:t>
            </a:r>
            <a:endParaRPr lang="fr-FR" sz="2400" b="1">
              <a:solidFill>
                <a:srgbClr val="F67064"/>
              </a:solidFill>
              <a:latin typeface="+mj-lt"/>
            </a:endParaRPr>
          </a:p>
        </p:txBody>
      </p:sp>
      <p:sp>
        <p:nvSpPr>
          <p:cNvPr id="10" name="Titre 9">
            <a:extLst>
              <a:ext uri="{FF2B5EF4-FFF2-40B4-BE49-F238E27FC236}">
                <a16:creationId xmlns:a16="http://schemas.microsoft.com/office/drawing/2014/main" id="{E908552C-3AEC-D882-0C21-D0593D8CB59A}"/>
              </a:ext>
            </a:extLst>
          </p:cNvPr>
          <p:cNvSpPr>
            <a:spLocks noGrp="1"/>
          </p:cNvSpPr>
          <p:nvPr>
            <p:ph type="title"/>
          </p:nvPr>
        </p:nvSpPr>
        <p:spPr>
          <a:xfrm>
            <a:off x="977774" y="365125"/>
            <a:ext cx="10376026" cy="1325563"/>
          </a:xfrm>
        </p:spPr>
        <p:txBody>
          <a:bodyPr/>
          <a:lstStyle/>
          <a:p>
            <a:r>
              <a:rPr lang="fr-FR"/>
              <a:t>Modèle</a:t>
            </a:r>
          </a:p>
        </p:txBody>
      </p:sp>
      <p:sp>
        <p:nvSpPr>
          <p:cNvPr id="12" name="ZoneTexte 11">
            <a:extLst>
              <a:ext uri="{FF2B5EF4-FFF2-40B4-BE49-F238E27FC236}">
                <a16:creationId xmlns:a16="http://schemas.microsoft.com/office/drawing/2014/main" id="{CE36866C-8368-47D9-2E50-5CD5D4C49F9F}"/>
              </a:ext>
            </a:extLst>
          </p:cNvPr>
          <p:cNvSpPr txBox="1"/>
          <p:nvPr/>
        </p:nvSpPr>
        <p:spPr>
          <a:xfrm>
            <a:off x="906780" y="1726219"/>
            <a:ext cx="10846052" cy="830997"/>
          </a:xfrm>
          <a:prstGeom prst="rect">
            <a:avLst/>
          </a:prstGeom>
          <a:noFill/>
        </p:spPr>
        <p:txBody>
          <a:bodyPr wrap="square">
            <a:spAutoFit/>
          </a:bodyPr>
          <a:lstStyle/>
          <a:p>
            <a:pPr marL="457200" indent="-457200">
              <a:buFont typeface="+mj-lt"/>
              <a:buAutoNum type="arabicPeriod" startAt="8"/>
            </a:pPr>
            <a:r>
              <a:rPr lang="fr-FR" sz="2400">
                <a:latin typeface="+mj-lt"/>
              </a:rPr>
              <a:t>Différence en pourcentage du prix au mètre carré entre un appartement de 2 pièces et un appartement de 3 pièces : </a:t>
            </a:r>
            <a:r>
              <a:rPr lang="fr-FR" sz="2400" b="1">
                <a:solidFill>
                  <a:srgbClr val="F67064"/>
                </a:solidFill>
                <a:latin typeface="+mj-lt"/>
              </a:rPr>
              <a:t> - 12,66%</a:t>
            </a:r>
          </a:p>
        </p:txBody>
      </p:sp>
      <p:graphicFrame>
        <p:nvGraphicFramePr>
          <p:cNvPr id="2" name="Tableau 1">
            <a:extLst>
              <a:ext uri="{FF2B5EF4-FFF2-40B4-BE49-F238E27FC236}">
                <a16:creationId xmlns:a16="http://schemas.microsoft.com/office/drawing/2014/main" id="{50232BFA-009F-EE05-2599-AE854404DFA0}"/>
              </a:ext>
            </a:extLst>
          </p:cNvPr>
          <p:cNvGraphicFramePr>
            <a:graphicFrameLocks noGrp="1"/>
          </p:cNvGraphicFramePr>
          <p:nvPr>
            <p:extLst>
              <p:ext uri="{D42A27DB-BD31-4B8C-83A1-F6EECF244321}">
                <p14:modId xmlns:p14="http://schemas.microsoft.com/office/powerpoint/2010/main" val="781317327"/>
              </p:ext>
            </p:extLst>
          </p:nvPr>
        </p:nvGraphicFramePr>
        <p:xfrm>
          <a:off x="1452382" y="3385594"/>
          <a:ext cx="2819400" cy="1315720"/>
        </p:xfrm>
        <a:graphic>
          <a:graphicData uri="http://schemas.openxmlformats.org/drawingml/2006/table">
            <a:tbl>
              <a:tblPr/>
              <a:tblGrid>
                <a:gridCol w="1447800">
                  <a:extLst>
                    <a:ext uri="{9D8B030D-6E8A-4147-A177-3AD203B41FA5}">
                      <a16:colId xmlns:a16="http://schemas.microsoft.com/office/drawing/2014/main" val="3801641645"/>
                    </a:ext>
                  </a:extLst>
                </a:gridCol>
                <a:gridCol w="1066800">
                  <a:extLst>
                    <a:ext uri="{9D8B030D-6E8A-4147-A177-3AD203B41FA5}">
                      <a16:colId xmlns:a16="http://schemas.microsoft.com/office/drawing/2014/main" val="3600899944"/>
                    </a:ext>
                  </a:extLst>
                </a:gridCol>
                <a:gridCol w="304800">
                  <a:extLst>
                    <a:ext uri="{9D8B030D-6E8A-4147-A177-3AD203B41FA5}">
                      <a16:colId xmlns:a16="http://schemas.microsoft.com/office/drawing/2014/main" val="1002296908"/>
                    </a:ext>
                  </a:extLst>
                </a:gridCol>
              </a:tblGrid>
              <a:tr h="390525">
                <a:tc gridSpan="3">
                  <a:txBody>
                    <a:bodyPr/>
                    <a:lstStyle/>
                    <a:p>
                      <a:pPr algn="ctr" rtl="0" fontAlgn="b"/>
                      <a:r>
                        <a:rPr lang="fr-FR" sz="1100" b="1" i="0" u="none" strike="noStrike">
                          <a:solidFill>
                            <a:srgbClr val="FFFFFF"/>
                          </a:solidFill>
                          <a:effectLst/>
                          <a:latin typeface="Calibri" panose="020F0502020204030204" pitchFamily="34" charset="0"/>
                        </a:rPr>
                        <a:t>Top 3 des communes du </a:t>
                      </a:r>
                      <a:br>
                        <a:rPr lang="fr-FR" sz="1100" b="1" i="0" u="none" strike="noStrike">
                          <a:solidFill>
                            <a:srgbClr val="FFFFFF"/>
                          </a:solidFill>
                          <a:effectLst/>
                          <a:latin typeface="Calibri" panose="020F0502020204030204" pitchFamily="34" charset="0"/>
                        </a:rPr>
                      </a:br>
                      <a:r>
                        <a:rPr lang="fr-FR" sz="1100" b="1" i="0" u="none" strike="noStrike" err="1">
                          <a:solidFill>
                            <a:srgbClr val="FFFFFF"/>
                          </a:solidFill>
                          <a:effectLst/>
                          <a:latin typeface="Calibri" panose="020F0502020204030204" pitchFamily="34" charset="0"/>
                        </a:rPr>
                        <a:t>departement</a:t>
                      </a:r>
                      <a:r>
                        <a:rPr lang="fr-FR" sz="1100" b="1" i="0" u="none" strike="noStrike">
                          <a:solidFill>
                            <a:srgbClr val="FFFFFF"/>
                          </a:solidFill>
                          <a:effectLst/>
                          <a:latin typeface="Calibri" panose="020F0502020204030204" pitchFamily="34" charset="0"/>
                        </a:rPr>
                        <a:t> 06</a:t>
                      </a:r>
                    </a:p>
                  </a:txBody>
                  <a:tcPr marL="4763" marR="4763" marT="4763" marB="0" anchor="b">
                    <a:lnL w="12700" cap="flat" cmpd="sng" algn="ctr">
                      <a:solidFill>
                        <a:srgbClr val="F6D0C6"/>
                      </a:solidFill>
                      <a:prstDash val="solid"/>
                      <a:round/>
                      <a:headEnd type="none" w="med" len="med"/>
                      <a:tailEnd type="none" w="med" len="med"/>
                    </a:lnL>
                    <a:lnR>
                      <a:noFill/>
                    </a:lnR>
                    <a:lnT>
                      <a:noFill/>
                    </a:lnT>
                    <a:lnB w="12700" cap="flat" cmpd="sng" algn="ctr">
                      <a:solidFill>
                        <a:srgbClr val="F6D0C6"/>
                      </a:solidFill>
                      <a:prstDash val="solid"/>
                      <a:round/>
                      <a:headEnd type="none" w="med" len="med"/>
                      <a:tailEnd type="none" w="med" len="med"/>
                    </a:lnB>
                    <a:solidFill>
                      <a:srgbClr val="E0624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027374560"/>
                  </a:ext>
                </a:extLst>
              </a:tr>
              <a:tr h="367030">
                <a:tc>
                  <a:txBody>
                    <a:bodyPr/>
                    <a:lstStyle/>
                    <a:p>
                      <a:pPr algn="ctr" rtl="0" fontAlgn="ctr"/>
                      <a:r>
                        <a:rPr lang="fr-FR" sz="1100" b="0" i="0" u="none" strike="noStrike">
                          <a:solidFill>
                            <a:srgbClr val="C65911"/>
                          </a:solidFill>
                          <a:effectLst/>
                          <a:latin typeface="Calibri" panose="020F0502020204030204" pitchFamily="34" charset="0"/>
                        </a:rPr>
                        <a:t>Commune</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Moyenne de la Valeur fonciere </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rang</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2547144960"/>
                  </a:ext>
                </a:extLst>
              </a:tr>
              <a:tr h="186055">
                <a:tc>
                  <a:txBody>
                    <a:bodyPr/>
                    <a:lstStyle/>
                    <a:p>
                      <a:pPr algn="r" rtl="0" fontAlgn="b"/>
                      <a:r>
                        <a:rPr lang="fr-FR" sz="1100" b="0" i="0" u="none" strike="noStrike">
                          <a:solidFill>
                            <a:srgbClr val="000000"/>
                          </a:solidFill>
                          <a:effectLst/>
                          <a:latin typeface="Calibri" panose="020F0502020204030204" pitchFamily="34" charset="0"/>
                        </a:rPr>
                        <a:t>SAINT-JEAN-CAP-FERRAT</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968 750 €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672607007"/>
                  </a:ext>
                </a:extLst>
              </a:tr>
              <a:tr h="186055">
                <a:tc>
                  <a:txBody>
                    <a:bodyPr/>
                    <a:lstStyle/>
                    <a:p>
                      <a:pPr algn="r" rtl="0" fontAlgn="b"/>
                      <a:r>
                        <a:rPr lang="fr-FR" sz="1100" b="0" i="0" u="none" strike="noStrike">
                          <a:solidFill>
                            <a:srgbClr val="000000"/>
                          </a:solidFill>
                          <a:effectLst/>
                          <a:latin typeface="Calibri" panose="020F0502020204030204" pitchFamily="34" charset="0"/>
                        </a:rPr>
                        <a:t>EZE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655 000 €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482149419"/>
                  </a:ext>
                </a:extLst>
              </a:tr>
              <a:tr h="186055">
                <a:tc>
                  <a:txBody>
                    <a:bodyPr/>
                    <a:lstStyle/>
                    <a:p>
                      <a:pPr algn="r" rtl="0" fontAlgn="b"/>
                      <a:r>
                        <a:rPr lang="fr-FR" sz="1100" b="0" i="0" u="none" strike="noStrike">
                          <a:solidFill>
                            <a:srgbClr val="000000"/>
                          </a:solidFill>
                          <a:effectLst/>
                          <a:latin typeface="Calibri" panose="020F0502020204030204" pitchFamily="34" charset="0"/>
                        </a:rPr>
                        <a:t>MOUANS-SARTOUX</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476 898 €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423527119"/>
                  </a:ext>
                </a:extLst>
              </a:tr>
            </a:tbl>
          </a:graphicData>
        </a:graphic>
      </p:graphicFrame>
      <p:graphicFrame>
        <p:nvGraphicFramePr>
          <p:cNvPr id="3" name="Tableau 2">
            <a:extLst>
              <a:ext uri="{FF2B5EF4-FFF2-40B4-BE49-F238E27FC236}">
                <a16:creationId xmlns:a16="http://schemas.microsoft.com/office/drawing/2014/main" id="{2EF4168E-DCF0-22BF-AD61-B61F2A56E69D}"/>
              </a:ext>
            </a:extLst>
          </p:cNvPr>
          <p:cNvGraphicFramePr>
            <a:graphicFrameLocks noGrp="1"/>
          </p:cNvGraphicFramePr>
          <p:nvPr>
            <p:extLst>
              <p:ext uri="{D42A27DB-BD31-4B8C-83A1-F6EECF244321}">
                <p14:modId xmlns:p14="http://schemas.microsoft.com/office/powerpoint/2010/main" val="4178235123"/>
              </p:ext>
            </p:extLst>
          </p:nvPr>
        </p:nvGraphicFramePr>
        <p:xfrm>
          <a:off x="4510111" y="3372212"/>
          <a:ext cx="2725895" cy="1359033"/>
        </p:xfrm>
        <a:graphic>
          <a:graphicData uri="http://schemas.openxmlformats.org/drawingml/2006/table">
            <a:tbl>
              <a:tblPr/>
              <a:tblGrid>
                <a:gridCol w="1161024">
                  <a:extLst>
                    <a:ext uri="{9D8B030D-6E8A-4147-A177-3AD203B41FA5}">
                      <a16:colId xmlns:a16="http://schemas.microsoft.com/office/drawing/2014/main" val="850686037"/>
                    </a:ext>
                  </a:extLst>
                </a:gridCol>
                <a:gridCol w="1046290">
                  <a:extLst>
                    <a:ext uri="{9D8B030D-6E8A-4147-A177-3AD203B41FA5}">
                      <a16:colId xmlns:a16="http://schemas.microsoft.com/office/drawing/2014/main" val="2632829947"/>
                    </a:ext>
                  </a:extLst>
                </a:gridCol>
                <a:gridCol w="518581">
                  <a:extLst>
                    <a:ext uri="{9D8B030D-6E8A-4147-A177-3AD203B41FA5}">
                      <a16:colId xmlns:a16="http://schemas.microsoft.com/office/drawing/2014/main" val="224142025"/>
                    </a:ext>
                  </a:extLst>
                </a:gridCol>
              </a:tblGrid>
              <a:tr h="381000">
                <a:tc gridSpan="3">
                  <a:txBody>
                    <a:bodyPr/>
                    <a:lstStyle/>
                    <a:p>
                      <a:pPr algn="ctr" rtl="0" fontAlgn="b"/>
                      <a:r>
                        <a:rPr lang="fr-FR" sz="1100" b="1" i="0" u="none" strike="noStrike">
                          <a:solidFill>
                            <a:srgbClr val="FFFFFF"/>
                          </a:solidFill>
                          <a:effectLst/>
                          <a:latin typeface="Calibri" panose="020F0502020204030204" pitchFamily="34" charset="0"/>
                        </a:rPr>
                        <a:t>Top 3 des communes du département 13</a:t>
                      </a:r>
                    </a:p>
                  </a:txBody>
                  <a:tcPr marL="4763" marR="4763" marT="4763" marB="0" anchor="b">
                    <a:lnL w="12700" cap="flat" cmpd="sng" algn="ctr">
                      <a:solidFill>
                        <a:srgbClr val="F6D0C6"/>
                      </a:solidFill>
                      <a:prstDash val="solid"/>
                      <a:round/>
                      <a:headEnd type="none" w="med" len="med"/>
                      <a:tailEnd type="none" w="med" len="med"/>
                    </a:lnL>
                    <a:lnR>
                      <a:noFill/>
                    </a:lnR>
                    <a:lnT>
                      <a:noFill/>
                    </a:lnT>
                    <a:lnB w="12700" cap="flat" cmpd="sng" algn="ctr">
                      <a:solidFill>
                        <a:srgbClr val="F6D0C6"/>
                      </a:solidFill>
                      <a:prstDash val="solid"/>
                      <a:round/>
                      <a:headEnd type="none" w="med" len="med"/>
                      <a:tailEnd type="none" w="med" len="med"/>
                    </a:lnB>
                    <a:solidFill>
                      <a:srgbClr val="E0624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34271872"/>
                  </a:ext>
                </a:extLst>
              </a:tr>
              <a:tr h="419868">
                <a:tc>
                  <a:txBody>
                    <a:bodyPr/>
                    <a:lstStyle/>
                    <a:p>
                      <a:pPr algn="ctr" rtl="0" fontAlgn="ctr"/>
                      <a:r>
                        <a:rPr lang="fr-FR" sz="1100" b="0" i="0" u="none" strike="noStrike">
                          <a:solidFill>
                            <a:srgbClr val="C65911"/>
                          </a:solidFill>
                          <a:effectLst/>
                          <a:latin typeface="Calibri" panose="020F0502020204030204" pitchFamily="34" charset="0"/>
                        </a:rPr>
                        <a:t>Commune</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Moyenne de la Valeur fonciere </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rang</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641154924"/>
                  </a:ext>
                </a:extLst>
              </a:tr>
              <a:tr h="186055">
                <a:tc>
                  <a:txBody>
                    <a:bodyPr/>
                    <a:lstStyle/>
                    <a:p>
                      <a:pPr algn="r" rtl="0" fontAlgn="b"/>
                      <a:r>
                        <a:rPr lang="fr-FR" sz="1100" b="0" i="0" u="none" strike="noStrike">
                          <a:solidFill>
                            <a:srgbClr val="000000"/>
                          </a:solidFill>
                          <a:effectLst/>
                          <a:latin typeface="Calibri" panose="020F0502020204030204" pitchFamily="34" charset="0"/>
                        </a:rPr>
                        <a:t>GIGNAC-LA-NERTHE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330 000 €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987982236"/>
                  </a:ext>
                </a:extLst>
              </a:tr>
              <a:tr h="186055">
                <a:tc>
                  <a:txBody>
                    <a:bodyPr/>
                    <a:lstStyle/>
                    <a:p>
                      <a:pPr algn="r" rtl="0" fontAlgn="b"/>
                      <a:r>
                        <a:rPr lang="fr-FR" sz="1100" b="0" i="0" u="none" strike="noStrike">
                          <a:solidFill>
                            <a:srgbClr val="000000"/>
                          </a:solidFill>
                          <a:effectLst/>
                          <a:latin typeface="Calibri" panose="020F0502020204030204" pitchFamily="34" charset="0"/>
                        </a:rPr>
                        <a:t>SAINT SAVOURNIN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314 425 €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123821345"/>
                  </a:ext>
                </a:extLst>
              </a:tr>
              <a:tr h="186055">
                <a:tc>
                  <a:txBody>
                    <a:bodyPr/>
                    <a:lstStyle/>
                    <a:p>
                      <a:pPr algn="r" rtl="0" fontAlgn="b"/>
                      <a:r>
                        <a:rPr lang="fr-FR" sz="1100" b="0" i="0" u="none" strike="noStrike">
                          <a:solidFill>
                            <a:srgbClr val="000000"/>
                          </a:solidFill>
                          <a:effectLst/>
                          <a:latin typeface="Calibri" panose="020F0502020204030204" pitchFamily="34" charset="0"/>
                        </a:rPr>
                        <a:t>CASSIS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313 417 €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623090173"/>
                  </a:ext>
                </a:extLst>
              </a:tr>
            </a:tbl>
          </a:graphicData>
        </a:graphic>
      </p:graphicFrame>
      <p:graphicFrame>
        <p:nvGraphicFramePr>
          <p:cNvPr id="4" name="Tableau 3">
            <a:extLst>
              <a:ext uri="{FF2B5EF4-FFF2-40B4-BE49-F238E27FC236}">
                <a16:creationId xmlns:a16="http://schemas.microsoft.com/office/drawing/2014/main" id="{9503C1A4-90B0-D2CD-74E7-FDF4983F46B3}"/>
              </a:ext>
            </a:extLst>
          </p:cNvPr>
          <p:cNvGraphicFramePr>
            <a:graphicFrameLocks noGrp="1"/>
          </p:cNvGraphicFramePr>
          <p:nvPr>
            <p:extLst>
              <p:ext uri="{D42A27DB-BD31-4B8C-83A1-F6EECF244321}">
                <p14:modId xmlns:p14="http://schemas.microsoft.com/office/powerpoint/2010/main" val="4164117043"/>
              </p:ext>
            </p:extLst>
          </p:nvPr>
        </p:nvGraphicFramePr>
        <p:xfrm>
          <a:off x="7446761" y="3372212"/>
          <a:ext cx="2400300" cy="1331233"/>
        </p:xfrm>
        <a:graphic>
          <a:graphicData uri="http://schemas.openxmlformats.org/drawingml/2006/table">
            <a:tbl>
              <a:tblPr/>
              <a:tblGrid>
                <a:gridCol w="1181100">
                  <a:extLst>
                    <a:ext uri="{9D8B030D-6E8A-4147-A177-3AD203B41FA5}">
                      <a16:colId xmlns:a16="http://schemas.microsoft.com/office/drawing/2014/main" val="620645939"/>
                    </a:ext>
                  </a:extLst>
                </a:gridCol>
                <a:gridCol w="914400">
                  <a:extLst>
                    <a:ext uri="{9D8B030D-6E8A-4147-A177-3AD203B41FA5}">
                      <a16:colId xmlns:a16="http://schemas.microsoft.com/office/drawing/2014/main" val="1125264444"/>
                    </a:ext>
                  </a:extLst>
                </a:gridCol>
                <a:gridCol w="304800">
                  <a:extLst>
                    <a:ext uri="{9D8B030D-6E8A-4147-A177-3AD203B41FA5}">
                      <a16:colId xmlns:a16="http://schemas.microsoft.com/office/drawing/2014/main" val="1555464432"/>
                    </a:ext>
                  </a:extLst>
                </a:gridCol>
              </a:tblGrid>
              <a:tr h="381000">
                <a:tc gridSpan="3">
                  <a:txBody>
                    <a:bodyPr/>
                    <a:lstStyle/>
                    <a:p>
                      <a:pPr algn="ctr" rtl="0" fontAlgn="b"/>
                      <a:r>
                        <a:rPr lang="fr-FR" sz="1100" b="1" i="0" u="none" strike="noStrike">
                          <a:solidFill>
                            <a:srgbClr val="FFFFFF"/>
                          </a:solidFill>
                          <a:effectLst/>
                          <a:latin typeface="Calibri" panose="020F0502020204030204" pitchFamily="34" charset="0"/>
                        </a:rPr>
                        <a:t>Top 3 des communes du </a:t>
                      </a:r>
                      <a:br>
                        <a:rPr lang="fr-FR" sz="1100" b="1" i="0" u="none" strike="noStrike">
                          <a:solidFill>
                            <a:srgbClr val="FFFFFF"/>
                          </a:solidFill>
                          <a:effectLst/>
                          <a:latin typeface="Calibri" panose="020F0502020204030204" pitchFamily="34" charset="0"/>
                        </a:rPr>
                      </a:br>
                      <a:r>
                        <a:rPr lang="fr-FR" sz="1100" b="1" i="0" u="none" strike="noStrike" err="1">
                          <a:solidFill>
                            <a:srgbClr val="FFFFFF"/>
                          </a:solidFill>
                          <a:effectLst/>
                          <a:latin typeface="Calibri" panose="020F0502020204030204" pitchFamily="34" charset="0"/>
                        </a:rPr>
                        <a:t>departement</a:t>
                      </a:r>
                      <a:r>
                        <a:rPr lang="fr-FR" sz="1100" b="1" i="0" u="none" strike="noStrike">
                          <a:solidFill>
                            <a:srgbClr val="FFFFFF"/>
                          </a:solidFill>
                          <a:effectLst/>
                          <a:latin typeface="Calibri" panose="020F0502020204030204" pitchFamily="34" charset="0"/>
                        </a:rPr>
                        <a:t> 33</a:t>
                      </a:r>
                    </a:p>
                  </a:txBody>
                  <a:tcPr marL="4763" marR="4763" marT="4763" marB="0" anchor="b">
                    <a:lnL w="12700" cap="flat" cmpd="sng" algn="ctr">
                      <a:solidFill>
                        <a:srgbClr val="F6D0C6"/>
                      </a:solidFill>
                      <a:prstDash val="solid"/>
                      <a:round/>
                      <a:headEnd type="none" w="med" len="med"/>
                      <a:tailEnd type="none" w="med" len="med"/>
                    </a:lnL>
                    <a:lnR>
                      <a:noFill/>
                    </a:lnR>
                    <a:lnT>
                      <a:noFill/>
                    </a:lnT>
                    <a:lnB w="12700" cap="flat" cmpd="sng" algn="ctr">
                      <a:solidFill>
                        <a:srgbClr val="F6D0C6"/>
                      </a:solidFill>
                      <a:prstDash val="solid"/>
                      <a:round/>
                      <a:headEnd type="none" w="med" len="med"/>
                      <a:tailEnd type="none" w="med" len="med"/>
                    </a:lnB>
                    <a:solidFill>
                      <a:srgbClr val="E0624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723545430"/>
                  </a:ext>
                </a:extLst>
              </a:tr>
              <a:tr h="392068">
                <a:tc>
                  <a:txBody>
                    <a:bodyPr/>
                    <a:lstStyle/>
                    <a:p>
                      <a:pPr algn="ctr" rtl="0" fontAlgn="ctr"/>
                      <a:r>
                        <a:rPr lang="fr-FR" sz="1100" b="0" i="0" u="none" strike="noStrike">
                          <a:solidFill>
                            <a:srgbClr val="C65911"/>
                          </a:solidFill>
                          <a:effectLst/>
                          <a:latin typeface="Calibri" panose="020F0502020204030204" pitchFamily="34" charset="0"/>
                        </a:rPr>
                        <a:t>Commune</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Moyenne de la Valeur </a:t>
                      </a:r>
                      <a:r>
                        <a:rPr lang="fr-FR" sz="1100" b="0" i="0" u="none" strike="noStrike" err="1">
                          <a:solidFill>
                            <a:srgbClr val="C65911"/>
                          </a:solidFill>
                          <a:effectLst/>
                          <a:latin typeface="Calibri" panose="020F0502020204030204" pitchFamily="34" charset="0"/>
                        </a:rPr>
                        <a:t>fonciere</a:t>
                      </a:r>
                      <a:r>
                        <a:rPr lang="fr-FR" sz="1100" b="0" i="0" u="none" strike="noStrike">
                          <a:solidFill>
                            <a:srgbClr val="C65911"/>
                          </a:solidFill>
                          <a:effectLst/>
                          <a:latin typeface="Calibri" panose="020F0502020204030204" pitchFamily="34" charset="0"/>
                        </a:rPr>
                        <a:t> </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rang</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3728155147"/>
                  </a:ext>
                </a:extLst>
              </a:tr>
              <a:tr h="186055">
                <a:tc>
                  <a:txBody>
                    <a:bodyPr/>
                    <a:lstStyle/>
                    <a:p>
                      <a:pPr algn="r" rtl="0" fontAlgn="b"/>
                      <a:r>
                        <a:rPr lang="fr-FR" sz="1100" b="0" i="0" u="none" strike="noStrike">
                          <a:solidFill>
                            <a:srgbClr val="000000"/>
                          </a:solidFill>
                          <a:effectLst/>
                          <a:latin typeface="Calibri" panose="020F0502020204030204" pitchFamily="34" charset="0"/>
                        </a:rPr>
                        <a:t>LEGE-CAP-FERRET</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549 501 €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1730361490"/>
                  </a:ext>
                </a:extLst>
              </a:tr>
              <a:tr h="186055">
                <a:tc>
                  <a:txBody>
                    <a:bodyPr/>
                    <a:lstStyle/>
                    <a:p>
                      <a:pPr algn="r" rtl="0" fontAlgn="b"/>
                      <a:r>
                        <a:rPr lang="fr-FR" sz="1100" b="0" i="0" u="none" strike="noStrike">
                          <a:solidFill>
                            <a:srgbClr val="000000"/>
                          </a:solidFill>
                          <a:effectLst/>
                          <a:latin typeface="Calibri" panose="020F0502020204030204" pitchFamily="34" charset="0"/>
                        </a:rPr>
                        <a:t>VAYRES</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335 000 €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951183735"/>
                  </a:ext>
                </a:extLst>
              </a:tr>
              <a:tr h="186055">
                <a:tc>
                  <a:txBody>
                    <a:bodyPr/>
                    <a:lstStyle/>
                    <a:p>
                      <a:pPr algn="r" rtl="0" fontAlgn="b"/>
                      <a:r>
                        <a:rPr lang="fr-FR" sz="1100" b="0" i="0" u="none" strike="noStrike">
                          <a:solidFill>
                            <a:srgbClr val="000000"/>
                          </a:solidFill>
                          <a:effectLst/>
                          <a:latin typeface="Calibri" panose="020F0502020204030204" pitchFamily="34" charset="0"/>
                        </a:rPr>
                        <a:t>ARCACHON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307 436 €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556732847"/>
                  </a:ext>
                </a:extLst>
              </a:tr>
            </a:tbl>
          </a:graphicData>
        </a:graphic>
      </p:graphicFrame>
      <p:graphicFrame>
        <p:nvGraphicFramePr>
          <p:cNvPr id="5" name="Tableau 4">
            <a:extLst>
              <a:ext uri="{FF2B5EF4-FFF2-40B4-BE49-F238E27FC236}">
                <a16:creationId xmlns:a16="http://schemas.microsoft.com/office/drawing/2014/main" id="{24156612-7850-9834-36F1-8A4634AC5BE1}"/>
              </a:ext>
            </a:extLst>
          </p:cNvPr>
          <p:cNvGraphicFramePr>
            <a:graphicFrameLocks noGrp="1"/>
          </p:cNvGraphicFramePr>
          <p:nvPr>
            <p:extLst>
              <p:ext uri="{D42A27DB-BD31-4B8C-83A1-F6EECF244321}">
                <p14:modId xmlns:p14="http://schemas.microsoft.com/office/powerpoint/2010/main" val="267082026"/>
              </p:ext>
            </p:extLst>
          </p:nvPr>
        </p:nvGraphicFramePr>
        <p:xfrm>
          <a:off x="3142390" y="4884925"/>
          <a:ext cx="2400300" cy="1315720"/>
        </p:xfrm>
        <a:graphic>
          <a:graphicData uri="http://schemas.openxmlformats.org/drawingml/2006/table">
            <a:tbl>
              <a:tblPr/>
              <a:tblGrid>
                <a:gridCol w="1181100">
                  <a:extLst>
                    <a:ext uri="{9D8B030D-6E8A-4147-A177-3AD203B41FA5}">
                      <a16:colId xmlns:a16="http://schemas.microsoft.com/office/drawing/2014/main" val="2709186025"/>
                    </a:ext>
                  </a:extLst>
                </a:gridCol>
                <a:gridCol w="914400">
                  <a:extLst>
                    <a:ext uri="{9D8B030D-6E8A-4147-A177-3AD203B41FA5}">
                      <a16:colId xmlns:a16="http://schemas.microsoft.com/office/drawing/2014/main" val="660088375"/>
                    </a:ext>
                  </a:extLst>
                </a:gridCol>
                <a:gridCol w="304800">
                  <a:extLst>
                    <a:ext uri="{9D8B030D-6E8A-4147-A177-3AD203B41FA5}">
                      <a16:colId xmlns:a16="http://schemas.microsoft.com/office/drawing/2014/main" val="4112625951"/>
                    </a:ext>
                  </a:extLst>
                </a:gridCol>
              </a:tblGrid>
              <a:tr h="390525">
                <a:tc gridSpan="3">
                  <a:txBody>
                    <a:bodyPr/>
                    <a:lstStyle/>
                    <a:p>
                      <a:pPr algn="ctr" rtl="0" fontAlgn="b"/>
                      <a:r>
                        <a:rPr lang="fr-FR" sz="1100" b="1" i="0" u="none" strike="noStrike">
                          <a:solidFill>
                            <a:srgbClr val="FFFFFF"/>
                          </a:solidFill>
                          <a:effectLst/>
                          <a:latin typeface="Calibri" panose="020F0502020204030204" pitchFamily="34" charset="0"/>
                        </a:rPr>
                        <a:t>Top 3 des communes du </a:t>
                      </a:r>
                      <a:br>
                        <a:rPr lang="fr-FR" sz="1100" b="1" i="0" u="none" strike="noStrike">
                          <a:solidFill>
                            <a:srgbClr val="FFFFFF"/>
                          </a:solidFill>
                          <a:effectLst/>
                          <a:latin typeface="Calibri" panose="020F0502020204030204" pitchFamily="34" charset="0"/>
                        </a:rPr>
                      </a:br>
                      <a:r>
                        <a:rPr lang="fr-FR" sz="1100" b="1" i="0" u="none" strike="noStrike" err="1">
                          <a:solidFill>
                            <a:srgbClr val="FFFFFF"/>
                          </a:solidFill>
                          <a:effectLst/>
                          <a:latin typeface="Calibri" panose="020F0502020204030204" pitchFamily="34" charset="0"/>
                        </a:rPr>
                        <a:t>departement</a:t>
                      </a:r>
                      <a:r>
                        <a:rPr lang="fr-FR" sz="1100" b="1" i="0" u="none" strike="noStrike">
                          <a:solidFill>
                            <a:srgbClr val="FFFFFF"/>
                          </a:solidFill>
                          <a:effectLst/>
                          <a:latin typeface="Calibri" panose="020F0502020204030204" pitchFamily="34" charset="0"/>
                        </a:rPr>
                        <a:t> 59</a:t>
                      </a:r>
                    </a:p>
                  </a:txBody>
                  <a:tcPr marL="4763" marR="4763" marT="4763" marB="0" anchor="b">
                    <a:lnL w="12700" cap="flat" cmpd="sng" algn="ctr">
                      <a:solidFill>
                        <a:srgbClr val="F6D0C6"/>
                      </a:solidFill>
                      <a:prstDash val="solid"/>
                      <a:round/>
                      <a:headEnd type="none" w="med" len="med"/>
                      <a:tailEnd type="none" w="med" len="med"/>
                    </a:lnL>
                    <a:lnR>
                      <a:noFill/>
                    </a:lnR>
                    <a:lnT>
                      <a:noFill/>
                    </a:lnT>
                    <a:lnB w="12700" cap="flat" cmpd="sng" algn="ctr">
                      <a:solidFill>
                        <a:srgbClr val="F6D0C6"/>
                      </a:solidFill>
                      <a:prstDash val="solid"/>
                      <a:round/>
                      <a:headEnd type="none" w="med" len="med"/>
                      <a:tailEnd type="none" w="med" len="med"/>
                    </a:lnB>
                    <a:solidFill>
                      <a:srgbClr val="E0624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577346383"/>
                  </a:ext>
                </a:extLst>
              </a:tr>
              <a:tr h="367030">
                <a:tc>
                  <a:txBody>
                    <a:bodyPr/>
                    <a:lstStyle/>
                    <a:p>
                      <a:pPr algn="ctr" rtl="0" fontAlgn="ctr"/>
                      <a:r>
                        <a:rPr lang="fr-FR" sz="1100" b="0" i="0" u="none" strike="noStrike">
                          <a:solidFill>
                            <a:srgbClr val="C65911"/>
                          </a:solidFill>
                          <a:effectLst/>
                          <a:latin typeface="Calibri" panose="020F0502020204030204" pitchFamily="34" charset="0"/>
                        </a:rPr>
                        <a:t>Commune</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Moyenne de la Valeur fonciere </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rang</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3095555557"/>
                  </a:ext>
                </a:extLst>
              </a:tr>
              <a:tr h="186055">
                <a:tc>
                  <a:txBody>
                    <a:bodyPr/>
                    <a:lstStyle/>
                    <a:p>
                      <a:pPr algn="r" rtl="0" fontAlgn="b"/>
                      <a:r>
                        <a:rPr lang="fr-FR" sz="1100" b="0" i="0" u="none" strike="noStrike">
                          <a:solidFill>
                            <a:srgbClr val="000000"/>
                          </a:solidFill>
                          <a:effectLst/>
                          <a:latin typeface="Calibri" panose="020F0502020204030204" pitchFamily="34" charset="0"/>
                        </a:rPr>
                        <a:t>BERSEE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433 202 €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3747447502"/>
                  </a:ext>
                </a:extLst>
              </a:tr>
              <a:tr h="186055">
                <a:tc>
                  <a:txBody>
                    <a:bodyPr/>
                    <a:lstStyle/>
                    <a:p>
                      <a:pPr algn="r" rtl="0" fontAlgn="b"/>
                      <a:r>
                        <a:rPr lang="fr-FR" sz="1100" b="0" i="0" u="none" strike="noStrike">
                          <a:solidFill>
                            <a:srgbClr val="000000"/>
                          </a:solidFill>
                          <a:effectLst/>
                          <a:latin typeface="Calibri" panose="020F0502020204030204" pitchFamily="34" charset="0"/>
                        </a:rPr>
                        <a:t>CYSOING</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408 550 €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1459673343"/>
                  </a:ext>
                </a:extLst>
              </a:tr>
              <a:tr h="186055">
                <a:tc>
                  <a:txBody>
                    <a:bodyPr/>
                    <a:lstStyle/>
                    <a:p>
                      <a:pPr algn="r" rtl="0" fontAlgn="b"/>
                      <a:r>
                        <a:rPr lang="fr-FR" sz="1100" b="0" i="0" u="none" strike="noStrike">
                          <a:solidFill>
                            <a:srgbClr val="000000"/>
                          </a:solidFill>
                          <a:effectLst/>
                          <a:latin typeface="Calibri" panose="020F0502020204030204" pitchFamily="34" charset="0"/>
                        </a:rPr>
                        <a:t>HALLUIN</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322 250 €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528771981"/>
                  </a:ext>
                </a:extLst>
              </a:tr>
            </a:tbl>
          </a:graphicData>
        </a:graphic>
      </p:graphicFrame>
      <p:graphicFrame>
        <p:nvGraphicFramePr>
          <p:cNvPr id="6" name="Tableau 5">
            <a:extLst>
              <a:ext uri="{FF2B5EF4-FFF2-40B4-BE49-F238E27FC236}">
                <a16:creationId xmlns:a16="http://schemas.microsoft.com/office/drawing/2014/main" id="{133BC192-978F-B07F-F8C8-A582019D16B4}"/>
              </a:ext>
            </a:extLst>
          </p:cNvPr>
          <p:cNvGraphicFramePr>
            <a:graphicFrameLocks noGrp="1"/>
          </p:cNvGraphicFramePr>
          <p:nvPr>
            <p:extLst>
              <p:ext uri="{D42A27DB-BD31-4B8C-83A1-F6EECF244321}">
                <p14:modId xmlns:p14="http://schemas.microsoft.com/office/powerpoint/2010/main" val="3739473094"/>
              </p:ext>
            </p:extLst>
          </p:nvPr>
        </p:nvGraphicFramePr>
        <p:xfrm>
          <a:off x="5936991" y="4799200"/>
          <a:ext cx="2781300" cy="1487170"/>
        </p:xfrm>
        <a:graphic>
          <a:graphicData uri="http://schemas.openxmlformats.org/drawingml/2006/table">
            <a:tbl>
              <a:tblPr/>
              <a:tblGrid>
                <a:gridCol w="1219200">
                  <a:extLst>
                    <a:ext uri="{9D8B030D-6E8A-4147-A177-3AD203B41FA5}">
                      <a16:colId xmlns:a16="http://schemas.microsoft.com/office/drawing/2014/main" val="1197242379"/>
                    </a:ext>
                  </a:extLst>
                </a:gridCol>
                <a:gridCol w="800100">
                  <a:extLst>
                    <a:ext uri="{9D8B030D-6E8A-4147-A177-3AD203B41FA5}">
                      <a16:colId xmlns:a16="http://schemas.microsoft.com/office/drawing/2014/main" val="681089904"/>
                    </a:ext>
                  </a:extLst>
                </a:gridCol>
                <a:gridCol w="762000">
                  <a:extLst>
                    <a:ext uri="{9D8B030D-6E8A-4147-A177-3AD203B41FA5}">
                      <a16:colId xmlns:a16="http://schemas.microsoft.com/office/drawing/2014/main" val="3020247803"/>
                    </a:ext>
                  </a:extLst>
                </a:gridCol>
              </a:tblGrid>
              <a:tr h="381000">
                <a:tc gridSpan="3">
                  <a:txBody>
                    <a:bodyPr/>
                    <a:lstStyle/>
                    <a:p>
                      <a:pPr algn="ctr" rtl="0" fontAlgn="b"/>
                      <a:r>
                        <a:rPr lang="fr-FR" sz="1100" b="1" i="0" u="none" strike="noStrike">
                          <a:solidFill>
                            <a:srgbClr val="FFFFFF"/>
                          </a:solidFill>
                          <a:effectLst/>
                          <a:latin typeface="Calibri" panose="020F0502020204030204" pitchFamily="34" charset="0"/>
                        </a:rPr>
                        <a:t>Top 3 des communes du </a:t>
                      </a:r>
                      <a:br>
                        <a:rPr lang="fr-FR" sz="1100" b="1" i="0" u="none" strike="noStrike">
                          <a:solidFill>
                            <a:srgbClr val="FFFFFF"/>
                          </a:solidFill>
                          <a:effectLst/>
                          <a:latin typeface="Calibri" panose="020F0502020204030204" pitchFamily="34" charset="0"/>
                        </a:rPr>
                      </a:br>
                      <a:r>
                        <a:rPr lang="fr-FR" sz="1100" b="1" i="0" u="none" strike="noStrike" err="1">
                          <a:solidFill>
                            <a:srgbClr val="FFFFFF"/>
                          </a:solidFill>
                          <a:effectLst/>
                          <a:latin typeface="Calibri" panose="020F0502020204030204" pitchFamily="34" charset="0"/>
                        </a:rPr>
                        <a:t>departement</a:t>
                      </a:r>
                      <a:r>
                        <a:rPr lang="fr-FR" sz="1100" b="1" i="0" u="none" strike="noStrike">
                          <a:solidFill>
                            <a:srgbClr val="FFFFFF"/>
                          </a:solidFill>
                          <a:effectLst/>
                          <a:latin typeface="Calibri" panose="020F0502020204030204" pitchFamily="34" charset="0"/>
                        </a:rPr>
                        <a:t> 69</a:t>
                      </a:r>
                    </a:p>
                  </a:txBody>
                  <a:tcPr marL="4763" marR="4763" marT="4763" marB="0" anchor="b">
                    <a:lnL w="12700" cap="flat" cmpd="sng" algn="ctr">
                      <a:solidFill>
                        <a:srgbClr val="F6D0C6"/>
                      </a:solidFill>
                      <a:prstDash val="solid"/>
                      <a:round/>
                      <a:headEnd type="none" w="med" len="med"/>
                      <a:tailEnd type="none" w="med" len="med"/>
                    </a:lnL>
                    <a:lnR>
                      <a:noFill/>
                    </a:lnR>
                    <a:lnT>
                      <a:noFill/>
                    </a:lnT>
                    <a:lnB w="12700" cap="flat" cmpd="sng" algn="ctr">
                      <a:solidFill>
                        <a:srgbClr val="F6D0C6"/>
                      </a:solidFill>
                      <a:prstDash val="solid"/>
                      <a:round/>
                      <a:headEnd type="none" w="med" len="med"/>
                      <a:tailEnd type="none" w="med" len="med"/>
                    </a:lnB>
                    <a:solidFill>
                      <a:srgbClr val="E0624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872756415"/>
                  </a:ext>
                </a:extLst>
              </a:tr>
              <a:tr h="548005">
                <a:tc>
                  <a:txBody>
                    <a:bodyPr/>
                    <a:lstStyle/>
                    <a:p>
                      <a:pPr algn="ctr" rtl="0" fontAlgn="ctr"/>
                      <a:r>
                        <a:rPr lang="fr-FR" sz="1100" b="0" i="0" u="none" strike="noStrike">
                          <a:solidFill>
                            <a:srgbClr val="C65911"/>
                          </a:solidFill>
                          <a:effectLst/>
                          <a:latin typeface="Calibri" panose="020F0502020204030204" pitchFamily="34" charset="0"/>
                        </a:rPr>
                        <a:t>Commune</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Moyenne de la Valeur fonciere </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tc>
                  <a:txBody>
                    <a:bodyPr/>
                    <a:lstStyle/>
                    <a:p>
                      <a:pPr algn="ctr" rtl="0" fontAlgn="ctr"/>
                      <a:r>
                        <a:rPr lang="fr-FR" sz="1100" b="0" i="0" u="none" strike="noStrike">
                          <a:solidFill>
                            <a:srgbClr val="C65911"/>
                          </a:solidFill>
                          <a:effectLst/>
                          <a:latin typeface="Calibri" panose="020F0502020204030204" pitchFamily="34" charset="0"/>
                        </a:rPr>
                        <a:t>rang</a:t>
                      </a:r>
                    </a:p>
                  </a:txBody>
                  <a:tcPr marL="4763" marR="4763" marT="4763" marB="0" anchor="ctr">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solidFill>
                      <a:srgbClr val="FAE7E2"/>
                    </a:solidFill>
                  </a:tcPr>
                </a:tc>
                <a:extLst>
                  <a:ext uri="{0D108BD9-81ED-4DB2-BD59-A6C34878D82A}">
                    <a16:rowId xmlns:a16="http://schemas.microsoft.com/office/drawing/2014/main" val="2651081740"/>
                  </a:ext>
                </a:extLst>
              </a:tr>
              <a:tr h="186055">
                <a:tc>
                  <a:txBody>
                    <a:bodyPr/>
                    <a:lstStyle/>
                    <a:p>
                      <a:pPr algn="r" rtl="0" fontAlgn="b"/>
                      <a:r>
                        <a:rPr lang="fr-FR" sz="1100" b="0" i="0" u="none" strike="noStrike">
                          <a:solidFill>
                            <a:srgbClr val="000000"/>
                          </a:solidFill>
                          <a:effectLst/>
                          <a:latin typeface="Calibri" panose="020F0502020204030204" pitchFamily="34" charset="0"/>
                        </a:rPr>
                        <a:t>VILLE SUR JARNIOUX</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485 300 €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1</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1983019321"/>
                  </a:ext>
                </a:extLst>
              </a:tr>
              <a:tr h="186055">
                <a:tc>
                  <a:txBody>
                    <a:bodyPr/>
                    <a:lstStyle/>
                    <a:p>
                      <a:pPr algn="r" rtl="0" fontAlgn="b"/>
                      <a:r>
                        <a:rPr lang="fr-FR" sz="1100" b="0" i="0" u="none" strike="noStrike">
                          <a:solidFill>
                            <a:srgbClr val="000000"/>
                          </a:solidFill>
                          <a:effectLst/>
                          <a:latin typeface="Calibri" panose="020F0502020204030204" pitchFamily="34" charset="0"/>
                        </a:rPr>
                        <a:t>LYON 2EME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460 913 €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2</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2608942001"/>
                  </a:ext>
                </a:extLst>
              </a:tr>
              <a:tr h="186055">
                <a:tc>
                  <a:txBody>
                    <a:bodyPr/>
                    <a:lstStyle/>
                    <a:p>
                      <a:pPr algn="r" rtl="0" fontAlgn="b"/>
                      <a:r>
                        <a:rPr lang="fr-FR" sz="1100" b="0" i="0" u="none" strike="noStrike">
                          <a:solidFill>
                            <a:srgbClr val="000000"/>
                          </a:solidFill>
                          <a:effectLst/>
                          <a:latin typeface="Calibri" panose="020F0502020204030204" pitchFamily="34" charset="0"/>
                        </a:rPr>
                        <a:t>LYON 6EME</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426 968 €</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tc>
                  <a:txBody>
                    <a:bodyPr/>
                    <a:lstStyle/>
                    <a:p>
                      <a:pPr algn="r" rtl="0" fontAlgn="b"/>
                      <a:r>
                        <a:rPr lang="fr-FR" sz="1100" b="0" i="0" u="none" strike="noStrike">
                          <a:solidFill>
                            <a:srgbClr val="000000"/>
                          </a:solidFill>
                          <a:effectLst/>
                          <a:latin typeface="Calibri" panose="020F0502020204030204" pitchFamily="34" charset="0"/>
                        </a:rPr>
                        <a:t>3</a:t>
                      </a:r>
                    </a:p>
                  </a:txBody>
                  <a:tcPr marL="4763" marR="4763" marT="4763" marB="0" anchor="b">
                    <a:lnL w="12700" cap="flat" cmpd="sng" algn="ctr">
                      <a:solidFill>
                        <a:srgbClr val="F6D0C6"/>
                      </a:solidFill>
                      <a:prstDash val="solid"/>
                      <a:round/>
                      <a:headEnd type="none" w="med" len="med"/>
                      <a:tailEnd type="none" w="med" len="med"/>
                    </a:lnL>
                    <a:lnR w="12700" cap="flat" cmpd="sng" algn="ctr">
                      <a:solidFill>
                        <a:srgbClr val="F6D0C6"/>
                      </a:solidFill>
                      <a:prstDash val="solid"/>
                      <a:round/>
                      <a:headEnd type="none" w="med" len="med"/>
                      <a:tailEnd type="none" w="med" len="med"/>
                    </a:lnR>
                    <a:lnT w="12700" cap="flat" cmpd="sng" algn="ctr">
                      <a:solidFill>
                        <a:srgbClr val="F6D0C6"/>
                      </a:solidFill>
                      <a:prstDash val="solid"/>
                      <a:round/>
                      <a:headEnd type="none" w="med" len="med"/>
                      <a:tailEnd type="none" w="med" len="med"/>
                    </a:lnT>
                    <a:lnB w="12700" cap="flat" cmpd="sng" algn="ctr">
                      <a:solidFill>
                        <a:srgbClr val="F6D0C6"/>
                      </a:solidFill>
                      <a:prstDash val="solid"/>
                      <a:round/>
                      <a:headEnd type="none" w="med" len="med"/>
                      <a:tailEnd type="none" w="med" len="med"/>
                    </a:lnB>
                  </a:tcPr>
                </a:tc>
                <a:extLst>
                  <a:ext uri="{0D108BD9-81ED-4DB2-BD59-A6C34878D82A}">
                    <a16:rowId xmlns:a16="http://schemas.microsoft.com/office/drawing/2014/main" val="4289880489"/>
                  </a:ext>
                </a:extLst>
              </a:tr>
            </a:tbl>
          </a:graphicData>
        </a:graphic>
      </p:graphicFrame>
    </p:spTree>
    <p:extLst>
      <p:ext uri="{BB962C8B-B14F-4D97-AF65-F5344CB8AC3E}">
        <p14:creationId xmlns:p14="http://schemas.microsoft.com/office/powerpoint/2010/main" val="7160295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2343</TotalTime>
  <Words>737</Words>
  <Application>Microsoft Office PowerPoint</Application>
  <PresentationFormat>Grand écran</PresentationFormat>
  <Paragraphs>245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Courier New</vt:lpstr>
      <vt:lpstr>Wingdings</vt:lpstr>
      <vt:lpstr>Thème Office</vt:lpstr>
      <vt:lpstr>Présentation PowerPoint</vt:lpstr>
      <vt:lpstr>Introduction</vt:lpstr>
      <vt:lpstr> Choix des données</vt:lpstr>
      <vt:lpstr>Modèle conceptuel des données</vt:lpstr>
      <vt:lpstr>le schéma relationnel normalisé</vt:lpstr>
      <vt:lpstr>Création de la base de données</vt:lpstr>
      <vt:lpstr>Analyses descriptives </vt:lpstr>
      <vt:lpstr>Modèle</vt:lpstr>
      <vt:lpstr>Modèle</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Linda Patin</dc:creator>
  <cp:lastModifiedBy>Linda Patin</cp:lastModifiedBy>
  <cp:revision>40</cp:revision>
  <dcterms:created xsi:type="dcterms:W3CDTF">2022-05-09T13:04:41Z</dcterms:created>
  <dcterms:modified xsi:type="dcterms:W3CDTF">2023-02-01T14:25:48Z</dcterms:modified>
</cp:coreProperties>
</file>