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3" r:id="rId3"/>
  </p:sldMasterIdLst>
  <p:notesMasterIdLst>
    <p:notesMasterId r:id="rId16"/>
  </p:notesMasterIdLst>
  <p:sldIdLst>
    <p:sldId id="274" r:id="rId4"/>
    <p:sldId id="318" r:id="rId5"/>
    <p:sldId id="313" r:id="rId6"/>
    <p:sldId id="305" r:id="rId7"/>
    <p:sldId id="312" r:id="rId8"/>
    <p:sldId id="316" r:id="rId9"/>
    <p:sldId id="319" r:id="rId10"/>
    <p:sldId id="320" r:id="rId11"/>
    <p:sldId id="321" r:id="rId12"/>
    <p:sldId id="314" r:id="rId13"/>
    <p:sldId id="315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6"/>
    <a:srgbClr val="68217A"/>
    <a:srgbClr val="F25022"/>
    <a:srgbClr val="EC863B"/>
    <a:srgbClr val="50505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87035" autoAdjust="0"/>
  </p:normalViewPr>
  <p:slideViewPr>
    <p:cSldViewPr snapToGrid="0">
      <p:cViewPr varScale="1">
        <p:scale>
          <a:sx n="61" d="100"/>
          <a:sy n="61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27FF0-E316-4D9B-B341-BCE0B25C6422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6EE23-7F29-400D-9D5D-5E5EDFB5D5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938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6EE23-7F29-400D-9D5D-5E5EDFB5D50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664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6EE23-7F29-400D-9D5D-5E5EDFB5D50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040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aseline="0" dirty="0" smtClean="0"/>
              <a:t>Branch is when you make an exact copy of the codebase to work on. From a high level, you normally have two branches.  </a:t>
            </a:r>
            <a:r>
              <a:rPr lang="en-NZ" dirty="0" smtClean="0"/>
              <a:t>In </a:t>
            </a:r>
            <a:r>
              <a:rPr lang="en-NZ" dirty="0" smtClean="0"/>
              <a:t>your </a:t>
            </a:r>
            <a:r>
              <a:rPr lang="en-NZ" dirty="0" err="1" smtClean="0"/>
              <a:t>Github</a:t>
            </a:r>
            <a:r>
              <a:rPr lang="en-NZ" baseline="0" dirty="0" smtClean="0"/>
              <a:t> repository, its good practice to need to keep your master branch clean  - so If you want to fix a bug or add a feature, you create a branch for it</a:t>
            </a:r>
            <a:r>
              <a:rPr lang="en-NZ" baseline="0" dirty="0" smtClean="0"/>
              <a:t>.. So if you branched from master, and call that branch develop (</a:t>
            </a:r>
            <a:r>
              <a:rPr lang="en-NZ" baseline="0" dirty="0" err="1" smtClean="0"/>
              <a:t>lik</a:t>
            </a:r>
            <a:r>
              <a:rPr lang="en-NZ" baseline="0" dirty="0" smtClean="0"/>
              <a:t> the diagram) develop would be a copy of the master at that point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6EE23-7F29-400D-9D5D-5E5EDFB5D509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58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B4B-DC16-4B76-B84D-FF8AA148EB49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021-06CF-40DF-A264-F5E2B3871621}" type="slidenum">
              <a:rPr lang="en-NZ" smtClean="0"/>
              <a:t>‹#›</a:t>
            </a:fld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" y="5951040"/>
            <a:ext cx="2465614" cy="906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5C2D91"/>
              </a:clrFrom>
              <a:clrTo>
                <a:srgbClr val="5C2D9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044" y="6015938"/>
            <a:ext cx="1611086" cy="7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B4B-DC16-4B76-B84D-FF8AA148EB49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021-06CF-40DF-A264-F5E2B38716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371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B4B-DC16-4B76-B84D-FF8AA148EB49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021-06CF-40DF-A264-F5E2B38716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8871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62269" y="474236"/>
            <a:ext cx="1775509" cy="380393"/>
          </a:xfrm>
          <a:prstGeom prst="rect">
            <a:avLst/>
          </a:prstGeom>
        </p:spPr>
      </p:pic>
      <p:pic>
        <p:nvPicPr>
          <p:cNvPr id="6" name="TechEd 2014 logo whit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25" y="440042"/>
            <a:ext cx="2907036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37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1008"/>
            <a:ext cx="12191999" cy="6855984"/>
          </a:xfrm>
          <a:prstGeom prst="rect">
            <a:avLst/>
          </a:prstGeom>
        </p:spPr>
      </p:pic>
      <p:sp>
        <p:nvSpPr>
          <p:cNvPr id="14" name="Dark gradation bottom"/>
          <p:cNvSpPr/>
          <p:nvPr userDrawn="1"/>
        </p:nvSpPr>
        <p:spPr bwMode="gray">
          <a:xfrm flipV="1">
            <a:off x="0" y="-3"/>
            <a:ext cx="12202081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73000"/>
                </a:srgbClr>
              </a:gs>
              <a:gs pos="40000">
                <a:srgbClr val="000000">
                  <a:alpha val="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Dark gradation top"/>
          <p:cNvSpPr/>
          <p:nvPr userDrawn="1"/>
        </p:nvSpPr>
        <p:spPr bwMode="gray">
          <a:xfrm>
            <a:off x="0" y="-1007"/>
            <a:ext cx="12202080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40000">
                <a:srgbClr val="000000">
                  <a:alpha val="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269239" y="2084172"/>
            <a:ext cx="6274974" cy="3586208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7683" y="2084171"/>
            <a:ext cx="6276530" cy="2062069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z="5882" spc="-98" baseline="0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239" y="4146242"/>
            <a:ext cx="6274974" cy="1524136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pic>
        <p:nvPicPr>
          <p:cNvPr id="11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2" name="TechEd 2014 logo white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8" y="440042"/>
            <a:ext cx="2907036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1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806776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1" name="TechEd 2014 logo whit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788" y="440042"/>
            <a:ext cx="2907036" cy="1257969"/>
          </a:xfrm>
          <a:prstGeom prst="rect">
            <a:avLst/>
          </a:prstGeom>
        </p:spPr>
      </p:pic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9239" y="2084172"/>
            <a:ext cx="8067823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067761" cy="1793090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8067762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0" name="TechEd 2014 logo whit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788" y="440042"/>
            <a:ext cx="2907036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3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8067761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8067822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3877277"/>
            <a:ext cx="8067813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TechEd 2014 logo whit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880125" y="440042"/>
            <a:ext cx="2907036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8067761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8067822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pic>
        <p:nvPicPr>
          <p:cNvPr id="5" name="TechEd 2014 logo whit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880125" y="440042"/>
            <a:ext cx="2907036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6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87586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4" name="TechEd 2014 logo whit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880125" y="440042"/>
            <a:ext cx="2907036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57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87586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4" name="TechEd 2014 logo whit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880125" y="440042"/>
            <a:ext cx="2907036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80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B4B-DC16-4B76-B84D-FF8AA148EB49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021-06CF-40DF-A264-F5E2B38716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8092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4828">
                      <a:srgbClr val="FFFFFF"/>
                    </a:gs>
                    <a:gs pos="59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4" name="TechEd 2014 logo whit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880125" y="440042"/>
            <a:ext cx="2907036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65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4" name="TechEd 2014 logo whit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880125" y="440042"/>
            <a:ext cx="2907036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94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6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82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6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9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65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Tx/>
              <a:buBlip>
                <a:blip r:embed="rId2"/>
              </a:buBlip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Tx/>
              <a:buBlip>
                <a:blip r:embed="rId2"/>
              </a:buBlip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5582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Tx/>
              <a:buBlip>
                <a:blip r:embed="rId2"/>
              </a:buBlip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Tx/>
              <a:buBlip>
                <a:blip r:embed="rId2"/>
              </a:buBlip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903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B4B-DC16-4B76-B84D-FF8AA148EB49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021-06CF-40DF-A264-F5E2B38716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1846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01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37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72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 smtClean="0"/>
              <a:t>“Sample quote goes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71018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 smtClean="0"/>
              <a:t>“	Add a quote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Author’s Name</a:t>
            </a:r>
          </a:p>
          <a:p>
            <a:pPr lvl="0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70117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78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793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451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80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B4B-DC16-4B76-B84D-FF8AA148EB49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021-06CF-40DF-A264-F5E2B38716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75489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854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68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82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white">
          <a:xfrm>
            <a:off x="0" y="0"/>
            <a:ext cx="12191377" cy="685862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9E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rgbClr val="008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spc="147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707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0 L 1.00728 0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9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6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3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40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47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/>
      <p:bldP spid="17" grpId="2"/>
    </p:bld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_Option 1 - Prefer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2" y="6123275"/>
            <a:ext cx="1231945" cy="2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5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69303" y="291068"/>
            <a:ext cx="6275219" cy="53413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Org Name (update on Slide Master)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2" y="6123275"/>
            <a:ext cx="1231945" cy="2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7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_Option 3 - Org I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10846989" y="470410"/>
            <a:ext cx="896425" cy="896552"/>
          </a:xfrm>
          <a:prstGeom prst="rect">
            <a:avLst/>
          </a:prstGeom>
          <a:solidFill>
            <a:srgbClr val="B4009E"/>
          </a:solidFill>
        </p:spPr>
        <p:txBody>
          <a:bodyPr vert="horz" wrap="square" lIns="89642" tIns="62750" rIns="89642" bIns="89642" rtlCol="0">
            <a:noAutofit/>
          </a:bodyPr>
          <a:lstStyle/>
          <a:p>
            <a:pPr defTabSz="914367">
              <a:lnSpc>
                <a:spcPct val="90000"/>
              </a:lnSpc>
              <a:buSzPct val="90000"/>
              <a:buFont typeface="Arial" pitchFamily="34" charset="0"/>
              <a:buNone/>
              <a:defRPr/>
            </a:pPr>
            <a:r>
              <a:rPr lang="en-US" sz="1765" dirty="0" smtClean="0">
                <a:gradFill>
                  <a:gsLst>
                    <a:gs pos="18687">
                      <a:srgbClr val="FFFFFF"/>
                    </a:gs>
                    <a:gs pos="37000">
                      <a:srgbClr val="FFFFFF"/>
                    </a:gs>
                  </a:gsLst>
                  <a:lin ang="5400000" scaled="0"/>
                </a:gradFill>
              </a:rPr>
              <a:t>Org tile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2" y="6123275"/>
            <a:ext cx="1231945" cy="2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0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8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1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24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B4B-DC16-4B76-B84D-FF8AA148EB49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021-06CF-40DF-A264-F5E2B38716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3285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25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4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79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77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81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99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41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2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418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B4B-DC16-4B76-B84D-FF8AA148EB49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021-06CF-40DF-A264-F5E2B38716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78233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306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82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597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5636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7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90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B4B-DC16-4B76-B84D-FF8AA148EB49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021-06CF-40DF-A264-F5E2B38716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69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B4B-DC16-4B76-B84D-FF8AA148EB49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021-06CF-40DF-A264-F5E2B38716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59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B4B-DC16-4B76-B84D-FF8AA148EB49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021-06CF-40DF-A264-F5E2B38716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927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image" Target="../media/image4.png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EB4B-DC16-4B76-B84D-FF8AA148EB49}" type="datetimeFigureOut">
              <a:rPr lang="en-NZ" smtClean="0"/>
              <a:t>19/11/2015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C021-06CF-40DF-A264-F5E2B38716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34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02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35"/>
        </a:buBlip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35"/>
        </a:buBlip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35"/>
        </a:buBlip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35"/>
        </a:buBlip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Tx/>
        <a:buBlip>
          <a:blip r:embed="rId35"/>
        </a:buBlip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1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srille.com/img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967" y="3722072"/>
            <a:ext cx="2706262" cy="224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660380" y="2179765"/>
            <a:ext cx="9548849" cy="141167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600" b="1" i="0" u="none" strike="noStrike" kern="1200" cap="none" spc="-100" normalizeH="0" baseline="0" noProof="0" dirty="0" smtClean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Setting</a:t>
            </a:r>
            <a:r>
              <a:rPr kumimoji="0" lang="en-NZ" sz="6600" b="1" i="0" u="none" strike="noStrike" kern="1200" cap="none" spc="-100" normalizeH="0" noProof="0" dirty="0" smtClean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 up Git using GitHub</a:t>
            </a:r>
            <a:endParaRPr kumimoji="0" lang="en-NZ" sz="6600" b="1" i="0" u="none" strike="noStrike" kern="1200" cap="none" spc="-100" normalizeH="0" baseline="0" noProof="0" dirty="0">
              <a:ln w="3175"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60380" y="3458889"/>
            <a:ext cx="6273418" cy="102194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4"/>
              </a:buBlip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4"/>
              </a:buBlip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4"/>
              </a:buBlip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4"/>
              </a:buBlip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4"/>
              </a:buBlip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2745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Microsoft Student Accelerator</a:t>
            </a:r>
            <a:endParaRPr kumimoji="0" lang="en-US" sz="2745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2745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Microsoft NZ</a:t>
            </a:r>
            <a:endParaRPr kumimoji="0" lang="en-US" sz="2745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0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3294"/>
          </a:xfrm>
        </p:spPr>
        <p:txBody>
          <a:bodyPr/>
          <a:lstStyle/>
          <a:p>
            <a:r>
              <a:rPr lang="en-NZ" dirty="0" smtClean="0"/>
              <a:t>Create a new repository </a:t>
            </a:r>
          </a:p>
          <a:p>
            <a:r>
              <a:rPr lang="en-NZ" dirty="0" smtClean="0"/>
              <a:t>Add files to repo</a:t>
            </a:r>
          </a:p>
          <a:p>
            <a:r>
              <a:rPr lang="en-NZ" dirty="0" smtClean="0"/>
              <a:t>Commit / Sync / Undo</a:t>
            </a:r>
          </a:p>
          <a:p>
            <a:r>
              <a:rPr lang="en-NZ" dirty="0" smtClean="0"/>
              <a:t>Conflicts</a:t>
            </a:r>
          </a:p>
          <a:p>
            <a:r>
              <a:rPr lang="en-NZ" dirty="0" smtClean="0"/>
              <a:t>Branch + Pull Request</a:t>
            </a:r>
          </a:p>
          <a:p>
            <a:endParaRPr lang="en-NZ" u="sng" dirty="0" smtClean="0"/>
          </a:p>
          <a:p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371" y="1825625"/>
            <a:ext cx="2716671" cy="35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GitHub Help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9549"/>
          </a:xfrm>
        </p:spPr>
        <p:txBody>
          <a:bodyPr>
            <a:normAutofit/>
          </a:bodyPr>
          <a:lstStyle/>
          <a:p>
            <a:r>
              <a:rPr lang="en-NZ" dirty="0"/>
              <a:t>Visual Studio Extension Help </a:t>
            </a:r>
          </a:p>
          <a:p>
            <a:pPr lvl="1"/>
            <a:r>
              <a:rPr lang="en-NZ" u="sng" dirty="0"/>
              <a:t>https://visualstudio.github.com/help.html</a:t>
            </a:r>
            <a:br>
              <a:rPr lang="en-NZ" u="sng" dirty="0"/>
            </a:br>
            <a:endParaRPr lang="en-NZ" dirty="0" smtClean="0"/>
          </a:p>
          <a:p>
            <a:r>
              <a:rPr lang="en-NZ" dirty="0" smtClean="0"/>
              <a:t>Command Line Interface (CLI)</a:t>
            </a:r>
            <a:endParaRPr lang="en-NZ" dirty="0"/>
          </a:p>
          <a:p>
            <a:pPr lvl="1"/>
            <a:r>
              <a:rPr lang="en-NZ" u="sng" dirty="0" smtClean="0"/>
              <a:t>https</a:t>
            </a:r>
            <a:r>
              <a:rPr lang="en-NZ" u="sng" dirty="0"/>
              <a:t>://try.github.io/</a:t>
            </a:r>
          </a:p>
          <a:p>
            <a:pPr lvl="1"/>
            <a:r>
              <a:rPr lang="en-NZ" u="sng" dirty="0" smtClean="0"/>
              <a:t>https</a:t>
            </a:r>
            <a:r>
              <a:rPr lang="en-NZ" u="sng" dirty="0"/>
              <a:t>://</a:t>
            </a:r>
            <a:r>
              <a:rPr lang="en-NZ" u="sng" dirty="0" smtClean="0"/>
              <a:t>training.github.com/kit/courses/github-for-developers.html</a:t>
            </a:r>
            <a:r>
              <a:rPr lang="en-NZ" u="sng" dirty="0"/>
              <a:t/>
            </a:r>
            <a:br>
              <a:rPr lang="en-NZ" u="sng" dirty="0"/>
            </a:br>
            <a:endParaRPr lang="en-NZ" u="sng" dirty="0" smtClean="0"/>
          </a:p>
          <a:p>
            <a:r>
              <a:rPr lang="en-NZ" dirty="0" smtClean="0"/>
              <a:t>GitHub Desktop App (GUI)</a:t>
            </a:r>
          </a:p>
          <a:p>
            <a:pPr lvl="1"/>
            <a:r>
              <a:rPr lang="en-NZ" u="sng" dirty="0" smtClean="0"/>
              <a:t>https</a:t>
            </a:r>
            <a:r>
              <a:rPr lang="en-NZ" u="sng" dirty="0"/>
              <a:t>://</a:t>
            </a:r>
            <a:r>
              <a:rPr lang="en-NZ" u="sng" dirty="0" smtClean="0"/>
              <a:t>training.github.com/kit/courses/github-for-everyone.html</a:t>
            </a:r>
          </a:p>
          <a:p>
            <a:pPr lvl="1"/>
            <a:r>
              <a:rPr lang="en-NZ" u="sng" dirty="0"/>
              <a:t>https://guides.github.com/</a:t>
            </a:r>
            <a:br>
              <a:rPr lang="en-NZ" u="sng" dirty="0"/>
            </a:br>
            <a:endParaRPr lang="en-NZ" u="sng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707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5C2D91"/>
              </a:clrFrom>
              <a:clrTo>
                <a:srgbClr val="5C2D9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044" y="6015938"/>
            <a:ext cx="1611086" cy="7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69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Version Control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0000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Helps manage codebases by recording changes to code over time</a:t>
            </a:r>
          </a:p>
          <a:p>
            <a:r>
              <a:rPr lang="en-NZ" dirty="0" smtClean="0"/>
              <a:t>Collaborate with team or members of the community</a:t>
            </a:r>
          </a:p>
          <a:p>
            <a:endParaRPr lang="en-NZ" dirty="0"/>
          </a:p>
          <a:p>
            <a:r>
              <a:rPr lang="en-NZ" dirty="0" smtClean="0"/>
              <a:t>Git</a:t>
            </a:r>
          </a:p>
          <a:p>
            <a:r>
              <a:rPr lang="en-NZ" dirty="0" smtClean="0"/>
              <a:t>Team Foundation Server (TFS)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17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Git?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1582"/>
          </a:xfrm>
        </p:spPr>
        <p:txBody>
          <a:bodyPr/>
          <a:lstStyle/>
          <a:p>
            <a:pPr marL="0" indent="0">
              <a:buNone/>
            </a:pPr>
            <a:r>
              <a:rPr lang="en-NZ" dirty="0" smtClean="0"/>
              <a:t>Git is an open source program for tracking changes in text files. It was written by the author of the Linux operating system, and is the core technology that GitHub, </a:t>
            </a:r>
            <a:r>
              <a:rPr lang="en-NZ" dirty="0" err="1" smtClean="0"/>
              <a:t>Bitbucket</a:t>
            </a:r>
            <a:r>
              <a:rPr lang="en-NZ" dirty="0" smtClean="0"/>
              <a:t>, beanstalk and many more are based on</a:t>
            </a:r>
            <a:endParaRPr lang="en-NZ" dirty="0"/>
          </a:p>
        </p:txBody>
      </p:sp>
      <p:pic>
        <p:nvPicPr>
          <p:cNvPr id="1026" name="Picture 2" descr="http://www.molecularecologist.com/wp-content/uploads/2013/11/github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16205"/>
            <a:ext cx="2285188" cy="152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visualstudiomagazine.com/articles/2013/11/13/~/media/ECG/visualstudiomagazine/Images/introimages/131113WardVSOnline.ash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918" y="4970587"/>
            <a:ext cx="2255983" cy="15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ypress.com/tutorials/git/media/bitbucke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822" y="4237315"/>
            <a:ext cx="3300857" cy="103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650" y="5082555"/>
            <a:ext cx="2348357" cy="1099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2730" y="5630257"/>
            <a:ext cx="2895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Creating an account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434"/>
          </a:xfrm>
        </p:spPr>
        <p:txBody>
          <a:bodyPr>
            <a:normAutofit/>
          </a:bodyPr>
          <a:lstStyle/>
          <a:p>
            <a:r>
              <a:rPr lang="en-NZ" dirty="0" smtClean="0"/>
              <a:t>You can create a free GitHub </a:t>
            </a:r>
            <a:r>
              <a:rPr lang="en-NZ" dirty="0"/>
              <a:t>account here</a:t>
            </a:r>
            <a:br>
              <a:rPr lang="en-NZ" dirty="0"/>
            </a:br>
            <a:r>
              <a:rPr lang="en-NZ" u="sng" dirty="0"/>
              <a:t>https://github.com</a:t>
            </a:r>
            <a:r>
              <a:rPr lang="en-NZ" u="sng" dirty="0" smtClean="0"/>
              <a:t>/</a:t>
            </a:r>
          </a:p>
          <a:p>
            <a:r>
              <a:rPr lang="en-NZ" dirty="0" smtClean="0"/>
              <a:t>The free account gives you unlimited public repos and collaborators</a:t>
            </a:r>
          </a:p>
          <a:p>
            <a:r>
              <a:rPr lang="en-NZ" dirty="0" smtClean="0"/>
              <a:t>As a student, you can get FREE private repos (up to 5)</a:t>
            </a:r>
            <a:r>
              <a:rPr lang="en-NZ" dirty="0"/>
              <a:t/>
            </a:r>
            <a:br>
              <a:rPr lang="en-NZ" dirty="0"/>
            </a:br>
            <a:r>
              <a:rPr lang="en-NZ" u="sng" dirty="0"/>
              <a:t>https://education.github.com/pack</a:t>
            </a:r>
          </a:p>
        </p:txBody>
      </p:sp>
    </p:spTree>
    <p:extLst>
      <p:ext uri="{BB962C8B-B14F-4D97-AF65-F5344CB8AC3E}">
        <p14:creationId xmlns:p14="http://schemas.microsoft.com/office/powerpoint/2010/main" val="6840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GitHub GUI vs CLI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5736"/>
          </a:xfrm>
        </p:spPr>
        <p:txBody>
          <a:bodyPr>
            <a:normAutofit/>
          </a:bodyPr>
          <a:lstStyle/>
          <a:p>
            <a:r>
              <a:rPr lang="en-NZ" dirty="0" smtClean="0"/>
              <a:t>You can do most things with the GUI </a:t>
            </a:r>
          </a:p>
          <a:p>
            <a:r>
              <a:rPr lang="en-NZ" dirty="0" smtClean="0"/>
              <a:t>CLI will come in handy if you want to automate operations or get your repo in a weird state :/</a:t>
            </a:r>
          </a:p>
          <a:p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14" y="4176619"/>
            <a:ext cx="4267634" cy="2381654"/>
          </a:xfrm>
          <a:prstGeom prst="rect">
            <a:avLst/>
          </a:prstGeom>
        </p:spPr>
      </p:pic>
      <p:pic>
        <p:nvPicPr>
          <p:cNvPr id="2050" name="Picture 2" descr="http://i1-win.softpedia-static.com/screenshots/Portable-Git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" t="7089" r="4256" b="3532"/>
          <a:stretch/>
        </p:blipFill>
        <p:spPr bwMode="auto">
          <a:xfrm>
            <a:off x="6096000" y="4176619"/>
            <a:ext cx="3870800" cy="23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48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GitHub Extension for Visual Studio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94120" cy="4156075"/>
          </a:xfrm>
        </p:spPr>
        <p:txBody>
          <a:bodyPr>
            <a:normAutofit/>
          </a:bodyPr>
          <a:lstStyle/>
          <a:p>
            <a:r>
              <a:rPr lang="en-NZ" dirty="0" smtClean="0"/>
              <a:t>Connect to repositories in Visual Studio</a:t>
            </a:r>
          </a:p>
          <a:p>
            <a:r>
              <a:rPr lang="en-NZ" dirty="0" smtClean="0"/>
              <a:t>Download </a:t>
            </a:r>
            <a:r>
              <a:rPr lang="en-NZ" dirty="0"/>
              <a:t>the extension </a:t>
            </a:r>
            <a:r>
              <a:rPr lang="en-NZ" dirty="0" smtClean="0"/>
              <a:t>here: </a:t>
            </a:r>
            <a:br>
              <a:rPr lang="en-NZ" dirty="0" smtClean="0"/>
            </a:br>
            <a:r>
              <a:rPr lang="en-NZ" dirty="0" smtClean="0"/>
              <a:t> </a:t>
            </a:r>
            <a:r>
              <a:rPr lang="en-NZ" sz="3600" u="sng" dirty="0" smtClean="0"/>
              <a:t>https</a:t>
            </a:r>
            <a:r>
              <a:rPr lang="en-NZ" sz="3600" u="sng" dirty="0"/>
              <a:t>://</a:t>
            </a:r>
            <a:r>
              <a:rPr lang="en-NZ" sz="3600" u="sng" dirty="0" smtClean="0"/>
              <a:t>visualstudio.github.com</a:t>
            </a:r>
            <a:endParaRPr lang="en-NZ" dirty="0" smtClean="0"/>
          </a:p>
          <a:p>
            <a:pPr marL="0" indent="0">
              <a:buNone/>
            </a:pPr>
            <a:r>
              <a:rPr lang="en-NZ" sz="2400" dirty="0" smtClean="0"/>
              <a:t>  (note: requires VS 2015)</a:t>
            </a:r>
            <a:endParaRPr lang="en-NZ" sz="2400" dirty="0"/>
          </a:p>
        </p:txBody>
      </p:sp>
      <p:pic>
        <p:nvPicPr>
          <p:cNvPr id="1026" name="Picture 2" descr="Publish to GitHub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080" y="1690688"/>
            <a:ext cx="3774720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0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Basic Concepts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804"/>
          </a:xfrm>
        </p:spPr>
        <p:txBody>
          <a:bodyPr>
            <a:normAutofit/>
          </a:bodyPr>
          <a:lstStyle/>
          <a:p>
            <a:pPr marL="342900" lvl="0" indent="-342900" defTabSz="932742">
              <a:spcBef>
                <a:spcPct val="20000"/>
              </a:spcBef>
              <a:buSzPct val="90000"/>
            </a:pPr>
            <a:r>
              <a:rPr lang="en-NZ" sz="3600" dirty="0">
                <a:solidFill>
                  <a:srgbClr val="FFFFFF"/>
                </a:solidFill>
                <a:latin typeface="Segoe UI Light"/>
                <a:cs typeface="+mn-cs"/>
              </a:rPr>
              <a:t>A repository:</a:t>
            </a:r>
          </a:p>
          <a:p>
            <a:pPr marL="800100" lvl="1" indent="-342900" defTabSz="932742">
              <a:spcBef>
                <a:spcPct val="20000"/>
              </a:spcBef>
              <a:buSzPct val="90000"/>
            </a:pPr>
            <a:r>
              <a:rPr lang="en-NZ" sz="2400" dirty="0">
                <a:solidFill>
                  <a:srgbClr val="FFFFFF"/>
                </a:solidFill>
              </a:rPr>
              <a:t>Maintains </a:t>
            </a:r>
            <a:r>
              <a:rPr lang="en-NZ" sz="2400" dirty="0">
                <a:solidFill>
                  <a:srgbClr val="FF0000"/>
                </a:solidFill>
              </a:rPr>
              <a:t>commits</a:t>
            </a:r>
            <a:r>
              <a:rPr lang="en-NZ" sz="2400" dirty="0">
                <a:solidFill>
                  <a:srgbClr val="FFFFFF"/>
                </a:solidFill>
              </a:rPr>
              <a:t> (snapshots) of the codebase (through diffs and file versions)</a:t>
            </a:r>
          </a:p>
          <a:p>
            <a:pPr marL="800100" lvl="1" indent="-342900" defTabSz="932742">
              <a:spcBef>
                <a:spcPct val="20000"/>
              </a:spcBef>
              <a:buSzPct val="90000"/>
            </a:pPr>
            <a:r>
              <a:rPr lang="en-NZ" sz="2400" dirty="0">
                <a:solidFill>
                  <a:srgbClr val="FFFFFF"/>
                </a:solidFill>
              </a:rPr>
              <a:t>Allows you to revert to any previous commit or </a:t>
            </a:r>
            <a:r>
              <a:rPr lang="en-NZ" sz="2400" dirty="0">
                <a:solidFill>
                  <a:srgbClr val="FF0000"/>
                </a:solidFill>
              </a:rPr>
              <a:t>branch</a:t>
            </a:r>
            <a:r>
              <a:rPr lang="en-NZ" sz="2400" dirty="0">
                <a:solidFill>
                  <a:srgbClr val="FFFFFF"/>
                </a:solidFill>
              </a:rPr>
              <a:t> (set of commits)</a:t>
            </a:r>
          </a:p>
          <a:p>
            <a:pPr marL="800100" lvl="1" indent="-342900" defTabSz="932742">
              <a:spcBef>
                <a:spcPct val="20000"/>
              </a:spcBef>
              <a:buSzPct val="90000"/>
            </a:pPr>
            <a:r>
              <a:rPr lang="en-NZ" sz="2400" dirty="0">
                <a:solidFill>
                  <a:srgbClr val="FFFFFF"/>
                </a:solidFill>
              </a:rPr>
              <a:t>Can by synchronized with other repositories</a:t>
            </a:r>
          </a:p>
          <a:p>
            <a:pPr marL="342900" lvl="0" indent="-342900" defTabSz="932742">
              <a:spcBef>
                <a:spcPct val="20000"/>
              </a:spcBef>
              <a:buSzPct val="90000"/>
            </a:pPr>
            <a:endParaRPr lang="en-NZ" sz="3600" dirty="0" smtClean="0">
              <a:solidFill>
                <a:srgbClr val="FFFFFF"/>
              </a:solidFill>
              <a:latin typeface="Segoe UI Light"/>
              <a:cs typeface="+mn-cs"/>
            </a:endParaRPr>
          </a:p>
          <a:p>
            <a:pPr marL="342900" lvl="0" indent="-342900" defTabSz="932742">
              <a:spcBef>
                <a:spcPct val="20000"/>
              </a:spcBef>
              <a:buSzPct val="90000"/>
            </a:pPr>
            <a:r>
              <a:rPr lang="en-NZ" sz="3600" dirty="0" smtClean="0">
                <a:solidFill>
                  <a:srgbClr val="FFFFFF"/>
                </a:solidFill>
                <a:latin typeface="Segoe UI Light"/>
                <a:cs typeface="+mn-cs"/>
              </a:rPr>
              <a:t>Git </a:t>
            </a:r>
            <a:r>
              <a:rPr lang="en-NZ" sz="3600" dirty="0">
                <a:solidFill>
                  <a:srgbClr val="FFFFFF"/>
                </a:solidFill>
                <a:latin typeface="Segoe UI Light"/>
                <a:cs typeface="+mn-cs"/>
              </a:rPr>
              <a:t>allows you to work remotely, then push and pull from a central repository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412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Main Branches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6815007" cy="4557270"/>
          </a:xfrm>
        </p:spPr>
        <p:txBody>
          <a:bodyPr>
            <a:normAutofit/>
          </a:bodyPr>
          <a:lstStyle/>
          <a:p>
            <a:r>
              <a:rPr lang="en-NZ" dirty="0" smtClean="0"/>
              <a:t>Two branches </a:t>
            </a:r>
            <a:r>
              <a:rPr lang="en-NZ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develop</a:t>
            </a:r>
            <a:r>
              <a:rPr lang="en-NZ" sz="3200" dirty="0" smtClean="0"/>
              <a:t>,</a:t>
            </a:r>
            <a:r>
              <a:rPr lang="en-NZ" sz="3200" dirty="0"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NZ" sz="3200" dirty="0" smtClean="0"/>
          </a:p>
          <a:p>
            <a:r>
              <a:rPr lang="en-NZ" dirty="0" smtClean="0"/>
              <a:t>When code in </a:t>
            </a:r>
            <a:r>
              <a:rPr lang="en-NZ" sz="32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NZ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evelop</a:t>
            </a:r>
            <a:r>
              <a:rPr lang="en-NZ" sz="3200" dirty="0" smtClean="0"/>
              <a:t> </a:t>
            </a:r>
            <a:r>
              <a:rPr lang="en-NZ" dirty="0" smtClean="0"/>
              <a:t>become stable, all changes are merged back to </a:t>
            </a:r>
            <a:r>
              <a:rPr lang="en-NZ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NZ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dirty="0" smtClean="0"/>
              <a:t>A merge back into </a:t>
            </a:r>
            <a:r>
              <a:rPr lang="en-NZ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en-NZ" sz="3200" dirty="0" smtClean="0"/>
              <a:t> </a:t>
            </a:r>
            <a:r>
              <a:rPr lang="en-NZ" dirty="0" smtClean="0"/>
              <a:t>is considered a new production release</a:t>
            </a:r>
          </a:p>
          <a:p>
            <a:endParaRPr lang="en-NZ" dirty="0"/>
          </a:p>
        </p:txBody>
      </p:sp>
      <p:pic>
        <p:nvPicPr>
          <p:cNvPr id="1026" name="Picture 2" descr="http://nvie.com/img/main-branches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831" y="912031"/>
            <a:ext cx="3496857" cy="526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94603" y="6382894"/>
            <a:ext cx="6597397" cy="47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sz="1800" dirty="0"/>
              <a:t>Source: http://nvie.com/posts/a-successful-git-branching-model/</a:t>
            </a:r>
          </a:p>
        </p:txBody>
      </p:sp>
    </p:spTree>
    <p:extLst>
      <p:ext uri="{BB962C8B-B14F-4D97-AF65-F5344CB8AC3E}">
        <p14:creationId xmlns:p14="http://schemas.microsoft.com/office/powerpoint/2010/main" val="86333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Supporting Branches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441919" cy="4806181"/>
          </a:xfrm>
        </p:spPr>
        <p:txBody>
          <a:bodyPr>
            <a:normAutofit/>
          </a:bodyPr>
          <a:lstStyle/>
          <a:p>
            <a:r>
              <a:rPr lang="en-NZ" dirty="0" smtClean="0"/>
              <a:t>New branch for each 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</a:p>
          <a:p>
            <a:r>
              <a:rPr lang="en-NZ" dirty="0" smtClean="0"/>
              <a:t>Makes it easier to revert a whole feature</a:t>
            </a:r>
            <a:endParaRPr lang="en-NZ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dirty="0"/>
              <a:t>Ensure completeness before </a:t>
            </a:r>
            <a:r>
              <a:rPr lang="en-NZ" dirty="0" smtClean="0"/>
              <a:t>merging</a:t>
            </a:r>
          </a:p>
          <a:p>
            <a:r>
              <a:rPr lang="en-NZ" dirty="0" smtClean="0"/>
              <a:t>Finished features may be merged back into 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develop </a:t>
            </a:r>
            <a:r>
              <a:rPr lang="en-NZ" dirty="0" smtClean="0"/>
              <a:t>branch for upcoming release</a:t>
            </a:r>
            <a:endParaRPr lang="en-NZ" dirty="0"/>
          </a:p>
          <a:p>
            <a:endParaRPr lang="en-NZ" dirty="0"/>
          </a:p>
        </p:txBody>
      </p:sp>
      <p:pic>
        <p:nvPicPr>
          <p:cNvPr id="2050" name="Picture 2" descr="http://nvie.com/img/fb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997" y="610767"/>
            <a:ext cx="2073681" cy="556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94603" y="6382894"/>
            <a:ext cx="6597397" cy="47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sz="1800" dirty="0"/>
              <a:t>Source: http://nvie.com/posts/a-successful-git-branching-model/</a:t>
            </a:r>
          </a:p>
        </p:txBody>
      </p:sp>
    </p:spTree>
    <p:extLst>
      <p:ext uri="{BB962C8B-B14F-4D97-AF65-F5344CB8AC3E}">
        <p14:creationId xmlns:p14="http://schemas.microsoft.com/office/powerpoint/2010/main" val="20843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Ed 2014 Dk Blue">
  <a:themeElements>
    <a:clrScheme name="TechEd 2014 Dark template">
      <a:dk1>
        <a:srgbClr val="000000"/>
      </a:dk1>
      <a:lt1>
        <a:srgbClr val="FFFFFF"/>
      </a:lt1>
      <a:dk2>
        <a:srgbClr val="002050"/>
      </a:dk2>
      <a:lt2>
        <a:srgbClr val="00BCF2"/>
      </a:lt2>
      <a:accent1>
        <a:srgbClr val="0072C6"/>
      </a:accent1>
      <a:accent2>
        <a:srgbClr val="7FBA00"/>
      </a:accent2>
      <a:accent3>
        <a:srgbClr val="DC3C00"/>
      </a:accent3>
      <a:accent4>
        <a:srgbClr val="68217A"/>
      </a:accent4>
      <a:accent5>
        <a:srgbClr val="009E49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3.xml><?xml version="1.0" encoding="utf-8"?>
<a:theme xmlns:a="http://schemas.openxmlformats.org/drawingml/2006/main" name="COLOR TEMPLATE">
  <a:themeElements>
    <a:clrScheme name="Custom 3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107C1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Campus_DARK_BLUE_1.potx" id="{7DD91722-5496-44E1-9697-48745A9E2D5F}" vid="{0F58AF9C-2889-40F9-9705-A35BF33672C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10710</TotalTime>
  <Words>395</Words>
  <Application>Microsoft Office PowerPoint</Application>
  <PresentationFormat>Widescreen</PresentationFormat>
  <Paragraphs>59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Segoe Semibold</vt:lpstr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TechEd 2014 Dk Blue</vt:lpstr>
      <vt:lpstr>COLOR TEMPLATE</vt:lpstr>
      <vt:lpstr>PowerPoint Presentation</vt:lpstr>
      <vt:lpstr>Version Control </vt:lpstr>
      <vt:lpstr>What is Git?</vt:lpstr>
      <vt:lpstr>Creating an account</vt:lpstr>
      <vt:lpstr>GitHub GUI vs CLI</vt:lpstr>
      <vt:lpstr>GitHub Extension for Visual Studio</vt:lpstr>
      <vt:lpstr>Basic Concepts </vt:lpstr>
      <vt:lpstr>Main Branches</vt:lpstr>
      <vt:lpstr>Supporting Branches</vt:lpstr>
      <vt:lpstr>DEMO</vt:lpstr>
      <vt:lpstr>GitHub Help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Do</dc:creator>
  <cp:lastModifiedBy>Hayden Do</cp:lastModifiedBy>
  <cp:revision>140</cp:revision>
  <dcterms:created xsi:type="dcterms:W3CDTF">2015-07-15T03:58:16Z</dcterms:created>
  <dcterms:modified xsi:type="dcterms:W3CDTF">2015-11-19T10:44:06Z</dcterms:modified>
</cp:coreProperties>
</file>