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  <a:defRPr b="0" i="0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◼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  <a:defRPr b="0" i="0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</a:t>
            </a:r>
            <a:r>
              <a:rPr lang="en-US"/>
              <a:t>Wang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ource Sans Pro"/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 TO HTML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</a:pPr>
            <a:r>
              <a:rPr b="0" i="0" lang="en-US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504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None/>
            </a:pPr>
            <a:r>
              <a:rPr lang="en-US" sz="2520"/>
              <a:t>See attachment.</a:t>
            </a:r>
            <a:endParaRPr b="0" i="0" sz="252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9700" lvl="0" marL="27432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24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time: 25%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cellphone: 25%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24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 25%</a:t>
            </a:r>
            <a:endParaRPr/>
          </a:p>
          <a:p>
            <a:pPr indent="0" lvl="0" marL="4572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240" u="none" cap="none" strike="noStrike">
                <a:solidFill>
                  <a:srgbClr val="0C0C0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39700" lvl="0" marL="27432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ARE WEBPAGES CONSTRUCTED BY HTML?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you write in HTML, the “alphabet” are called ELEMENTS/TAGS</a:t>
            </a:r>
            <a:endParaRPr/>
          </a:p>
          <a:p>
            <a:pPr indent="-228600" lvl="0" marL="2743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/>
          </a:p>
          <a:p>
            <a:pPr indent="-25400" lvl="0" marL="27432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VOCABULARY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097" y="3301105"/>
            <a:ext cx="5748176" cy="321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DO ELEMENTS/TAGS DO?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81" y="2657957"/>
            <a:ext cx="7788247" cy="389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696981" y="1703850"/>
            <a:ext cx="74344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Think of tags as a RULE. You place the text in between the tags to “code”</a:t>
            </a:r>
            <a:endParaRPr sz="2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ANATOMY OF TAGS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09-17 at 11.34.33 AM.p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0241"/>
            <a:ext cx="9144000" cy="365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403238" y="5254229"/>
            <a:ext cx="37853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Opening tag</a:t>
            </a:r>
            <a:endParaRPr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031804" y="5254229"/>
            <a:ext cx="37853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Closing tag</a:t>
            </a:r>
            <a:endParaRPr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BROWSERS TRANSLATE YOUR CODE?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08087" y="3988726"/>
            <a:ext cx="825417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Code→</a:t>
            </a:r>
            <a:r>
              <a:rPr lang="en-US" sz="4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rendering engine</a:t>
            </a:r>
            <a:r>
              <a:rPr lang="en-US" sz="4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→display</a:t>
            </a:r>
            <a:endParaRPr sz="4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65227" y="4907504"/>
            <a:ext cx="2578864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344091" y="4735306"/>
            <a:ext cx="25788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javascript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read by C++ commands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565136" y="4735306"/>
            <a:ext cx="25788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C++ orders computer hardware to display your creation!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82" y="1819696"/>
            <a:ext cx="2952233" cy="18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2012" y="1819696"/>
            <a:ext cx="2882396" cy="18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3803" y="1819696"/>
            <a:ext cx="2678525" cy="18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WEBPAGE IS STRUCTURED LIKE THIS: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09-16 at 9.35.42 PM.png"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65808"/>
            <a:ext cx="4562061" cy="473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216838" y="1703848"/>
            <a:ext cx="3515881" cy="480177"/>
          </a:xfrm>
          <a:prstGeom prst="frame">
            <a:avLst>
              <a:gd fmla="val 5358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16839" y="2212509"/>
            <a:ext cx="1595312" cy="358758"/>
          </a:xfrm>
          <a:prstGeom prst="frame">
            <a:avLst>
              <a:gd fmla="val 5358" name="adj1"/>
            </a:avLst>
          </a:prstGeom>
          <a:solidFill>
            <a:srgbClr val="0000FF"/>
          </a:solidFill>
          <a:ln cap="flat" cmpd="sng" w="100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381000" y="5984472"/>
            <a:ext cx="1595312" cy="358758"/>
          </a:xfrm>
          <a:prstGeom prst="frame">
            <a:avLst>
              <a:gd fmla="val 5358" name="adj1"/>
            </a:avLst>
          </a:prstGeom>
          <a:solidFill>
            <a:srgbClr val="0000FF"/>
          </a:solidFill>
          <a:ln cap="flat" cmpd="sng" w="100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16838" y="2571267"/>
            <a:ext cx="4584585" cy="1146226"/>
          </a:xfrm>
          <a:prstGeom prst="frame">
            <a:avLst>
              <a:gd fmla="val 3041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16838" y="3717493"/>
            <a:ext cx="4726223" cy="2266979"/>
          </a:xfrm>
          <a:prstGeom prst="frame">
            <a:avLst>
              <a:gd fmla="val 2733" name="adj1"/>
            </a:avLst>
          </a:prstGeom>
          <a:solidFill>
            <a:srgbClr val="660066"/>
          </a:solidFill>
          <a:ln cap="flat" cmpd="sng" w="10000">
            <a:solidFill>
              <a:srgbClr val="660066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3996023" y="1905215"/>
            <a:ext cx="1750196" cy="1549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19"/>
          <p:cNvCxnSpPr/>
          <p:nvPr/>
        </p:nvCxnSpPr>
        <p:spPr>
          <a:xfrm rot="10800000">
            <a:off x="4801423" y="3017967"/>
            <a:ext cx="11151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19"/>
          <p:cNvCxnSpPr/>
          <p:nvPr/>
        </p:nvCxnSpPr>
        <p:spPr>
          <a:xfrm rot="10800000">
            <a:off x="4953823" y="4858728"/>
            <a:ext cx="11151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19"/>
          <p:cNvCxnSpPr/>
          <p:nvPr/>
        </p:nvCxnSpPr>
        <p:spPr>
          <a:xfrm rot="10800000">
            <a:off x="2245827" y="2382896"/>
            <a:ext cx="3345507" cy="1549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5" name="Google Shape;155;p19"/>
          <p:cNvCxnSpPr/>
          <p:nvPr/>
        </p:nvCxnSpPr>
        <p:spPr>
          <a:xfrm rot="10800000">
            <a:off x="2323269" y="6206320"/>
            <a:ext cx="3345507" cy="1549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5591334" y="2382896"/>
            <a:ext cx="0" cy="382342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5916592" y="1703848"/>
            <a:ext cx="2845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webpage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746219" y="3407702"/>
            <a:ext cx="28456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everything inside &lt;html&gt; means what you are coding is in html.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916592" y="2694801"/>
            <a:ext cx="28456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appears on the top of the browser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6068992" y="4535562"/>
            <a:ext cx="28456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physical content that will appear on your website.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09-17 at 12.39.25 PM.png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072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17 at 12.40.04 PM.png"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900886"/>
            <a:ext cx="9144000" cy="3082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0" y="1208185"/>
            <a:ext cx="6807200" cy="666051"/>
          </a:xfrm>
          <a:prstGeom prst="frame">
            <a:avLst>
              <a:gd fmla="val 3198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175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◼"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</a:t>
            </a:r>
            <a:r>
              <a:rPr b="0" i="0" lang="en-US" sz="44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locate and list </a:t>
            </a: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the opening and closing tags you see!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