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themeOverride+xml" PartName="/ppt/theme/themeOverr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7010400" y="2052960"/>
            <a:ext cx="1981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None/>
              <a:defRPr b="0" i="0" sz="19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457200" marR="0" rtl="0" algn="ct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None/>
              <a:defRPr b="0" i="0" sz="18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914400" marR="0" rtl="0" algn="ctr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ymbol"/>
              <a:buNone/>
              <a:defRPr b="0" i="0" sz="16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1371600" marR="0" rtl="0" algn="ctr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ymbol"/>
              <a:buNone/>
              <a:defRPr b="0" i="0" sz="14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1828800" marR="0" rtl="0" algn="ctr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ymbol"/>
              <a:buNone/>
              <a:defRPr b="0" i="0" sz="13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2286000" marR="0" rtl="0" algn="ctr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None/>
              <a:defRPr b="0" i="0" sz="12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2743200" marR="0" rtl="0" algn="ctr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None/>
              <a:defRPr b="0" i="0" sz="12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3200400" marR="0" rtl="0" algn="ctr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None/>
              <a:defRPr b="0" i="0" sz="12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3657600" marR="0" rtl="0" algn="ctr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None/>
              <a:defRPr b="0" i="0" sz="12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type="title"/>
          </p:nvPr>
        </p:nvSpPr>
        <p:spPr>
          <a:xfrm>
            <a:off x="457200" y="2052960"/>
            <a:ext cx="6324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 rot="5400000">
            <a:off x="2381250" y="-280987"/>
            <a:ext cx="4406900" cy="8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◼"/>
              <a:defRPr sz="20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ymbol"/>
              <a:buChar char="▪"/>
              <a:defRPr sz="16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ymbol"/>
              <a:buChar char="▪"/>
              <a:defRPr sz="14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317500" lvl="4" marL="228600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ymbol"/>
              <a:buChar char="▪"/>
              <a:defRPr sz="13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/>
          <p:nvPr/>
        </p:nvSpPr>
        <p:spPr>
          <a:xfrm>
            <a:off x="152400" y="147638"/>
            <a:ext cx="6705600" cy="65563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7010400" y="147638"/>
            <a:ext cx="1955800" cy="65563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89" name="Google Shape;89;p12"/>
          <p:cNvSpPr txBox="1"/>
          <p:nvPr>
            <p:ph type="title"/>
          </p:nvPr>
        </p:nvSpPr>
        <p:spPr>
          <a:xfrm rot="5400000">
            <a:off x="5075237" y="2362201"/>
            <a:ext cx="5851525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◼"/>
              <a:defRPr sz="20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ymbol"/>
              <a:buChar char="▪"/>
              <a:defRPr sz="16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ymbol"/>
              <a:buChar char="▪"/>
              <a:defRPr sz="14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317500" lvl="4" marL="228600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ymbol"/>
              <a:buChar char="▪"/>
              <a:defRPr sz="13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◼"/>
              <a:defRPr sz="20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ymbol"/>
              <a:buChar char="▪"/>
              <a:defRPr sz="16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ymbol"/>
              <a:buChar char="▪"/>
              <a:defRPr sz="14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317500" lvl="4" marL="228600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ymbol"/>
              <a:buChar char="▪"/>
              <a:defRPr sz="13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162799" y="2892277"/>
            <a:ext cx="1600201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ce Sans Pro"/>
              <a:buNone/>
              <a:defRPr sz="2000">
                <a:solidFill>
                  <a:schemeClr val="lt2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381000" y="2892277"/>
            <a:ext cx="632460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" type="body"/>
          </p:nvPr>
        </p:nvSpPr>
        <p:spPr>
          <a:xfrm>
            <a:off x="457200" y="1719072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8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20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8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8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4648200" y="1719072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8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20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8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8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57200" y="1722438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ce Sans Pro"/>
              <a:buNone/>
              <a:defRPr b="0" sz="2400">
                <a:solidFill>
                  <a:schemeClr val="dk2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ce Sans Pro"/>
              <a:buNone/>
              <a:defRPr b="1" sz="20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ce Sans Pro"/>
              <a:buNone/>
              <a:defRPr b="1" sz="18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57200" y="2438399"/>
            <a:ext cx="4040188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4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0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18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6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6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4645025" y="1722438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ce Sans Pro"/>
              <a:buNone/>
              <a:defRPr b="0" sz="2400">
                <a:solidFill>
                  <a:schemeClr val="dk2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ce Sans Pro"/>
              <a:buNone/>
              <a:defRPr b="1" sz="20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ce Sans Pro"/>
              <a:buNone/>
              <a:defRPr b="1" sz="18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4645025" y="2438399"/>
            <a:ext cx="4041775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4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0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18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6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6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9pPr>
          </a:lstStyle>
          <a:p/>
        </p:txBody>
      </p:sp>
      <p:sp>
        <p:nvSpPr>
          <p:cNvPr id="47" name="Google Shape;47;p6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152400" y="150813"/>
            <a:ext cx="8831263" cy="65563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bg>
      <p:bgPr>
        <a:solidFill>
          <a:schemeClr val="lt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63" name="Google Shape;63;p9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609600" y="304800"/>
            <a:ext cx="586740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32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8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24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20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20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7159752" y="2130552"/>
            <a:ext cx="1673352" cy="28163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ce Sans Pro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ce Sans Pro"/>
              <a:buNone/>
              <a:defRPr sz="12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ce Sans Pro"/>
              <a:buNone/>
              <a:defRPr sz="10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9pPr>
          </a:lstStyle>
          <a:p/>
        </p:txBody>
      </p:sp>
      <p:sp>
        <p:nvSpPr>
          <p:cNvPr id="67" name="Google Shape;67;p9"/>
          <p:cNvSpPr txBox="1"/>
          <p:nvPr>
            <p:ph type="title"/>
          </p:nvPr>
        </p:nvSpPr>
        <p:spPr>
          <a:xfrm>
            <a:off x="7159752" y="457200"/>
            <a:ext cx="1675660" cy="16733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bg>
      <p:bgPr>
        <a:solidFill>
          <a:schemeClr val="dk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73" name="Google Shape;73;p10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74" name="Google Shape;74;p10"/>
          <p:cNvSpPr/>
          <p:nvPr>
            <p:ph idx="2" type="pic"/>
          </p:nvPr>
        </p:nvSpPr>
        <p:spPr>
          <a:xfrm>
            <a:off x="152400" y="152400"/>
            <a:ext cx="6705600" cy="6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ce Sans Pro"/>
              <a:buNone/>
              <a:defRPr b="0" i="0" sz="32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ce Sans Pro"/>
              <a:buNone/>
              <a:defRPr b="0" i="0" sz="2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ce Sans Pro"/>
              <a:buNone/>
              <a:defRPr b="0" i="0" sz="24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ce Sans Pro"/>
              <a:buNone/>
              <a:defRPr b="0" i="0" sz="20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ce Sans Pro"/>
              <a:buNone/>
              <a:defRPr b="0" i="0" sz="20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ce Sans Pro"/>
              <a:buNone/>
              <a:defRPr b="0" i="0" sz="20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ce Sans Pro"/>
              <a:buNone/>
              <a:defRPr b="0" i="0" sz="20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ce Sans Pro"/>
              <a:buNone/>
              <a:defRPr b="0" i="0" sz="20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ce Sans Pro"/>
              <a:buNone/>
              <a:defRPr b="0" i="0" sz="20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7162800" y="2133600"/>
            <a:ext cx="16764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ce Sans Pro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ce Sans Pro"/>
              <a:buNone/>
              <a:defRPr sz="12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ce Sans Pro"/>
              <a:buNone/>
              <a:defRPr sz="10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9pPr>
          </a:lstStyle>
          <a:p/>
        </p:txBody>
      </p:sp>
      <p:sp>
        <p:nvSpPr>
          <p:cNvPr id="76" name="Google Shape;76;p10"/>
          <p:cNvSpPr txBox="1"/>
          <p:nvPr>
            <p:ph type="title"/>
          </p:nvPr>
        </p:nvSpPr>
        <p:spPr>
          <a:xfrm>
            <a:off x="7162800" y="460248"/>
            <a:ext cx="1676400" cy="16733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52400" y="1635125"/>
            <a:ext cx="8831263" cy="50450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152400" y="152400"/>
            <a:ext cx="8813800" cy="1346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◼"/>
              <a:defRPr b="0" i="0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3175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 b="0" i="0" sz="18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3175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ymbol"/>
              <a:buChar char="▪"/>
              <a:defRPr b="0" i="0" sz="16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ymbol"/>
              <a:buChar char="▪"/>
              <a:defRPr b="0" i="0" sz="14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317500" lvl="4" marL="2286000" marR="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ymbol"/>
              <a:buChar char="▪"/>
              <a:defRPr b="0" i="0" sz="13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317500" lvl="5" marL="27432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▪"/>
              <a:defRPr b="0" i="0" sz="12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317500" lvl="6" marL="3200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 b="0" i="0" sz="12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317500" lvl="7" marL="3657600" marR="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▪"/>
              <a:defRPr b="0" i="0" sz="12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317500" lvl="8" marL="4114800" marR="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Char char="▪"/>
              <a:defRPr b="0" i="0" sz="12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7010400" y="2052638"/>
            <a:ext cx="1981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MCNDHS</a:t>
            </a:r>
            <a:endParaRPr/>
          </a:p>
          <a:p>
            <a: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Ms. Eng</a:t>
            </a:r>
            <a:endParaRPr b="0" i="0" sz="1900" u="none" cap="none" strike="noStrike">
              <a:solidFill>
                <a:srgbClr val="FFFFFF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457200" y="2052638"/>
            <a:ext cx="6324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HTML TAGS</a:t>
            </a:r>
            <a:endParaRPr b="0" i="0" sz="4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ACTIVITY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pic>
        <p:nvPicPr>
          <p:cNvPr descr="Screen Shot 2015-10-04 at 12.11.38 PM.png" id="169" name="Google Shape;16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706" y="1409700"/>
            <a:ext cx="8601294" cy="27456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5-10-04 at 12.15.22 PM.png" id="170" name="Google Shape;17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" y="4155389"/>
            <a:ext cx="4420459" cy="2607753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2"/>
          <p:cNvSpPr/>
          <p:nvPr/>
        </p:nvSpPr>
        <p:spPr>
          <a:xfrm>
            <a:off x="4535919" y="4155390"/>
            <a:ext cx="346379" cy="2607752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635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72" name="Google Shape;172;p22"/>
          <p:cNvSpPr txBox="1"/>
          <p:nvPr/>
        </p:nvSpPr>
        <p:spPr>
          <a:xfrm>
            <a:off x="5014252" y="4981636"/>
            <a:ext cx="3062707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extra credit!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381000" y="1719262"/>
            <a:ext cx="8407400" cy="5138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62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Do now:</a:t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236220" lvl="0" marL="27432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ymbol"/>
              <a:buChar char="◼"/>
            </a:pPr>
            <a:r>
              <a:rPr b="0" i="0" lang="en-US" sz="2400" u="sng" cap="none" strike="noStrike">
                <a:solidFill>
                  <a:srgbClr val="FF0000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Daily Grade:</a:t>
            </a:r>
            <a:r>
              <a:rPr b="0" i="0" lang="en-US" sz="2400" u="none" cap="none" strike="noStrike">
                <a:solidFill>
                  <a:srgbClr val="FF0000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   50%</a:t>
            </a:r>
            <a:endParaRPr b="0" i="0" sz="2400" u="sng" cap="none" strike="noStrike">
              <a:solidFill>
                <a:srgbClr val="FF0000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236220" lvl="0" marL="27432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ymbol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On-time/attendance/not leaving the classroom: 25%</a:t>
            </a:r>
            <a:endParaRPr/>
          </a:p>
          <a:p>
            <a:pPr indent="-236220" lvl="0" marL="27432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ymbol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Cellphones: 25%</a:t>
            </a:r>
            <a:endParaRPr/>
          </a:p>
          <a:p>
            <a:pPr indent="-236220" lvl="0" marL="27432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ymbol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Notes:25%</a:t>
            </a:r>
            <a:endParaRPr/>
          </a:p>
          <a:p>
            <a:pPr indent="-236220" lvl="0" marL="27432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ymbol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Classwork/Homework: 25%</a:t>
            </a:r>
            <a:endParaRPr/>
          </a:p>
          <a:p>
            <a:pPr indent="-83820" lvl="0" marL="27432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ymbo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236220" lvl="0" marL="27432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ymbol"/>
              <a:buChar char="◼"/>
            </a:pPr>
            <a:r>
              <a:rPr b="0" i="0" lang="en-US" sz="2400" u="sng" cap="none" strike="noStrike">
                <a:solidFill>
                  <a:srgbClr val="FF0000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Friday Assessments:</a:t>
            </a:r>
            <a:r>
              <a:rPr b="0" i="0" lang="en-US" sz="2400" u="none" cap="none" strike="noStrike">
                <a:solidFill>
                  <a:srgbClr val="FF0000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   50%</a:t>
            </a:r>
            <a:endParaRPr b="0" i="0" sz="2400" u="sng" cap="none" strike="noStrike">
              <a:solidFill>
                <a:srgbClr val="FF0000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05" name="Google Shape;105;p14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AIM: HOW DO WE CREATE A LIST IN HTML?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WHERE DO YOU SEE IT?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pic>
        <p:nvPicPr>
          <p:cNvPr descr="Screen Shot 2015-10-03 at 3.29.49 PM.png" id="111" name="Google Shape;11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2126177"/>
            <a:ext cx="3408952" cy="29709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5-10-03 at 3.34.11 PM.png" id="112" name="Google Shape;11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33849" y="2126177"/>
            <a:ext cx="3909137" cy="3909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730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ymbol"/>
              <a:buChar char="◼"/>
            </a:pPr>
            <a:r>
              <a:rPr b="0" i="0" lang="en-US" sz="32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STRUCTURAL</a:t>
            </a:r>
            <a:endParaRPr b="0" i="0" sz="32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18" name="Google Shape;118;p16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WHAT CATEGORY DOES THE LIST HTML TAG BELONG IN?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511322" y="2556801"/>
            <a:ext cx="3067930" cy="478369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chemeClr val="accent1"/>
              </a:gs>
              <a:gs pos="100000">
                <a:srgbClr val="B7614B"/>
              </a:gs>
            </a:gsLst>
            <a:path path="circle">
              <a:fillToRect b="50%" l="50%" r="50%" t="50%"/>
            </a:path>
            <a:tileRect/>
          </a:gradFill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511322" y="3158520"/>
            <a:ext cx="3067930" cy="478369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chemeClr val="accent1"/>
              </a:gs>
              <a:gs pos="100000">
                <a:srgbClr val="B7614B"/>
              </a:gs>
            </a:gsLst>
            <a:path path="circle">
              <a:fillToRect b="50%" l="50%" r="50%" t="50%"/>
            </a:path>
            <a:tileRect/>
          </a:gradFill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511322" y="3752355"/>
            <a:ext cx="3067930" cy="478369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chemeClr val="accent1"/>
              </a:gs>
              <a:gs pos="100000">
                <a:srgbClr val="B7614B"/>
              </a:gs>
            </a:gsLst>
            <a:path path="circle">
              <a:fillToRect b="50%" l="50%" r="50%" t="50%"/>
            </a:path>
            <a:tileRect/>
          </a:gradFill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511322" y="4337574"/>
            <a:ext cx="3067930" cy="478369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chemeClr val="accent1"/>
              </a:gs>
              <a:gs pos="100000">
                <a:srgbClr val="B7614B"/>
              </a:gs>
            </a:gsLst>
            <a:path path="circle">
              <a:fillToRect b="50%" l="50%" r="50%" t="50%"/>
            </a:path>
            <a:tileRect/>
          </a:gradFill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511322" y="4918117"/>
            <a:ext cx="3067930" cy="478369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chemeClr val="accent1"/>
              </a:gs>
              <a:gs pos="100000">
                <a:srgbClr val="B7614B"/>
              </a:gs>
            </a:gsLst>
            <a:path path="circle">
              <a:fillToRect b="50%" l="50%" r="50%" t="50%"/>
            </a:path>
            <a:tileRect/>
          </a:gradFill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3892643" y="2556801"/>
            <a:ext cx="610287" cy="2839685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4717356" y="2606287"/>
            <a:ext cx="4045644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you are essentially creating empty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transparent “slots” where you can add content to it.</a:t>
            </a:r>
            <a:endParaRPr b="0" i="0" sz="2800" u="none" cap="none" strike="noStrike">
              <a:solidFill>
                <a:schemeClr val="dk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ANOTHER PERSPECTIVE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pic>
        <p:nvPicPr>
          <p:cNvPr descr="Screen Shot 2015-10-03 at 3.29.49 PM.png" id="131" name="Google Shape;13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1976" y="2065010"/>
            <a:ext cx="5055645" cy="4406037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7"/>
          <p:cNvSpPr/>
          <p:nvPr/>
        </p:nvSpPr>
        <p:spPr>
          <a:xfrm>
            <a:off x="1616438" y="3579520"/>
            <a:ext cx="5535609" cy="544353"/>
          </a:xfrm>
          <a:prstGeom prst="frame">
            <a:avLst>
              <a:gd fmla="val 0" name="adj1"/>
            </a:avLst>
          </a:prstGeom>
          <a:gradFill>
            <a:gsLst>
              <a:gs pos="0">
                <a:schemeClr val="accent1"/>
              </a:gs>
              <a:gs pos="90000">
                <a:schemeClr val="accent1"/>
              </a:gs>
              <a:gs pos="100000">
                <a:srgbClr val="B7614B"/>
              </a:gs>
            </a:gsLst>
            <a:path path="circle">
              <a:fillToRect b="50%" l="50%" r="50%" t="50%"/>
            </a:path>
            <a:tileRect/>
          </a:gradFill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1616438" y="4268029"/>
            <a:ext cx="5535609" cy="544353"/>
          </a:xfrm>
          <a:prstGeom prst="frame">
            <a:avLst>
              <a:gd fmla="val 0" name="adj1"/>
            </a:avLst>
          </a:prstGeom>
          <a:gradFill>
            <a:gsLst>
              <a:gs pos="0">
                <a:schemeClr val="accent1"/>
              </a:gs>
              <a:gs pos="90000">
                <a:schemeClr val="accent1"/>
              </a:gs>
              <a:gs pos="100000">
                <a:srgbClr val="B7614B"/>
              </a:gs>
            </a:gsLst>
            <a:path path="circle">
              <a:fillToRect b="50%" l="50%" r="50%" t="50%"/>
            </a:path>
            <a:tileRect/>
          </a:gradFill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1616438" y="4948281"/>
            <a:ext cx="5535609" cy="544353"/>
          </a:xfrm>
          <a:prstGeom prst="frame">
            <a:avLst>
              <a:gd fmla="val 0" name="adj1"/>
            </a:avLst>
          </a:prstGeom>
          <a:gradFill>
            <a:gsLst>
              <a:gs pos="0">
                <a:schemeClr val="accent1"/>
              </a:gs>
              <a:gs pos="90000">
                <a:schemeClr val="accent1"/>
              </a:gs>
              <a:gs pos="100000">
                <a:srgbClr val="B7614B"/>
              </a:gs>
            </a:gsLst>
            <a:path path="circle">
              <a:fillToRect b="50%" l="50%" r="50%" t="50%"/>
            </a:path>
            <a:tileRect/>
          </a:gradFill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1616438" y="5615621"/>
            <a:ext cx="5535609" cy="544353"/>
          </a:xfrm>
          <a:prstGeom prst="frame">
            <a:avLst>
              <a:gd fmla="val 0" name="adj1"/>
            </a:avLst>
          </a:prstGeom>
          <a:gradFill>
            <a:gsLst>
              <a:gs pos="0">
                <a:schemeClr val="accent1"/>
              </a:gs>
              <a:gs pos="90000">
                <a:schemeClr val="accent1"/>
              </a:gs>
              <a:gs pos="100000">
                <a:srgbClr val="B7614B"/>
              </a:gs>
            </a:gsLst>
            <a:path path="circle">
              <a:fillToRect b="50%" l="50%" r="50%" t="50%"/>
            </a:path>
            <a:tileRect/>
          </a:gradFill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350" lvl="0" marL="444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Tag: &lt;ul&gt; &lt;/ul&gt;</a:t>
            </a:r>
            <a:endParaRPr/>
          </a:p>
          <a:p>
            <a:pPr indent="-6350" lvl="0" marL="4445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Must include: &lt;li&gt;&lt;/li&gt; for each entry</a:t>
            </a:r>
            <a:endParaRPr b="0" i="0" sz="32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41" name="Google Shape;141;p18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LIST STYLE 1: UNORDERED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pic>
        <p:nvPicPr>
          <p:cNvPr descr="Screen Shot 2015-10-03 at 7.33.53 PM.png" id="142" name="Google Shape;14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3496760"/>
            <a:ext cx="4071714" cy="27880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5-10-03 at 7.34.13 PM.png" id="143" name="Google Shape;14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39440" y="3496760"/>
            <a:ext cx="2612857" cy="2781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LIST STYLE 2: ORDERED LIST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49" name="Google Shape;149;p19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350" lvl="0" marL="444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Tag: &lt;ol&gt; &lt;/ol&gt;</a:t>
            </a:r>
            <a:endParaRPr/>
          </a:p>
          <a:p>
            <a:pPr indent="-6350" lvl="0" marL="4445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Must include: &lt;li&gt;&lt;/li&gt; for each entry</a:t>
            </a:r>
            <a:endParaRPr b="0" i="0" sz="32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pic>
        <p:nvPicPr>
          <p:cNvPr descr="Screen Shot 2015-10-03 at 7.34.51 PM.png" id="150" name="Google Shape;15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3406177"/>
            <a:ext cx="3854944" cy="27199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5-10-03 at 7.35.07 PM.png" id="151" name="Google Shape;15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82563" y="3406177"/>
            <a:ext cx="2989292" cy="2719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730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We will be learning this technique called adding “ATTRIBUTES” to each of the tags that we learn.</a:t>
            </a:r>
            <a:endParaRPr/>
          </a:p>
          <a:p>
            <a:pPr indent="-107950" lvl="0" marL="2730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234950" lvl="0" marL="2730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&lt;ul style=“list-style-type:         “&gt;</a:t>
            </a:r>
            <a:endParaRPr/>
          </a:p>
          <a:p>
            <a:pPr indent="-234950" lvl="0" marL="2730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&lt;li&gt;&lt;/li&gt;</a:t>
            </a:r>
            <a:endParaRPr/>
          </a:p>
          <a:p>
            <a:pPr indent="-234950" lvl="0" marL="2730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&lt;li&gt;&lt;/li&gt;</a:t>
            </a:r>
            <a:endParaRPr/>
          </a:p>
          <a:p>
            <a:pPr indent="-234950" lvl="0" marL="2730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&lt;li&gt;&lt;/li&gt;</a:t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107950" lvl="0" marL="2730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234950" lvl="0" marL="2730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&lt;/ul&gt;	</a:t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57" name="Google Shape;157;p20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OTHER LIST STYLES: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2087" lvl="1" marL="547688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Noto Symbol"/>
              <a:buChar char="▪"/>
            </a:pPr>
            <a:r>
              <a:rPr b="0" i="0" lang="en-US" sz="36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The list tag is extremely useful because later on when we are learning how to design, we will need to find groups of html where we can adjust the design.</a:t>
            </a:r>
            <a:endParaRPr/>
          </a:p>
          <a:p>
            <a:pPr indent="-192087" lvl="1" marL="547688" marR="0" rtl="0" algn="l"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Noto Symbol"/>
              <a:buChar char="▪"/>
            </a:pPr>
            <a:r>
              <a:rPr b="0" i="0" lang="en-US" sz="36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Adjusting by groups is faster than individually</a:t>
            </a:r>
            <a:endParaRPr b="0" i="0" sz="36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WHY DO WE NEED TO APPRECIATE THIS TAG?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esentation2">
  <a:themeElements>
    <a:clrScheme name="Grid">
      <a:dk1>
        <a:srgbClr val="000000"/>
      </a:dk1>
      <a:lt1>
        <a:srgbClr val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Grid">
    <a:dk1>
      <a:srgbClr val="000000"/>
    </a:dk1>
    <a:lt1>
      <a:srgbClr val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</a:themeOverride>
</file>