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217C78-A1A8-4B08-BEDA-A3A1BC5DB8DE}">
  <a:tblStyle styleId="{DB217C78-A1A8-4B08-BEDA-A3A1BC5DB8DE}" styleName="Table_0">
    <a:wholeTbl>
      <a:tcTxStyle b="off" i="off">
        <a:font>
          <a:latin typeface="Franklin Gothic Medium"/>
          <a:ea typeface="Franklin Gothic Medium"/>
          <a:cs typeface="Franklin Gothic Medium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F1EF"/>
          </a:solidFill>
        </a:fill>
      </a:tcStyle>
    </a:wholeTbl>
    <a:band1H>
      <a:tcTxStyle/>
      <a:tcStyle>
        <a:fill>
          <a:solidFill>
            <a:srgbClr val="F3E0DB"/>
          </a:solidFill>
        </a:fill>
      </a:tcStyle>
    </a:band1H>
    <a:band2H>
      <a:tcTxStyle/>
    </a:band2H>
    <a:band1V>
      <a:tcTxStyle/>
      <a:tcStyle>
        <a:fill>
          <a:solidFill>
            <a:srgbClr val="F3E0DB"/>
          </a:solidFill>
        </a:fill>
      </a:tcStyle>
    </a:band1V>
    <a:band2V>
      <a:tcTxStyle/>
    </a:band2V>
    <a:lastCol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42" y="-281171"/>
            <a:ext cx="4407408" cy="8407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8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8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8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HTML/CSS</a:t>
            </a:r>
            <a:endParaRPr b="0" i="0" sz="4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CSS can control things like the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color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of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text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,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fonts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,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background images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, etc.</a:t>
            </a:r>
            <a:endParaRPr/>
          </a:p>
          <a:p>
            <a:pPr indent="-7619" lvl="0" marL="4572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PURPOSE OF CSS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7-06 at 2.46.48 PM.png"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70535"/>
            <a:ext cx="4828712" cy="1982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6769" y="3411914"/>
            <a:ext cx="4678460" cy="204123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1107469" y="5766556"/>
            <a:ext cx="14560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before</a:t>
            </a:r>
            <a:endParaRPr b="0" i="0" sz="3600" u="none" cap="none" strike="noStrike">
              <a:solidFill>
                <a:srgbClr val="FF0000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6014601" y="5766556"/>
            <a:ext cx="11262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8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after</a:t>
            </a:r>
            <a:endParaRPr b="0" i="0" sz="3600" u="none" cap="none" strike="noStrike">
              <a:solidFill>
                <a:srgbClr val="008000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Char char="◼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One of the most important skills for well-paid fun jobs. (</a:t>
            </a:r>
            <a:r>
              <a:rPr b="0" i="0" lang="en-US" sz="2800" u="none" cap="none" strike="noStrike">
                <a:solidFill>
                  <a:srgbClr val="0000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web development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)</a:t>
            </a:r>
            <a:endParaRPr/>
          </a:p>
          <a:p>
            <a:pPr indent="-58420" lvl="0" marL="27432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Char char="◼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You can work part-time at home while you have a full time job.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contracted positions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)</a:t>
            </a:r>
            <a:endParaRPr/>
          </a:p>
          <a:p>
            <a:pPr indent="-58420" lvl="0" marL="27432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Char char="◼"/>
            </a:pP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You do not learn how to code in college, you only learn concepts. (</a:t>
            </a:r>
            <a:r>
              <a:rPr b="0" i="0" lang="en-US" sz="2800" u="none" cap="none" strike="noStrike">
                <a:solidFill>
                  <a:srgbClr val="660066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the earlier you start, the better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)</a:t>
            </a:r>
            <a:endParaRPr b="0" i="0" sz="28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7" name="Google Shape;167;p23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WHY STUDY HTML/CSS?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List three websites that you frequent the most:</a:t>
            </a:r>
            <a:endParaRPr/>
          </a:p>
          <a:p>
            <a:pPr indent="-838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Write three sentences for each.</a:t>
            </a:r>
            <a:endParaRPr/>
          </a:p>
          <a:p>
            <a:pPr indent="-838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Sentence 1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: What is this website about? (content)</a:t>
            </a:r>
            <a:endParaRPr/>
          </a:p>
          <a:p>
            <a:pPr indent="-2362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rgbClr val="008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Sentence 2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: What do you like about the structure?</a:t>
            </a:r>
            <a:endParaRPr/>
          </a:p>
          <a:p>
            <a:pPr indent="-2362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ymbol"/>
              <a:buChar char="◼"/>
            </a:pPr>
            <a:r>
              <a:rPr b="0" i="0" lang="en-US" sz="2400" u="none" cap="none" strike="noStrike">
                <a:solidFill>
                  <a:srgbClr val="0000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Sentence 3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: What do you like about the design?</a:t>
            </a:r>
            <a:endParaRPr b="0" i="0" sz="24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ACTIVITY: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 Now: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AIM: WHAT IS HTML AND THE STRUCTURE OF THIS CLASS?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WELCOME! 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81000" y="1831262"/>
            <a:ext cx="863825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*This class will teach you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three</a:t>
            </a:r>
            <a:r>
              <a:rPr b="0" i="0" lang="en-US" sz="36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following things: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ce Sans Pro"/>
              <a:buAutoNum type="arabicParenR"/>
            </a:pPr>
            <a:r>
              <a:rPr b="0" i="0" lang="en-US" sz="36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Web design basics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ce Sans Pro"/>
              <a:buAutoNum type="arabicParenR"/>
            </a:pPr>
            <a:r>
              <a:rPr b="0" i="0" lang="en-US" sz="36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Design techniques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ce Sans Pro"/>
              <a:buAutoNum type="arabicParenR"/>
            </a:pPr>
            <a:r>
              <a:rPr b="0" i="0" lang="en-US" sz="36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Development</a:t>
            </a:r>
            <a:endParaRPr/>
          </a:p>
          <a:p>
            <a:pPr indent="-114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ce Sans Pro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14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ce Sans Pro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80999" y="1719071"/>
            <a:ext cx="862641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37"/>
              <a:buFont typeface="Noto Symbol"/>
              <a:buChar char="◼"/>
            </a:pPr>
            <a:r>
              <a:rPr b="0" i="0" lang="en-US" sz="3237" u="sng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Part 1:</a:t>
            </a:r>
            <a:endParaRPr b="0" i="0" sz="3237" u="sng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Noto Symbol"/>
              <a:buChar char="◼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1) </a:t>
            </a:r>
            <a:r>
              <a:rPr b="0" i="0" lang="en-US" sz="296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On-time/attendance/participation</a:t>
            </a:r>
            <a:r>
              <a:rPr b="0" i="0" lang="en-US" sz="296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: </a:t>
            </a:r>
            <a:r>
              <a:rPr b="0" i="0" lang="en-US" sz="296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50%</a:t>
            </a:r>
            <a:endParaRPr/>
          </a:p>
          <a:p>
            <a:pPr indent="-236220" lvl="0" marL="274320" marR="0" rtl="0" algn="l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Noto Symbol"/>
              <a:buChar char="◼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2) Bathroom (no more than 5 minutes): 25%</a:t>
            </a:r>
            <a:endParaRPr/>
          </a:p>
          <a:p>
            <a:pPr indent="-236220" lvl="0" marL="274320" marR="0" rtl="0" algn="l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Noto Symbol"/>
              <a:buChar char="◼"/>
            </a:pPr>
            <a:r>
              <a:rPr b="0" i="0" lang="en-US" sz="296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3) No cellphone: 25%</a:t>
            </a:r>
            <a:endParaRPr/>
          </a:p>
          <a:p>
            <a:pPr indent="-118745" lvl="0" marL="274320" marR="0" rtl="0" algn="l"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SzPts val="3237"/>
              <a:buFont typeface="Noto Symbol"/>
              <a:buChar char="◼"/>
            </a:pPr>
            <a:r>
              <a:rPr b="0" i="0" lang="en-US" sz="3237" u="sng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Part 2:</a:t>
            </a:r>
            <a:endParaRPr/>
          </a:p>
          <a:p>
            <a:pPr indent="-236220" lvl="0" marL="274320" marR="0" rtl="0" algn="l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SzPts val="3237"/>
              <a:buFont typeface="Noto Symbol"/>
              <a:buChar char="◼"/>
            </a:pPr>
            <a:r>
              <a:rPr b="0" i="0" lang="en-US" sz="3237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4) Notes: 50%</a:t>
            </a:r>
            <a:endParaRPr/>
          </a:p>
          <a:p>
            <a:pPr indent="-236220" lvl="0" marL="274320" marR="0" rtl="0" algn="l">
              <a:spcBef>
                <a:spcPts val="647"/>
              </a:spcBef>
              <a:spcAft>
                <a:spcPts val="0"/>
              </a:spcAft>
              <a:buClr>
                <a:schemeClr val="accent1"/>
              </a:buClr>
              <a:buSzPts val="3237"/>
              <a:buFont typeface="Noto Symbol"/>
              <a:buChar char="◼"/>
            </a:pPr>
            <a:r>
              <a:rPr b="0" i="0" lang="en-US" sz="3237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5) work/exams: 50%</a:t>
            </a:r>
            <a:endParaRPr/>
          </a:p>
          <a:p>
            <a:pPr indent="-118745" lvl="0" marL="274320" marR="0" rtl="0" algn="l"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18745" lvl="0" marL="274320" marR="0" rtl="0" algn="l"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GRADING POLICY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17"/>
          <p:cNvGraphicFramePr/>
          <p:nvPr/>
        </p:nvGraphicFramePr>
        <p:xfrm>
          <a:off x="381000" y="17192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{DB217C78-A1A8-4B08-BEDA-A3A1BC5DB8DE}</a:tableStyleId>
              </a:tblPr>
              <a:tblGrid>
                <a:gridCol w="1681475"/>
                <a:gridCol w="1681475"/>
                <a:gridCol w="1681475"/>
                <a:gridCol w="1681475"/>
                <a:gridCol w="1681475"/>
              </a:tblGrid>
              <a:tr h="540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Monday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Tuesday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Wednesday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Thursday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800000"/>
                          </a:solidFill>
                        </a:rPr>
                        <a:t>Friday</a:t>
                      </a:r>
                      <a:endParaRPr sz="1800" u="none" cap="none" strike="noStrike">
                        <a:solidFill>
                          <a:srgbClr val="8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3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Lesson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Lesson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Lesson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Lesson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8000"/>
                          </a:solidFill>
                        </a:rPr>
                        <a:t>Exam</a:t>
                      </a:r>
                      <a:endParaRPr sz="1800" u="none" cap="none" strike="noStrike">
                        <a:solidFill>
                          <a:srgbClr val="008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3" name="Google Shape;123;p17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LESSON/EXAM STRUCTURE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80999" y="1665954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19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1)</a:t>
            </a:r>
            <a:r>
              <a:rPr b="0" i="0" lang="en-US" sz="36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HTML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: backbone of your website. </a:t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7619" lvl="0" marL="4572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7619" lvl="0" marL="4572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2) </a:t>
            </a:r>
            <a:r>
              <a:rPr b="0" i="0" lang="en-US" sz="3600" u="none" cap="none" strike="noStrike">
                <a:solidFill>
                  <a:srgbClr val="008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CSS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: controlling the design of your website</a:t>
            </a:r>
            <a:endParaRPr/>
          </a:p>
          <a:p>
            <a:pPr indent="-7619" lvl="0" marL="4572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7619" lvl="0" marL="4572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3) </a:t>
            </a:r>
            <a:r>
              <a:rPr b="0" i="0" lang="en-US" sz="3600" u="none" cap="none" strike="noStrike">
                <a:solidFill>
                  <a:srgbClr val="0000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Practical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: building our websites</a:t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STRUCTURE OF THIS COURSE: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WHAT IS HTML?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05" y="1795540"/>
            <a:ext cx="3664952" cy="30877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4250497" y="1774587"/>
            <a:ext cx="489350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</a:t>
            </a:r>
            <a:r>
              <a:rPr b="0" i="0" lang="en-US" sz="32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yper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</a:t>
            </a:r>
            <a:r>
              <a:rPr b="0" i="0" lang="en-US" sz="32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ext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</a:t>
            </a:r>
            <a:r>
              <a:rPr b="0" i="0" lang="en-US" sz="32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ark up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L</a:t>
            </a:r>
            <a:r>
              <a:rPr b="0" i="0" lang="en-US" sz="32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anguage (HTML)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1) web-based programming language</a:t>
            </a:r>
            <a:endParaRPr b="0" i="0" sz="32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HTML is used to control the</a:t>
            </a:r>
            <a:r>
              <a:rPr b="1" i="0" lang="en-US" sz="36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</a:t>
            </a:r>
            <a:r>
              <a:rPr b="1" lang="en-US" sz="3600">
                <a:solidFill>
                  <a:srgbClr val="FF0000"/>
                </a:solidFill>
              </a:rPr>
              <a:t>structure</a:t>
            </a:r>
            <a:r>
              <a:rPr b="1" i="0" lang="en-US" sz="36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of a website</a:t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PURPOSE OF HTML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727" y="3183721"/>
            <a:ext cx="4902336" cy="279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4924" y="3183720"/>
            <a:ext cx="4767336" cy="279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149316" y="1719071"/>
            <a:ext cx="4639576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ascading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tyle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heets (CSS)</a:t>
            </a:r>
            <a:endParaRPr/>
          </a:p>
          <a:p>
            <a:pPr indent="-7620" lvl="0" marL="27432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1) used to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adjust the designs 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of your webpage</a:t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WHAT IS CSS?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719071"/>
            <a:ext cx="3556000" cy="3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id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