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3297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9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6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4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018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5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45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9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6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305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32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C7E462-845D-4385-8965-36440415D0F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769EAE7-83CC-4539-8A5F-7976A3324757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76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ies-administrators.ca/uploadedFiles/Investor_Tools/CSA07%20Investor%20Index%20Deck%20-%20Full%20Report%20-%2020171128.pdf" TargetMode="External"/><Relationship Id="rId2" Type="http://schemas.openxmlformats.org/officeDocument/2006/relationships/hyperlink" Target="https://www.allianz.com/content/dam/onemarketing/azcom/Allianz_com/migration/media/economic_research/publications/specials/en/Allianz_Global_Wealth_Report_2018_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E7B7-253E-4E0D-90ED-D075DE876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Analysis summary</a:t>
            </a:r>
            <a:r>
              <a:rPr lang="en-CA" altLang="zh-CN" dirty="0"/>
              <a:t>:</a:t>
            </a:r>
            <a:br>
              <a:rPr lang="en-CA" altLang="zh-CN" dirty="0"/>
            </a:br>
            <a:r>
              <a:rPr lang="en-CA" altLang="zh-CN" dirty="0"/>
              <a:t>Canada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8D129-8FCB-4623-8BF8-F03220C92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Analysis of the Canadian Economy </a:t>
            </a:r>
          </a:p>
          <a:p>
            <a:r>
              <a:rPr lang="en-US" dirty="0"/>
              <a:t>and its Investors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183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B630-FFCB-4456-94E2-FE639E71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Investor Preferences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C5ED25-30E2-4C2A-871D-3806C72785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561" y="1436054"/>
            <a:ext cx="6517065" cy="3665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A007-2AA8-4E4C-B3EF-0357EC82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CA" dirty="0"/>
              <a:t>Most Canadians are non-frequent investors.</a:t>
            </a:r>
          </a:p>
          <a:p>
            <a:endParaRPr lang="en-CA" dirty="0"/>
          </a:p>
          <a:p>
            <a:r>
              <a:rPr lang="en-CA" dirty="0"/>
              <a:t>45% respondents invest once or twice a year at most.</a:t>
            </a:r>
          </a:p>
          <a:p>
            <a:endParaRPr lang="en-CA" dirty="0"/>
          </a:p>
          <a:p>
            <a:r>
              <a:rPr lang="en-CA" dirty="0"/>
              <a:t>21% (frequent investors) buy investments at least monthly.</a:t>
            </a:r>
          </a:p>
        </p:txBody>
      </p:sp>
    </p:spTree>
    <p:extLst>
      <p:ext uri="{BB962C8B-B14F-4D97-AF65-F5344CB8AC3E}">
        <p14:creationId xmlns:p14="http://schemas.microsoft.com/office/powerpoint/2010/main" val="339693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CB1E-3CAF-4B77-B808-9AB77219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Investor Preferences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2C14AB-1127-42F4-9CD6-32DE9605B8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5921" y="2529840"/>
            <a:ext cx="6794559" cy="21640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DFB6-4F7C-4010-A7AB-0C49144D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CA" dirty="0"/>
              <a:t>Canadians are </a:t>
            </a:r>
            <a:r>
              <a:rPr lang="en-CA" u="sng" dirty="0"/>
              <a:t>not</a:t>
            </a:r>
            <a:r>
              <a:rPr lang="en-CA" dirty="0"/>
              <a:t> thoroughly educated for investments.</a:t>
            </a:r>
          </a:p>
          <a:p>
            <a:endParaRPr lang="en-CA" dirty="0"/>
          </a:p>
          <a:p>
            <a:r>
              <a:rPr lang="en-CA" dirty="0"/>
              <a:t>50% respondents answered 3/6 basic investment questions correctly at most.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8F815-AAA9-434C-B45A-B5C64ECE77AF}"/>
              </a:ext>
            </a:extLst>
          </p:cNvPr>
          <p:cNvSpPr txBox="1"/>
          <p:nvPr/>
        </p:nvSpPr>
        <p:spPr>
          <a:xfrm>
            <a:off x="1066800" y="685800"/>
            <a:ext cx="62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 is consisted of seven questions that make up the Investment Knowledge Index, varying in areas such as simple compound interest, diversification, mutual fund returns and etc.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08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2F72-249B-426E-82BE-66E3AFAE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Investor Preferences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0B022-3374-4E1F-8DE5-BE707C844B5B}"/>
              </a:ext>
            </a:extLst>
          </p:cNvPr>
          <p:cNvPicPr/>
          <p:nvPr/>
        </p:nvPicPr>
        <p:blipFill rotWithShape="1">
          <a:blip r:embed="rId2"/>
          <a:srcRect b="1242"/>
          <a:stretch/>
        </p:blipFill>
        <p:spPr bwMode="auto">
          <a:xfrm>
            <a:off x="967074" y="1093862"/>
            <a:ext cx="6728519" cy="46702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7CD6-1B2F-4686-B98A-89CAB88E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853238" cy="3886200"/>
          </a:xfrm>
        </p:spPr>
        <p:txBody>
          <a:bodyPr>
            <a:normAutofit/>
          </a:bodyPr>
          <a:lstStyle/>
          <a:p>
            <a:r>
              <a:rPr lang="en-CA" dirty="0"/>
              <a:t>The lack of investment knowledge may be why Canadians are </a:t>
            </a:r>
            <a:r>
              <a:rPr lang="en-CA" u="sng" dirty="0"/>
              <a:t>comfortable with investment advisors.</a:t>
            </a:r>
          </a:p>
          <a:p>
            <a:endParaRPr lang="en-CA" dirty="0"/>
          </a:p>
          <a:p>
            <a:r>
              <a:rPr lang="en-US" dirty="0"/>
              <a:t>4-in-10 (42%) Canadians have a financial adviser.</a:t>
            </a:r>
          </a:p>
          <a:p>
            <a:endParaRPr lang="en-US" dirty="0"/>
          </a:p>
          <a:p>
            <a:r>
              <a:rPr lang="en-US" dirty="0"/>
              <a:t>However, that number is continuously decreasing over the past decades.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211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1C-57AF-49A3-9A4F-2D1923C6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Investor Preferences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CB728-2713-4FB5-9A3E-79794D9B84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561" y="1484932"/>
            <a:ext cx="6517065" cy="3568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7F6F-9A44-4D55-B50A-348EB874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CA" dirty="0"/>
              <a:t>But, </a:t>
            </a:r>
            <a:r>
              <a:rPr lang="en-CA" u="sng" dirty="0"/>
              <a:t>financial adviser </a:t>
            </a:r>
            <a:r>
              <a:rPr lang="en-CA" dirty="0"/>
              <a:t>(bank advisor/broker) remain the </a:t>
            </a:r>
            <a:r>
              <a:rPr lang="en-CA" u="sng" dirty="0"/>
              <a:t>most common source</a:t>
            </a:r>
            <a:r>
              <a:rPr lang="en-CA" dirty="0"/>
              <a:t> of information </a:t>
            </a:r>
            <a:r>
              <a:rPr lang="en-CA" u="sng" dirty="0"/>
              <a:t>used by Canadian investors.</a:t>
            </a:r>
          </a:p>
          <a:p>
            <a:endParaRPr lang="en-CA" dirty="0"/>
          </a:p>
          <a:p>
            <a:r>
              <a:rPr lang="en-CA" dirty="0"/>
              <a:t>The least common sources are provincial regulator or reading company documents (i.e. prospectus).</a:t>
            </a:r>
          </a:p>
        </p:txBody>
      </p:sp>
    </p:spTree>
    <p:extLst>
      <p:ext uri="{BB962C8B-B14F-4D97-AF65-F5344CB8AC3E}">
        <p14:creationId xmlns:p14="http://schemas.microsoft.com/office/powerpoint/2010/main" val="249471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2970-97CA-4AD2-813C-53795016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 for your time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1EFD87-4844-432D-A5B8-8599513B0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AA55-D450-49A5-A782-393FD304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 used: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9682-B1EB-421C-8AD7-A2D1A744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https://www.allianz.com/content/dam/onemarketing/azcom/Allianz_com/migration/media/economic_research/publications/specials/en/Allianz_Global_Wealth_Report_2018_e.pdf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3"/>
              </a:rPr>
              <a:t>https://www.securities-administrators.ca/uploadedFiles/Investor_Tools/CSA07%20Investor%20Index%20Deck%20-%20Full%20Report%20-%2020171128.pdf</a:t>
            </a:r>
            <a:endParaRPr lang="en-CA" dirty="0"/>
          </a:p>
          <a:p>
            <a:endParaRPr lang="en-CA" dirty="0"/>
          </a:p>
          <a:p>
            <a:r>
              <a:rPr lang="en-CA" dirty="0"/>
              <a:t>For detailed information and explanation, please refer to the word document version of this analysis </a:t>
            </a:r>
            <a:r>
              <a:rPr lang="en-CA"/>
              <a:t>summary presentation.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07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5F40-3FF8-42CD-BE49-E3E240A4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461C-5A82-4196-8779-9B9B4D7A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give you a snapshot of insights into Australia’s</a:t>
            </a:r>
          </a:p>
          <a:p>
            <a:pPr lvl="1"/>
            <a:r>
              <a:rPr lang="en-US" dirty="0"/>
              <a:t>Economy status, including</a:t>
            </a:r>
          </a:p>
          <a:p>
            <a:pPr lvl="1"/>
            <a:r>
              <a:rPr lang="en-US" dirty="0"/>
              <a:t>Debt level, financial assets level, wealth distribution, and</a:t>
            </a:r>
          </a:p>
          <a:p>
            <a:pPr lvl="1"/>
            <a:r>
              <a:rPr lang="en-US" dirty="0"/>
              <a:t>Its domestic investors’ investment behavioral preferences.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510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34DC-82BA-4DCB-8035-A1EEBAB9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Debt Level</a:t>
            </a:r>
            <a:br>
              <a:rPr lang="en-CA" dirty="0"/>
            </a:b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1" descr="C:\Users\Tiger\AppData\Local\Temp\1561085495(1).png">
            <a:extLst>
              <a:ext uri="{FF2B5EF4-FFF2-40B4-BE49-F238E27FC236}">
                <a16:creationId xmlns:a16="http://schemas.microsoft.com/office/drawing/2014/main" id="{D6F0A81F-49F4-491B-B91F-1FA902504A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1085764"/>
            <a:ext cx="6517065" cy="436643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0166-809A-45DF-BB5E-3F39A8BA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67" y="1997241"/>
            <a:ext cx="4331333" cy="4366431"/>
          </a:xfrm>
        </p:spPr>
        <p:txBody>
          <a:bodyPr>
            <a:normAutofit/>
          </a:bodyPr>
          <a:lstStyle/>
          <a:p>
            <a:r>
              <a:rPr lang="en-CA" dirty="0"/>
              <a:t>Though exceeding the safety benchmark, Canada’s debt level is not of the greatest concern for the country.</a:t>
            </a:r>
          </a:p>
          <a:p>
            <a:endParaRPr lang="en-CA" dirty="0"/>
          </a:p>
          <a:p>
            <a:r>
              <a:rPr lang="en-CA" dirty="0"/>
              <a:t>Safety benchmark: </a:t>
            </a:r>
          </a:p>
          <a:p>
            <a:pPr lvl="1"/>
            <a:r>
              <a:rPr lang="en-CA" dirty="0"/>
              <a:t>Debt: GDP = 100%</a:t>
            </a:r>
          </a:p>
          <a:p>
            <a:pPr lvl="1"/>
            <a:r>
              <a:rPr lang="en-CA" dirty="0"/>
              <a:t>Past 5-years growth: +20%</a:t>
            </a:r>
          </a:p>
          <a:p>
            <a:r>
              <a:rPr lang="en-CA" dirty="0"/>
              <a:t>Canada:</a:t>
            </a:r>
          </a:p>
          <a:p>
            <a:pPr lvl="1"/>
            <a:r>
              <a:rPr lang="en-CA" dirty="0"/>
              <a:t>Debt: GDP = 104.3%</a:t>
            </a:r>
          </a:p>
          <a:p>
            <a:pPr lvl="1"/>
            <a:r>
              <a:rPr lang="en-CA" dirty="0"/>
              <a:t>Past 5-years growth: +9%</a:t>
            </a:r>
          </a:p>
        </p:txBody>
      </p:sp>
      <p:sp>
        <p:nvSpPr>
          <p:cNvPr id="6" name="图文框 7">
            <a:extLst>
              <a:ext uri="{FF2B5EF4-FFF2-40B4-BE49-F238E27FC236}">
                <a16:creationId xmlns:a16="http://schemas.microsoft.com/office/drawing/2014/main" id="{71EC8EB5-E17C-4559-A037-B76D8798F1B9}"/>
              </a:ext>
            </a:extLst>
          </p:cNvPr>
          <p:cNvSpPr/>
          <p:nvPr/>
        </p:nvSpPr>
        <p:spPr>
          <a:xfrm>
            <a:off x="4346700" y="3285490"/>
            <a:ext cx="734506" cy="287020"/>
          </a:xfrm>
          <a:prstGeom prst="frame">
            <a:avLst>
              <a:gd name="adj1" fmla="val 89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5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6F81-3FBA-4C4D-B281-3FF7BAC3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Wealth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2" descr="C:\Users\Tiger\AppData\Local\Temp\1561087018(1).png">
            <a:extLst>
              <a:ext uri="{FF2B5EF4-FFF2-40B4-BE49-F238E27FC236}">
                <a16:creationId xmlns:a16="http://schemas.microsoft.com/office/drawing/2014/main" id="{7AF1DE73-8477-47DE-B107-9CE82A9A41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148" y="1838715"/>
            <a:ext cx="6517065" cy="418721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9183-BA1C-4E3B-A8AA-6BB5CA4A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5999"/>
            <a:ext cx="4154870" cy="4002505"/>
          </a:xfrm>
        </p:spPr>
        <p:txBody>
          <a:bodyPr>
            <a:normAutofit/>
          </a:bodyPr>
          <a:lstStyle/>
          <a:p>
            <a:r>
              <a:rPr lang="en-CA" dirty="0"/>
              <a:t>Canada: 10</a:t>
            </a:r>
            <a:r>
              <a:rPr lang="en-CA" baseline="30000" dirty="0"/>
              <a:t>th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6</a:t>
            </a:r>
            <a:r>
              <a:rPr lang="en-CA" baseline="30000" dirty="0">
                <a:sym typeface="Wingdings" panose="05000000000000000000" pitchFamily="2" charset="2"/>
              </a:rPr>
              <a:t>th</a:t>
            </a:r>
            <a:r>
              <a:rPr lang="en-CA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US" dirty="0"/>
              <a:t>Canada: 48% of assets held by the richest decile of the population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US: 77.1%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Industrialized countries: 51%</a:t>
            </a:r>
          </a:p>
          <a:p>
            <a:r>
              <a:rPr lang="en-CA" dirty="0">
                <a:sym typeface="Wingdings" panose="05000000000000000000" pitchFamily="2" charset="2"/>
              </a:rPr>
              <a:t>Canada’s wealth distribution is even in comparison to developed nations.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87801-75F1-4495-8E8B-ECF3BC53C7BA}"/>
              </a:ext>
            </a:extLst>
          </p:cNvPr>
          <p:cNvSpPr txBox="1"/>
          <p:nvPr/>
        </p:nvSpPr>
        <p:spPr>
          <a:xfrm>
            <a:off x="1025148" y="433137"/>
            <a:ext cx="645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country ranks high in average net financial assets but falls low on the median list, that means there is a pool of extremely rich population that is pulling the average high, whereas half or more of the population remains relatively poor.</a:t>
            </a:r>
            <a:endParaRPr lang="en-CA" dirty="0"/>
          </a:p>
        </p:txBody>
      </p:sp>
      <p:sp>
        <p:nvSpPr>
          <p:cNvPr id="7" name="图文框 10">
            <a:extLst>
              <a:ext uri="{FF2B5EF4-FFF2-40B4-BE49-F238E27FC236}">
                <a16:creationId xmlns:a16="http://schemas.microsoft.com/office/drawing/2014/main" id="{341759A8-18D4-4CA3-A1F1-0E2944CAD80E}"/>
              </a:ext>
            </a:extLst>
          </p:cNvPr>
          <p:cNvSpPr/>
          <p:nvPr/>
        </p:nvSpPr>
        <p:spPr>
          <a:xfrm>
            <a:off x="882002" y="3881120"/>
            <a:ext cx="3527437" cy="181342"/>
          </a:xfrm>
          <a:prstGeom prst="fram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图文框 10">
            <a:extLst>
              <a:ext uri="{FF2B5EF4-FFF2-40B4-BE49-F238E27FC236}">
                <a16:creationId xmlns:a16="http://schemas.microsoft.com/office/drawing/2014/main" id="{B3380888-7C34-4422-8B23-BBC89549406B}"/>
              </a:ext>
            </a:extLst>
          </p:cNvPr>
          <p:cNvSpPr/>
          <p:nvPr/>
        </p:nvSpPr>
        <p:spPr>
          <a:xfrm>
            <a:off x="3797922" y="3309129"/>
            <a:ext cx="3527437" cy="181342"/>
          </a:xfrm>
          <a:prstGeom prst="fram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6AEE-9F21-4729-8762-59FCAD9D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Financial Assets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 descr="C:\Users\Tiger\AppData\Local\Temp\1561098454(1).png">
            <a:extLst>
              <a:ext uri="{FF2B5EF4-FFF2-40B4-BE49-F238E27FC236}">
                <a16:creationId xmlns:a16="http://schemas.microsoft.com/office/drawing/2014/main" id="{36CA79AB-9F05-4A5E-BBBC-D64B5E550C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235" y="645106"/>
            <a:ext cx="6155716" cy="524774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8E34-E5AE-436D-B0BA-A283B88B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5999"/>
            <a:ext cx="4163693" cy="3992881"/>
          </a:xfrm>
        </p:spPr>
        <p:txBody>
          <a:bodyPr>
            <a:normAutofit/>
          </a:bodyPr>
          <a:lstStyle/>
          <a:p>
            <a:r>
              <a:rPr lang="en-CA" dirty="0"/>
              <a:t>Growth:</a:t>
            </a:r>
          </a:p>
          <a:p>
            <a:pPr lvl="1"/>
            <a:r>
              <a:rPr lang="en-CA" dirty="0"/>
              <a:t>Canada: +6.5%</a:t>
            </a:r>
          </a:p>
          <a:p>
            <a:pPr lvl="1"/>
            <a:r>
              <a:rPr lang="en-CA" dirty="0"/>
              <a:t>US: +8.5%</a:t>
            </a:r>
          </a:p>
          <a:p>
            <a:pPr lvl="1"/>
            <a:r>
              <a:rPr lang="en-CA" dirty="0"/>
              <a:t>Industrialized avg: +6.5%</a:t>
            </a:r>
          </a:p>
          <a:p>
            <a:pPr lvl="1"/>
            <a:endParaRPr lang="en-CA" dirty="0"/>
          </a:p>
          <a:p>
            <a:r>
              <a:rPr lang="en-US" dirty="0"/>
              <a:t>Only about 8% of Canada’s growth came from fresh funds; the bulk of the growth was due to changes in the value of the portfolio (+85% in the past decade)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876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8566-10F4-46ED-9C79-44BF7E5B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Investment Preferences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E108AEC-D786-413A-AB06-645BD511FC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925" y="645106"/>
            <a:ext cx="5980337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0923-B23D-489C-9B3B-E2A58356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853238" cy="3886200"/>
          </a:xfrm>
        </p:spPr>
        <p:txBody>
          <a:bodyPr>
            <a:normAutofit/>
          </a:bodyPr>
          <a:lstStyle/>
          <a:p>
            <a:r>
              <a:rPr lang="en-US" dirty="0"/>
              <a:t>Canada’s benchmark index:</a:t>
            </a:r>
          </a:p>
          <a:p>
            <a:pPr lvl="1"/>
            <a:r>
              <a:rPr lang="en-US" dirty="0"/>
              <a:t>2016: 15280 points</a:t>
            </a:r>
          </a:p>
          <a:p>
            <a:pPr lvl="1"/>
            <a:r>
              <a:rPr lang="en-US" dirty="0"/>
              <a:t>2017: 16200 points</a:t>
            </a:r>
          </a:p>
          <a:p>
            <a:pPr lvl="1"/>
            <a:r>
              <a:rPr lang="en-US" dirty="0"/>
              <a:t>2019: 16488 points</a:t>
            </a:r>
          </a:p>
          <a:p>
            <a:pPr lvl="1"/>
            <a:endParaRPr lang="en-US" dirty="0"/>
          </a:p>
          <a:p>
            <a:r>
              <a:rPr lang="en-US" dirty="0"/>
              <a:t>This statistic can be compared to the US, which experienced a 9.1% increase in its index in 2017.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2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30CF-170A-4E05-88D0-2E438A1C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Investor Preferences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C768F5-F7FD-4131-BD89-A0CDD6029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561" y="1167226"/>
            <a:ext cx="6517065" cy="42035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A257-0671-4276-88BA-8F64DEAD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853238" cy="4008120"/>
          </a:xfrm>
        </p:spPr>
        <p:txBody>
          <a:bodyPr>
            <a:normAutofit/>
          </a:bodyPr>
          <a:lstStyle/>
          <a:p>
            <a:r>
              <a:rPr lang="en-US" dirty="0"/>
              <a:t>The following information is extracted from the </a:t>
            </a:r>
            <a:r>
              <a:rPr lang="en-US" i="1" dirty="0"/>
              <a:t>2017 CSA Investor Index Study:</a:t>
            </a:r>
          </a:p>
          <a:p>
            <a:endParaRPr lang="en-US" i="1" dirty="0"/>
          </a:p>
          <a:p>
            <a:r>
              <a:rPr lang="en-US" dirty="0"/>
              <a:t>The survey consists of:</a:t>
            </a:r>
          </a:p>
          <a:p>
            <a:pPr lvl="1"/>
            <a:r>
              <a:rPr lang="en-US" dirty="0"/>
              <a:t>7,271 Canadian respondents</a:t>
            </a:r>
          </a:p>
          <a:p>
            <a:pPr lvl="1"/>
            <a:r>
              <a:rPr lang="en-US" dirty="0"/>
              <a:t>Carefully selected to represent each demographic group and region.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096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5DF4-5F3D-4D26-B66A-C325B786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Investor Preferences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6050D9-A7EB-48E3-BB43-A8F3A8C5B02E}"/>
              </a:ext>
            </a:extLst>
          </p:cNvPr>
          <p:cNvPicPr/>
          <p:nvPr/>
        </p:nvPicPr>
        <p:blipFill rotWithShape="1">
          <a:blip r:embed="rId2"/>
          <a:srcRect r="444"/>
          <a:stretch/>
        </p:blipFill>
        <p:spPr bwMode="auto">
          <a:xfrm>
            <a:off x="1023561" y="1820648"/>
            <a:ext cx="6517065" cy="289666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D8FF-7199-418C-861A-E0A8B596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965573" cy="414528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Mutual funds remain the most popular investment vehicles for Canadians.</a:t>
            </a:r>
          </a:p>
          <a:p>
            <a:endParaRPr lang="en-CA" dirty="0"/>
          </a:p>
          <a:p>
            <a:r>
              <a:rPr lang="en-CA" dirty="0"/>
              <a:t>Least favorite:</a:t>
            </a:r>
          </a:p>
          <a:p>
            <a:pPr lvl="1"/>
            <a:r>
              <a:rPr lang="en-CA" dirty="0"/>
              <a:t>Options (6%)</a:t>
            </a:r>
          </a:p>
          <a:p>
            <a:pPr lvl="1"/>
            <a:r>
              <a:rPr lang="en-CA" dirty="0"/>
              <a:t>Hedge fund (6%) </a:t>
            </a:r>
          </a:p>
          <a:p>
            <a:pPr lvl="1"/>
            <a:r>
              <a:rPr lang="en-CA" dirty="0"/>
              <a:t>Principle Protected notes (5%)</a:t>
            </a:r>
          </a:p>
          <a:p>
            <a:endParaRPr lang="en-CA" dirty="0"/>
          </a:p>
          <a:p>
            <a:r>
              <a:rPr lang="en-CA" dirty="0"/>
              <a:t>Popular vehicles are the less riskier ones.</a:t>
            </a:r>
          </a:p>
        </p:txBody>
      </p:sp>
    </p:spTree>
    <p:extLst>
      <p:ext uri="{BB962C8B-B14F-4D97-AF65-F5344CB8AC3E}">
        <p14:creationId xmlns:p14="http://schemas.microsoft.com/office/powerpoint/2010/main" val="423446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6E62-72EF-4A74-86D8-D2C584A4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CA" dirty="0"/>
              <a:t>Investor Preferences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D503E3-5F76-44E1-9527-A93EB75D1D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561" y="1493079"/>
            <a:ext cx="6517065" cy="3551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5C80-C45C-49B9-93E8-5FD01B45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CA" dirty="0"/>
              <a:t>Canadians are generally more </a:t>
            </a:r>
            <a:r>
              <a:rPr lang="en-CA" u="sng" dirty="0"/>
              <a:t>conservative/risk-averse.</a:t>
            </a:r>
          </a:p>
          <a:p>
            <a:endParaRPr lang="en-CA" u="sng" dirty="0"/>
          </a:p>
          <a:p>
            <a:r>
              <a:rPr lang="en-US" dirty="0"/>
              <a:t>Respondents are more than twice as likely to be conservative (62%) than aggressive (25%).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43775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655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Analysis summary: Canada</vt:lpstr>
      <vt:lpstr>Introduction</vt:lpstr>
      <vt:lpstr>Debt Level </vt:lpstr>
      <vt:lpstr>Wealth Distribution</vt:lpstr>
      <vt:lpstr>Financial Assets</vt:lpstr>
      <vt:lpstr>Investment Preferences</vt:lpstr>
      <vt:lpstr>Investor Preferences</vt:lpstr>
      <vt:lpstr>Investor Preferences</vt:lpstr>
      <vt:lpstr>Investor Preferences</vt:lpstr>
      <vt:lpstr>Investor Preferences</vt:lpstr>
      <vt:lpstr>Investor Preferences</vt:lpstr>
      <vt:lpstr>Investor Preferences</vt:lpstr>
      <vt:lpstr>Investor Preferences</vt:lpstr>
      <vt:lpstr>Thank you for your time</vt:lpstr>
      <vt:lpstr>Sources used: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summary: Canada</dc:title>
  <dc:creator>Yaqi Feng</dc:creator>
  <cp:lastModifiedBy>Yaqi Feng</cp:lastModifiedBy>
  <cp:revision>9</cp:revision>
  <dcterms:created xsi:type="dcterms:W3CDTF">2019-07-17T09:19:51Z</dcterms:created>
  <dcterms:modified xsi:type="dcterms:W3CDTF">2019-07-17T13:15:58Z</dcterms:modified>
</cp:coreProperties>
</file>